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8" r:id="rId2"/>
    <p:sldId id="259" r:id="rId3"/>
    <p:sldId id="268" r:id="rId4"/>
    <p:sldId id="257" r:id="rId5"/>
    <p:sldId id="262" r:id="rId6"/>
    <p:sldId id="319" r:id="rId7"/>
    <p:sldId id="320" r:id="rId8"/>
    <p:sldId id="322" r:id="rId9"/>
    <p:sldId id="269" r:id="rId10"/>
    <p:sldId id="261" r:id="rId11"/>
    <p:sldId id="263" r:id="rId12"/>
    <p:sldId id="321" r:id="rId13"/>
    <p:sldId id="324" r:id="rId14"/>
    <p:sldId id="264" r:id="rId15"/>
    <p:sldId id="326" r:id="rId16"/>
    <p:sldId id="327" r:id="rId17"/>
    <p:sldId id="328" r:id="rId18"/>
    <p:sldId id="329" r:id="rId19"/>
    <p:sldId id="333" r:id="rId20"/>
    <p:sldId id="330" r:id="rId21"/>
    <p:sldId id="331" r:id="rId22"/>
    <p:sldId id="342" r:id="rId23"/>
    <p:sldId id="343" r:id="rId24"/>
    <p:sldId id="332" r:id="rId25"/>
    <p:sldId id="334" r:id="rId26"/>
    <p:sldId id="340" r:id="rId27"/>
    <p:sldId id="335" r:id="rId28"/>
    <p:sldId id="336" r:id="rId29"/>
    <p:sldId id="337" r:id="rId30"/>
    <p:sldId id="339" r:id="rId31"/>
    <p:sldId id="338" r:id="rId32"/>
    <p:sldId id="265" r:id="rId33"/>
    <p:sldId id="323" r:id="rId34"/>
    <p:sldId id="271" r:id="rId35"/>
    <p:sldId id="293" r:id="rId36"/>
    <p:sldId id="298" r:id="rId37"/>
    <p:sldId id="311" r:id="rId38"/>
    <p:sldId id="297" r:id="rId39"/>
    <p:sldId id="294" r:id="rId40"/>
    <p:sldId id="295" r:id="rId41"/>
    <p:sldId id="296"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4" r:id="rId55"/>
    <p:sldId id="312" r:id="rId56"/>
    <p:sldId id="315" r:id="rId57"/>
    <p:sldId id="316" r:id="rId58"/>
    <p:sldId id="317" r:id="rId59"/>
    <p:sldId id="313" r:id="rId60"/>
    <p:sldId id="272" r:id="rId61"/>
    <p:sldId id="275" r:id="rId62"/>
    <p:sldId id="276" r:id="rId63"/>
    <p:sldId id="277" r:id="rId64"/>
    <p:sldId id="278" r:id="rId65"/>
    <p:sldId id="279" r:id="rId66"/>
    <p:sldId id="281" r:id="rId67"/>
    <p:sldId id="280" r:id="rId68"/>
    <p:sldId id="282" r:id="rId69"/>
    <p:sldId id="283" r:id="rId70"/>
    <p:sldId id="289" r:id="rId71"/>
    <p:sldId id="285" r:id="rId72"/>
    <p:sldId id="292" r:id="rId73"/>
    <p:sldId id="284" r:id="rId74"/>
    <p:sldId id="290" r:id="rId75"/>
    <p:sldId id="291" r:id="rId76"/>
    <p:sldId id="288" r:id="rId77"/>
    <p:sldId id="287" r:id="rId78"/>
    <p:sldId id="273" r:id="rId79"/>
    <p:sldId id="274" r:id="rId80"/>
    <p:sldId id="28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03E8C-A9C6-4C81-9D54-4BD39B22364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EC149DE-14BF-49DE-AD97-E83C82DD9151}">
      <dgm:prSet/>
      <dgm:spPr/>
      <dgm:t>
        <a:bodyPr/>
        <a:lstStyle/>
        <a:p>
          <a:r>
            <a:rPr lang="en-MY" b="1" dirty="0"/>
            <a:t>Equilibrium-based separation techniques: </a:t>
          </a:r>
          <a:r>
            <a:rPr lang="en-MY" dirty="0"/>
            <a:t>Distillation, liquid-liquid extraction and supercritical extraction</a:t>
          </a:r>
          <a:endParaRPr lang="en-US" dirty="0"/>
        </a:p>
      </dgm:t>
    </dgm:pt>
    <dgm:pt modelId="{9284D3EF-5B0B-4BA5-93D1-D7BC08EB05D4}" type="parTrans" cxnId="{5688780F-B089-4A0F-AEFB-2F94B9150108}">
      <dgm:prSet/>
      <dgm:spPr/>
      <dgm:t>
        <a:bodyPr/>
        <a:lstStyle/>
        <a:p>
          <a:endParaRPr lang="en-US"/>
        </a:p>
      </dgm:t>
    </dgm:pt>
    <dgm:pt modelId="{20282A5F-952F-46B4-878A-7E53CF6D3898}" type="sibTrans" cxnId="{5688780F-B089-4A0F-AEFB-2F94B9150108}">
      <dgm:prSet/>
      <dgm:spPr/>
      <dgm:t>
        <a:bodyPr/>
        <a:lstStyle/>
        <a:p>
          <a:endParaRPr lang="en-US"/>
        </a:p>
      </dgm:t>
    </dgm:pt>
    <dgm:pt modelId="{DE6AE07E-6EBB-42BC-A09B-9CAD9641DF29}">
      <dgm:prSet/>
      <dgm:spPr/>
      <dgm:t>
        <a:bodyPr/>
        <a:lstStyle/>
        <a:p>
          <a:r>
            <a:rPr lang="en-US" b="1" dirty="0"/>
            <a:t>Affinity-based separation techniques: </a:t>
          </a:r>
          <a:r>
            <a:rPr lang="en-US" dirty="0"/>
            <a:t>Adsorption, ion exchange and simulated moving-bed technology for biorefinery applications</a:t>
          </a:r>
        </a:p>
      </dgm:t>
    </dgm:pt>
    <dgm:pt modelId="{C0E1A36F-C32E-4747-9378-F26ADB3A65B0}" type="parTrans" cxnId="{41C7D6ED-71D1-43A9-B3C1-0623B0ED403E}">
      <dgm:prSet/>
      <dgm:spPr/>
      <dgm:t>
        <a:bodyPr/>
        <a:lstStyle/>
        <a:p>
          <a:endParaRPr lang="en-US"/>
        </a:p>
      </dgm:t>
    </dgm:pt>
    <dgm:pt modelId="{B36C984D-D4DA-40A6-AE13-9DE7CFCAE9DF}" type="sibTrans" cxnId="{41C7D6ED-71D1-43A9-B3C1-0623B0ED403E}">
      <dgm:prSet/>
      <dgm:spPr/>
      <dgm:t>
        <a:bodyPr/>
        <a:lstStyle/>
        <a:p>
          <a:endParaRPr lang="en-US"/>
        </a:p>
      </dgm:t>
    </dgm:pt>
    <dgm:pt modelId="{8449728E-9B92-4BB7-B05E-E24FB783360C}">
      <dgm:prSet/>
      <dgm:spPr/>
      <dgm:t>
        <a:bodyPr/>
        <a:lstStyle/>
        <a:p>
          <a:r>
            <a:rPr lang="en-MY" b="1" dirty="0"/>
            <a:t>Membrane separation</a:t>
          </a:r>
          <a:endParaRPr lang="en-US" b="1" dirty="0"/>
        </a:p>
      </dgm:t>
    </dgm:pt>
    <dgm:pt modelId="{FB468475-DC01-433C-AB1E-1D7D1A31A230}" type="parTrans" cxnId="{3C078732-C1D7-4E07-9636-09AC7757E902}">
      <dgm:prSet/>
      <dgm:spPr/>
      <dgm:t>
        <a:bodyPr/>
        <a:lstStyle/>
        <a:p>
          <a:endParaRPr lang="en-US"/>
        </a:p>
      </dgm:t>
    </dgm:pt>
    <dgm:pt modelId="{E0D5BAFA-737E-488C-B410-20655D97FBA4}" type="sibTrans" cxnId="{3C078732-C1D7-4E07-9636-09AC7757E902}">
      <dgm:prSet/>
      <dgm:spPr/>
      <dgm:t>
        <a:bodyPr/>
        <a:lstStyle/>
        <a:p>
          <a:endParaRPr lang="en-US"/>
        </a:p>
      </dgm:t>
    </dgm:pt>
    <dgm:pt modelId="{EB2F0FE7-3CF1-48C8-8823-5110330F3715}">
      <dgm:prSet/>
      <dgm:spPr/>
      <dgm:t>
        <a:bodyPr/>
        <a:lstStyle/>
        <a:p>
          <a:r>
            <a:rPr lang="en-MY" b="1" dirty="0"/>
            <a:t>Solid-liquid separation</a:t>
          </a:r>
          <a:endParaRPr lang="en-US" b="1" dirty="0"/>
        </a:p>
      </dgm:t>
    </dgm:pt>
    <dgm:pt modelId="{15DD7D8A-F422-4B21-8D53-1B315113EB6B}" type="parTrans" cxnId="{DFFB1FB2-71F1-4475-BA2F-604517D4DC65}">
      <dgm:prSet/>
      <dgm:spPr/>
      <dgm:t>
        <a:bodyPr/>
        <a:lstStyle/>
        <a:p>
          <a:endParaRPr lang="en-US"/>
        </a:p>
      </dgm:t>
    </dgm:pt>
    <dgm:pt modelId="{21E7DAFA-E941-47E2-974C-DD34B180F639}" type="sibTrans" cxnId="{DFFB1FB2-71F1-4475-BA2F-604517D4DC65}">
      <dgm:prSet/>
      <dgm:spPr/>
      <dgm:t>
        <a:bodyPr/>
        <a:lstStyle/>
        <a:p>
          <a:endParaRPr lang="en-US"/>
        </a:p>
      </dgm:t>
    </dgm:pt>
    <dgm:pt modelId="{16377EBB-AACD-4510-81C0-B90382B06001}">
      <dgm:prSet/>
      <dgm:spPr/>
      <dgm:t>
        <a:bodyPr/>
        <a:lstStyle/>
        <a:p>
          <a:r>
            <a:rPr lang="en-MY" b="1" dirty="0"/>
            <a:t>Hybrid/integrated reaction-separation systems: </a:t>
          </a:r>
          <a:r>
            <a:rPr lang="en-MY" dirty="0"/>
            <a:t>Process intensification</a:t>
          </a:r>
          <a:endParaRPr lang="en-US" dirty="0"/>
        </a:p>
      </dgm:t>
    </dgm:pt>
    <dgm:pt modelId="{7E157FB4-DB42-4B8E-ACE9-233F2BE425AE}" type="parTrans" cxnId="{7E30387B-4D29-41F8-ADA4-6ADCEA42A720}">
      <dgm:prSet/>
      <dgm:spPr/>
      <dgm:t>
        <a:bodyPr/>
        <a:lstStyle/>
        <a:p>
          <a:endParaRPr lang="en-US"/>
        </a:p>
      </dgm:t>
    </dgm:pt>
    <dgm:pt modelId="{314665D9-ED0A-4F4E-8F79-B9026728C4B8}" type="sibTrans" cxnId="{7E30387B-4D29-41F8-ADA4-6ADCEA42A720}">
      <dgm:prSet/>
      <dgm:spPr/>
      <dgm:t>
        <a:bodyPr/>
        <a:lstStyle/>
        <a:p>
          <a:endParaRPr lang="en-US"/>
        </a:p>
      </dgm:t>
    </dgm:pt>
    <dgm:pt modelId="{DB1AD213-C43B-48F8-9439-62D0BF963FD2}" type="pres">
      <dgm:prSet presAssocID="{E8503E8C-A9C6-4C81-9D54-4BD39B223645}" presName="root" presStyleCnt="0">
        <dgm:presLayoutVars>
          <dgm:dir/>
          <dgm:resizeHandles val="exact"/>
        </dgm:presLayoutVars>
      </dgm:prSet>
      <dgm:spPr/>
    </dgm:pt>
    <dgm:pt modelId="{369DD137-F548-4C6D-B9CA-EF9693C66595}" type="pres">
      <dgm:prSet presAssocID="{E8503E8C-A9C6-4C81-9D54-4BD39B223645}" presName="container" presStyleCnt="0">
        <dgm:presLayoutVars>
          <dgm:dir/>
          <dgm:resizeHandles val="exact"/>
        </dgm:presLayoutVars>
      </dgm:prSet>
      <dgm:spPr/>
    </dgm:pt>
    <dgm:pt modelId="{B37B25E8-9F94-4346-A8F6-4D861E77F469}" type="pres">
      <dgm:prSet presAssocID="{6EC149DE-14BF-49DE-AD97-E83C82DD9151}" presName="compNode" presStyleCnt="0"/>
      <dgm:spPr/>
    </dgm:pt>
    <dgm:pt modelId="{E366D1E1-99D2-4286-8661-2DEAD7F9606E}" type="pres">
      <dgm:prSet presAssocID="{6EC149DE-14BF-49DE-AD97-E83C82DD9151}" presName="iconBgRect" presStyleLbl="bgShp" presStyleIdx="0" presStyleCnt="5"/>
      <dgm:spPr/>
    </dgm:pt>
    <dgm:pt modelId="{8987023E-5474-489B-BDA1-33824068C072}" type="pres">
      <dgm:prSet presAssocID="{6EC149DE-14BF-49DE-AD97-E83C82DD915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EF1F9A9D-35B5-4A7D-A8A0-A03351ABB813}" type="pres">
      <dgm:prSet presAssocID="{6EC149DE-14BF-49DE-AD97-E83C82DD9151}" presName="spaceRect" presStyleCnt="0"/>
      <dgm:spPr/>
    </dgm:pt>
    <dgm:pt modelId="{B99F5914-A9C1-42CE-A1B1-1E8F5ECD034D}" type="pres">
      <dgm:prSet presAssocID="{6EC149DE-14BF-49DE-AD97-E83C82DD9151}" presName="textRect" presStyleLbl="revTx" presStyleIdx="0" presStyleCnt="5">
        <dgm:presLayoutVars>
          <dgm:chMax val="1"/>
          <dgm:chPref val="1"/>
        </dgm:presLayoutVars>
      </dgm:prSet>
      <dgm:spPr/>
    </dgm:pt>
    <dgm:pt modelId="{40E8006F-C785-4225-9A3B-B1C5326A150E}" type="pres">
      <dgm:prSet presAssocID="{20282A5F-952F-46B4-878A-7E53CF6D3898}" presName="sibTrans" presStyleLbl="sibTrans2D1" presStyleIdx="0" presStyleCnt="0"/>
      <dgm:spPr/>
    </dgm:pt>
    <dgm:pt modelId="{D8ADE4CA-79FE-4949-AA7C-2CD8CF417FF8}" type="pres">
      <dgm:prSet presAssocID="{DE6AE07E-6EBB-42BC-A09B-9CAD9641DF29}" presName="compNode" presStyleCnt="0"/>
      <dgm:spPr/>
    </dgm:pt>
    <dgm:pt modelId="{30F03302-49E9-47E2-BDCF-443CB5EC0407}" type="pres">
      <dgm:prSet presAssocID="{DE6AE07E-6EBB-42BC-A09B-9CAD9641DF29}" presName="iconBgRect" presStyleLbl="bgShp" presStyleIdx="1" presStyleCnt="5"/>
      <dgm:spPr/>
    </dgm:pt>
    <dgm:pt modelId="{D814232F-0794-44F6-966F-22FE5C9F0924}" type="pres">
      <dgm:prSet presAssocID="{DE6AE07E-6EBB-42BC-A09B-9CAD9641DF2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E4B3039C-F26F-42EE-9648-D68E05536D5A}" type="pres">
      <dgm:prSet presAssocID="{DE6AE07E-6EBB-42BC-A09B-9CAD9641DF29}" presName="spaceRect" presStyleCnt="0"/>
      <dgm:spPr/>
    </dgm:pt>
    <dgm:pt modelId="{E4F72197-2F86-4140-B078-794AFA578C54}" type="pres">
      <dgm:prSet presAssocID="{DE6AE07E-6EBB-42BC-A09B-9CAD9641DF29}" presName="textRect" presStyleLbl="revTx" presStyleIdx="1" presStyleCnt="5">
        <dgm:presLayoutVars>
          <dgm:chMax val="1"/>
          <dgm:chPref val="1"/>
        </dgm:presLayoutVars>
      </dgm:prSet>
      <dgm:spPr/>
    </dgm:pt>
    <dgm:pt modelId="{78C3CF1B-E415-4BE3-A10D-8B4F23E8C754}" type="pres">
      <dgm:prSet presAssocID="{B36C984D-D4DA-40A6-AE13-9DE7CFCAE9DF}" presName="sibTrans" presStyleLbl="sibTrans2D1" presStyleIdx="0" presStyleCnt="0"/>
      <dgm:spPr/>
    </dgm:pt>
    <dgm:pt modelId="{4F3DE460-2404-4E35-8DC1-4D2D51878974}" type="pres">
      <dgm:prSet presAssocID="{8449728E-9B92-4BB7-B05E-E24FB783360C}" presName="compNode" presStyleCnt="0"/>
      <dgm:spPr/>
    </dgm:pt>
    <dgm:pt modelId="{C02240BA-1DB7-4056-9A13-5BCC51D7FFF7}" type="pres">
      <dgm:prSet presAssocID="{8449728E-9B92-4BB7-B05E-E24FB783360C}" presName="iconBgRect" presStyleLbl="bgShp" presStyleIdx="2" presStyleCnt="5"/>
      <dgm:spPr/>
    </dgm:pt>
    <dgm:pt modelId="{AC073768-2B3B-464A-8CBF-B0805B7FD04C}" type="pres">
      <dgm:prSet presAssocID="{8449728E-9B92-4BB7-B05E-E24FB783360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49E5644-19C8-4F20-9BF6-C45B21A3B607}" type="pres">
      <dgm:prSet presAssocID="{8449728E-9B92-4BB7-B05E-E24FB783360C}" presName="spaceRect" presStyleCnt="0"/>
      <dgm:spPr/>
    </dgm:pt>
    <dgm:pt modelId="{C93416BE-8338-4354-9D6C-C6DCC475EDA2}" type="pres">
      <dgm:prSet presAssocID="{8449728E-9B92-4BB7-B05E-E24FB783360C}" presName="textRect" presStyleLbl="revTx" presStyleIdx="2" presStyleCnt="5">
        <dgm:presLayoutVars>
          <dgm:chMax val="1"/>
          <dgm:chPref val="1"/>
        </dgm:presLayoutVars>
      </dgm:prSet>
      <dgm:spPr/>
    </dgm:pt>
    <dgm:pt modelId="{5D30F9E3-1806-4D41-B7A0-DDEAB71C828B}" type="pres">
      <dgm:prSet presAssocID="{E0D5BAFA-737E-488C-B410-20655D97FBA4}" presName="sibTrans" presStyleLbl="sibTrans2D1" presStyleIdx="0" presStyleCnt="0"/>
      <dgm:spPr/>
    </dgm:pt>
    <dgm:pt modelId="{5E46733F-AF0A-483F-A4F4-5D2E41BC3F66}" type="pres">
      <dgm:prSet presAssocID="{EB2F0FE7-3CF1-48C8-8823-5110330F3715}" presName="compNode" presStyleCnt="0"/>
      <dgm:spPr/>
    </dgm:pt>
    <dgm:pt modelId="{A87BB0D9-E262-4285-9708-CCE0DC62D86C}" type="pres">
      <dgm:prSet presAssocID="{EB2F0FE7-3CF1-48C8-8823-5110330F3715}" presName="iconBgRect" presStyleLbl="bgShp" presStyleIdx="3" presStyleCnt="5"/>
      <dgm:spPr/>
    </dgm:pt>
    <dgm:pt modelId="{AFDCA971-D55C-475A-9372-48DC81E3075A}" type="pres">
      <dgm:prSet presAssocID="{EB2F0FE7-3CF1-48C8-8823-5110330F371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aker"/>
        </a:ext>
      </dgm:extLst>
    </dgm:pt>
    <dgm:pt modelId="{A25BD8A2-E2CF-4C62-BFB4-A213125DF245}" type="pres">
      <dgm:prSet presAssocID="{EB2F0FE7-3CF1-48C8-8823-5110330F3715}" presName="spaceRect" presStyleCnt="0"/>
      <dgm:spPr/>
    </dgm:pt>
    <dgm:pt modelId="{EE3E18AA-720B-4C00-8169-C5AD31883921}" type="pres">
      <dgm:prSet presAssocID="{EB2F0FE7-3CF1-48C8-8823-5110330F3715}" presName="textRect" presStyleLbl="revTx" presStyleIdx="3" presStyleCnt="5">
        <dgm:presLayoutVars>
          <dgm:chMax val="1"/>
          <dgm:chPref val="1"/>
        </dgm:presLayoutVars>
      </dgm:prSet>
      <dgm:spPr/>
    </dgm:pt>
    <dgm:pt modelId="{5ABFB472-AAF4-4AA5-9558-F0B3BF1267BC}" type="pres">
      <dgm:prSet presAssocID="{21E7DAFA-E941-47E2-974C-DD34B180F639}" presName="sibTrans" presStyleLbl="sibTrans2D1" presStyleIdx="0" presStyleCnt="0"/>
      <dgm:spPr/>
    </dgm:pt>
    <dgm:pt modelId="{35FB7011-D9E7-4AA5-972F-D546C62C3647}" type="pres">
      <dgm:prSet presAssocID="{16377EBB-AACD-4510-81C0-B90382B06001}" presName="compNode" presStyleCnt="0"/>
      <dgm:spPr/>
    </dgm:pt>
    <dgm:pt modelId="{CA048D87-1047-423D-949A-3FAD19079B0D}" type="pres">
      <dgm:prSet presAssocID="{16377EBB-AACD-4510-81C0-B90382B06001}" presName="iconBgRect" presStyleLbl="bgShp" presStyleIdx="4" presStyleCnt="5"/>
      <dgm:spPr/>
    </dgm:pt>
    <dgm:pt modelId="{FC5C8C09-65AC-4D90-8381-7C418D3EC14E}" type="pres">
      <dgm:prSet presAssocID="{16377EBB-AACD-4510-81C0-B90382B0600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2C75788B-000F-4D92-8DEE-7A5CB1C19BD7}" type="pres">
      <dgm:prSet presAssocID="{16377EBB-AACD-4510-81C0-B90382B06001}" presName="spaceRect" presStyleCnt="0"/>
      <dgm:spPr/>
    </dgm:pt>
    <dgm:pt modelId="{16715D90-4128-47DE-85B1-6EC00E5C2C6B}" type="pres">
      <dgm:prSet presAssocID="{16377EBB-AACD-4510-81C0-B90382B06001}" presName="textRect" presStyleLbl="revTx" presStyleIdx="4" presStyleCnt="5">
        <dgm:presLayoutVars>
          <dgm:chMax val="1"/>
          <dgm:chPref val="1"/>
        </dgm:presLayoutVars>
      </dgm:prSet>
      <dgm:spPr/>
    </dgm:pt>
  </dgm:ptLst>
  <dgm:cxnLst>
    <dgm:cxn modelId="{5688780F-B089-4A0F-AEFB-2F94B9150108}" srcId="{E8503E8C-A9C6-4C81-9D54-4BD39B223645}" destId="{6EC149DE-14BF-49DE-AD97-E83C82DD9151}" srcOrd="0" destOrd="0" parTransId="{9284D3EF-5B0B-4BA5-93D1-D7BC08EB05D4}" sibTransId="{20282A5F-952F-46B4-878A-7E53CF6D3898}"/>
    <dgm:cxn modelId="{6DB4B11A-C3A6-4265-AE11-A7F73F0E5FB4}" type="presOf" srcId="{8449728E-9B92-4BB7-B05E-E24FB783360C}" destId="{C93416BE-8338-4354-9D6C-C6DCC475EDA2}" srcOrd="0" destOrd="0" presId="urn:microsoft.com/office/officeart/2018/2/layout/IconCircleList"/>
    <dgm:cxn modelId="{95F0BE27-D553-4590-AA18-B1297F6FB866}" type="presOf" srcId="{DE6AE07E-6EBB-42BC-A09B-9CAD9641DF29}" destId="{E4F72197-2F86-4140-B078-794AFA578C54}" srcOrd="0" destOrd="0" presId="urn:microsoft.com/office/officeart/2018/2/layout/IconCircleList"/>
    <dgm:cxn modelId="{3C078732-C1D7-4E07-9636-09AC7757E902}" srcId="{E8503E8C-A9C6-4C81-9D54-4BD39B223645}" destId="{8449728E-9B92-4BB7-B05E-E24FB783360C}" srcOrd="2" destOrd="0" parTransId="{FB468475-DC01-433C-AB1E-1D7D1A31A230}" sibTransId="{E0D5BAFA-737E-488C-B410-20655D97FBA4}"/>
    <dgm:cxn modelId="{9212E035-B66F-428A-B1CE-19033F890D07}" type="presOf" srcId="{20282A5F-952F-46B4-878A-7E53CF6D3898}" destId="{40E8006F-C785-4225-9A3B-B1C5326A150E}" srcOrd="0" destOrd="0" presId="urn:microsoft.com/office/officeart/2018/2/layout/IconCircleList"/>
    <dgm:cxn modelId="{9D07E962-2607-47D8-A0C5-C59B00FED0C0}" type="presOf" srcId="{E8503E8C-A9C6-4C81-9D54-4BD39B223645}" destId="{DB1AD213-C43B-48F8-9439-62D0BF963FD2}" srcOrd="0" destOrd="0" presId="urn:microsoft.com/office/officeart/2018/2/layout/IconCircleList"/>
    <dgm:cxn modelId="{9CA3A969-0726-4A2A-A469-51388F1146B0}" type="presOf" srcId="{E0D5BAFA-737E-488C-B410-20655D97FBA4}" destId="{5D30F9E3-1806-4D41-B7A0-DDEAB71C828B}" srcOrd="0" destOrd="0" presId="urn:microsoft.com/office/officeart/2018/2/layout/IconCircleList"/>
    <dgm:cxn modelId="{0DBDE36B-4B60-48C2-82A5-0A9DF4D5A6B0}" type="presOf" srcId="{16377EBB-AACD-4510-81C0-B90382B06001}" destId="{16715D90-4128-47DE-85B1-6EC00E5C2C6B}" srcOrd="0" destOrd="0" presId="urn:microsoft.com/office/officeart/2018/2/layout/IconCircleList"/>
    <dgm:cxn modelId="{108ABE71-553E-4A68-9E33-E3C1D10090C9}" type="presOf" srcId="{21E7DAFA-E941-47E2-974C-DD34B180F639}" destId="{5ABFB472-AAF4-4AA5-9558-F0B3BF1267BC}" srcOrd="0" destOrd="0" presId="urn:microsoft.com/office/officeart/2018/2/layout/IconCircleList"/>
    <dgm:cxn modelId="{7E30387B-4D29-41F8-ADA4-6ADCEA42A720}" srcId="{E8503E8C-A9C6-4C81-9D54-4BD39B223645}" destId="{16377EBB-AACD-4510-81C0-B90382B06001}" srcOrd="4" destOrd="0" parTransId="{7E157FB4-DB42-4B8E-ACE9-233F2BE425AE}" sibTransId="{314665D9-ED0A-4F4E-8F79-B9026728C4B8}"/>
    <dgm:cxn modelId="{27FDB096-2262-46F7-833A-2705DB0BA2B9}" type="presOf" srcId="{B36C984D-D4DA-40A6-AE13-9DE7CFCAE9DF}" destId="{78C3CF1B-E415-4BE3-A10D-8B4F23E8C754}" srcOrd="0" destOrd="0" presId="urn:microsoft.com/office/officeart/2018/2/layout/IconCircleList"/>
    <dgm:cxn modelId="{DFFB1FB2-71F1-4475-BA2F-604517D4DC65}" srcId="{E8503E8C-A9C6-4C81-9D54-4BD39B223645}" destId="{EB2F0FE7-3CF1-48C8-8823-5110330F3715}" srcOrd="3" destOrd="0" parTransId="{15DD7D8A-F422-4B21-8D53-1B315113EB6B}" sibTransId="{21E7DAFA-E941-47E2-974C-DD34B180F639}"/>
    <dgm:cxn modelId="{C4C4D4D7-29B4-4F41-BD30-50EA0630BFF5}" type="presOf" srcId="{EB2F0FE7-3CF1-48C8-8823-5110330F3715}" destId="{EE3E18AA-720B-4C00-8169-C5AD31883921}" srcOrd="0" destOrd="0" presId="urn:microsoft.com/office/officeart/2018/2/layout/IconCircleList"/>
    <dgm:cxn modelId="{41C7D6ED-71D1-43A9-B3C1-0623B0ED403E}" srcId="{E8503E8C-A9C6-4C81-9D54-4BD39B223645}" destId="{DE6AE07E-6EBB-42BC-A09B-9CAD9641DF29}" srcOrd="1" destOrd="0" parTransId="{C0E1A36F-C32E-4747-9378-F26ADB3A65B0}" sibTransId="{B36C984D-D4DA-40A6-AE13-9DE7CFCAE9DF}"/>
    <dgm:cxn modelId="{7F488AF4-AA98-4DF1-BDDB-8B4B0B4D8C5E}" type="presOf" srcId="{6EC149DE-14BF-49DE-AD97-E83C82DD9151}" destId="{B99F5914-A9C1-42CE-A1B1-1E8F5ECD034D}" srcOrd="0" destOrd="0" presId="urn:microsoft.com/office/officeart/2018/2/layout/IconCircleList"/>
    <dgm:cxn modelId="{2D23D2BE-9CD8-4491-810C-D692C17A19E2}" type="presParOf" srcId="{DB1AD213-C43B-48F8-9439-62D0BF963FD2}" destId="{369DD137-F548-4C6D-B9CA-EF9693C66595}" srcOrd="0" destOrd="0" presId="urn:microsoft.com/office/officeart/2018/2/layout/IconCircleList"/>
    <dgm:cxn modelId="{0318A1F8-13A5-4FF3-81F4-1844CEB041DE}" type="presParOf" srcId="{369DD137-F548-4C6D-B9CA-EF9693C66595}" destId="{B37B25E8-9F94-4346-A8F6-4D861E77F469}" srcOrd="0" destOrd="0" presId="urn:microsoft.com/office/officeart/2018/2/layout/IconCircleList"/>
    <dgm:cxn modelId="{0042D8F1-E12A-4D11-8696-563C8C72FD31}" type="presParOf" srcId="{B37B25E8-9F94-4346-A8F6-4D861E77F469}" destId="{E366D1E1-99D2-4286-8661-2DEAD7F9606E}" srcOrd="0" destOrd="0" presId="urn:microsoft.com/office/officeart/2018/2/layout/IconCircleList"/>
    <dgm:cxn modelId="{AA7ABF48-607C-43A2-A533-46852D4BA01B}" type="presParOf" srcId="{B37B25E8-9F94-4346-A8F6-4D861E77F469}" destId="{8987023E-5474-489B-BDA1-33824068C072}" srcOrd="1" destOrd="0" presId="urn:microsoft.com/office/officeart/2018/2/layout/IconCircleList"/>
    <dgm:cxn modelId="{9B62B149-DD91-404F-B5F0-959F25EFFE26}" type="presParOf" srcId="{B37B25E8-9F94-4346-A8F6-4D861E77F469}" destId="{EF1F9A9D-35B5-4A7D-A8A0-A03351ABB813}" srcOrd="2" destOrd="0" presId="urn:microsoft.com/office/officeart/2018/2/layout/IconCircleList"/>
    <dgm:cxn modelId="{891A17EB-BF95-4F04-81D6-C9B49053DD37}" type="presParOf" srcId="{B37B25E8-9F94-4346-A8F6-4D861E77F469}" destId="{B99F5914-A9C1-42CE-A1B1-1E8F5ECD034D}" srcOrd="3" destOrd="0" presId="urn:microsoft.com/office/officeart/2018/2/layout/IconCircleList"/>
    <dgm:cxn modelId="{9ADC6969-40D5-4E7E-A10D-D1FE9A0948CB}" type="presParOf" srcId="{369DD137-F548-4C6D-B9CA-EF9693C66595}" destId="{40E8006F-C785-4225-9A3B-B1C5326A150E}" srcOrd="1" destOrd="0" presId="urn:microsoft.com/office/officeart/2018/2/layout/IconCircleList"/>
    <dgm:cxn modelId="{BF5F8977-6912-44AC-9BF8-2B51963913F5}" type="presParOf" srcId="{369DD137-F548-4C6D-B9CA-EF9693C66595}" destId="{D8ADE4CA-79FE-4949-AA7C-2CD8CF417FF8}" srcOrd="2" destOrd="0" presId="urn:microsoft.com/office/officeart/2018/2/layout/IconCircleList"/>
    <dgm:cxn modelId="{0907ABE9-5475-430C-8720-BE790B756EC0}" type="presParOf" srcId="{D8ADE4CA-79FE-4949-AA7C-2CD8CF417FF8}" destId="{30F03302-49E9-47E2-BDCF-443CB5EC0407}" srcOrd="0" destOrd="0" presId="urn:microsoft.com/office/officeart/2018/2/layout/IconCircleList"/>
    <dgm:cxn modelId="{DF955FE2-6B50-4865-AFB3-B6A4042AC7A5}" type="presParOf" srcId="{D8ADE4CA-79FE-4949-AA7C-2CD8CF417FF8}" destId="{D814232F-0794-44F6-966F-22FE5C9F0924}" srcOrd="1" destOrd="0" presId="urn:microsoft.com/office/officeart/2018/2/layout/IconCircleList"/>
    <dgm:cxn modelId="{97B93CFF-AF4D-4D3F-AFC6-F44A69CC0AC5}" type="presParOf" srcId="{D8ADE4CA-79FE-4949-AA7C-2CD8CF417FF8}" destId="{E4B3039C-F26F-42EE-9648-D68E05536D5A}" srcOrd="2" destOrd="0" presId="urn:microsoft.com/office/officeart/2018/2/layout/IconCircleList"/>
    <dgm:cxn modelId="{50F3691E-8E89-4702-8924-C248545439F9}" type="presParOf" srcId="{D8ADE4CA-79FE-4949-AA7C-2CD8CF417FF8}" destId="{E4F72197-2F86-4140-B078-794AFA578C54}" srcOrd="3" destOrd="0" presId="urn:microsoft.com/office/officeart/2018/2/layout/IconCircleList"/>
    <dgm:cxn modelId="{E33B363B-83CE-4482-ACE5-2D5FE8837D97}" type="presParOf" srcId="{369DD137-F548-4C6D-B9CA-EF9693C66595}" destId="{78C3CF1B-E415-4BE3-A10D-8B4F23E8C754}" srcOrd="3" destOrd="0" presId="urn:microsoft.com/office/officeart/2018/2/layout/IconCircleList"/>
    <dgm:cxn modelId="{21E38063-08BC-439F-AF9D-B248FE052AA6}" type="presParOf" srcId="{369DD137-F548-4C6D-B9CA-EF9693C66595}" destId="{4F3DE460-2404-4E35-8DC1-4D2D51878974}" srcOrd="4" destOrd="0" presId="urn:microsoft.com/office/officeart/2018/2/layout/IconCircleList"/>
    <dgm:cxn modelId="{1D40020E-9011-4800-A9E8-D909A5096DAA}" type="presParOf" srcId="{4F3DE460-2404-4E35-8DC1-4D2D51878974}" destId="{C02240BA-1DB7-4056-9A13-5BCC51D7FFF7}" srcOrd="0" destOrd="0" presId="urn:microsoft.com/office/officeart/2018/2/layout/IconCircleList"/>
    <dgm:cxn modelId="{8A5D95BF-20C7-43F9-AC8C-1DC21D9EF6B5}" type="presParOf" srcId="{4F3DE460-2404-4E35-8DC1-4D2D51878974}" destId="{AC073768-2B3B-464A-8CBF-B0805B7FD04C}" srcOrd="1" destOrd="0" presId="urn:microsoft.com/office/officeart/2018/2/layout/IconCircleList"/>
    <dgm:cxn modelId="{6B1C504F-0AFD-47D6-94BA-A3EAF52C1F35}" type="presParOf" srcId="{4F3DE460-2404-4E35-8DC1-4D2D51878974}" destId="{349E5644-19C8-4F20-9BF6-C45B21A3B607}" srcOrd="2" destOrd="0" presId="urn:microsoft.com/office/officeart/2018/2/layout/IconCircleList"/>
    <dgm:cxn modelId="{56A0B21A-741F-4DB0-8A4F-AEBD96E17188}" type="presParOf" srcId="{4F3DE460-2404-4E35-8DC1-4D2D51878974}" destId="{C93416BE-8338-4354-9D6C-C6DCC475EDA2}" srcOrd="3" destOrd="0" presId="urn:microsoft.com/office/officeart/2018/2/layout/IconCircleList"/>
    <dgm:cxn modelId="{21F4DE77-ED15-43E4-A229-8E8D0ABC55C0}" type="presParOf" srcId="{369DD137-F548-4C6D-B9CA-EF9693C66595}" destId="{5D30F9E3-1806-4D41-B7A0-DDEAB71C828B}" srcOrd="5" destOrd="0" presId="urn:microsoft.com/office/officeart/2018/2/layout/IconCircleList"/>
    <dgm:cxn modelId="{B704EE8C-E139-4DE1-BEC6-AB68872C7BAB}" type="presParOf" srcId="{369DD137-F548-4C6D-B9CA-EF9693C66595}" destId="{5E46733F-AF0A-483F-A4F4-5D2E41BC3F66}" srcOrd="6" destOrd="0" presId="urn:microsoft.com/office/officeart/2018/2/layout/IconCircleList"/>
    <dgm:cxn modelId="{46279ACC-5B16-48F7-B928-37CF9924711F}" type="presParOf" srcId="{5E46733F-AF0A-483F-A4F4-5D2E41BC3F66}" destId="{A87BB0D9-E262-4285-9708-CCE0DC62D86C}" srcOrd="0" destOrd="0" presId="urn:microsoft.com/office/officeart/2018/2/layout/IconCircleList"/>
    <dgm:cxn modelId="{F81A88DC-894C-4E18-910E-BB60E76C513E}" type="presParOf" srcId="{5E46733F-AF0A-483F-A4F4-5D2E41BC3F66}" destId="{AFDCA971-D55C-475A-9372-48DC81E3075A}" srcOrd="1" destOrd="0" presId="urn:microsoft.com/office/officeart/2018/2/layout/IconCircleList"/>
    <dgm:cxn modelId="{FE9ED8A7-EBF6-4898-AD8E-BD40D5A97724}" type="presParOf" srcId="{5E46733F-AF0A-483F-A4F4-5D2E41BC3F66}" destId="{A25BD8A2-E2CF-4C62-BFB4-A213125DF245}" srcOrd="2" destOrd="0" presId="urn:microsoft.com/office/officeart/2018/2/layout/IconCircleList"/>
    <dgm:cxn modelId="{374C6A66-9244-473B-AD1A-D4F5972D1139}" type="presParOf" srcId="{5E46733F-AF0A-483F-A4F4-5D2E41BC3F66}" destId="{EE3E18AA-720B-4C00-8169-C5AD31883921}" srcOrd="3" destOrd="0" presId="urn:microsoft.com/office/officeart/2018/2/layout/IconCircleList"/>
    <dgm:cxn modelId="{14A05D6F-888B-45E1-8DFB-498A3E8CCE0C}" type="presParOf" srcId="{369DD137-F548-4C6D-B9CA-EF9693C66595}" destId="{5ABFB472-AAF4-4AA5-9558-F0B3BF1267BC}" srcOrd="7" destOrd="0" presId="urn:microsoft.com/office/officeart/2018/2/layout/IconCircleList"/>
    <dgm:cxn modelId="{3FEC2EF1-9E2F-477E-A131-292D05D425E4}" type="presParOf" srcId="{369DD137-F548-4C6D-B9CA-EF9693C66595}" destId="{35FB7011-D9E7-4AA5-972F-D546C62C3647}" srcOrd="8" destOrd="0" presId="urn:microsoft.com/office/officeart/2018/2/layout/IconCircleList"/>
    <dgm:cxn modelId="{BDA2BC81-E7C8-464A-93DF-F25B300C4E75}" type="presParOf" srcId="{35FB7011-D9E7-4AA5-972F-D546C62C3647}" destId="{CA048D87-1047-423D-949A-3FAD19079B0D}" srcOrd="0" destOrd="0" presId="urn:microsoft.com/office/officeart/2018/2/layout/IconCircleList"/>
    <dgm:cxn modelId="{1BFED2CC-57B3-4299-8154-A765CF9A739E}" type="presParOf" srcId="{35FB7011-D9E7-4AA5-972F-D546C62C3647}" destId="{FC5C8C09-65AC-4D90-8381-7C418D3EC14E}" srcOrd="1" destOrd="0" presId="urn:microsoft.com/office/officeart/2018/2/layout/IconCircleList"/>
    <dgm:cxn modelId="{43FA70E4-95AF-48C6-B559-D9EB9676EB6E}" type="presParOf" srcId="{35FB7011-D9E7-4AA5-972F-D546C62C3647}" destId="{2C75788B-000F-4D92-8DEE-7A5CB1C19BD7}" srcOrd="2" destOrd="0" presId="urn:microsoft.com/office/officeart/2018/2/layout/IconCircleList"/>
    <dgm:cxn modelId="{5D324D79-F673-4E6D-9FFB-A6D3719EB100}" type="presParOf" srcId="{35FB7011-D9E7-4AA5-972F-D546C62C3647}" destId="{16715D90-4128-47DE-85B1-6EC00E5C2C6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A5E60-42E2-4482-B581-694DE377A38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C80C0F2-09AF-4DBC-8D67-A381014D1107}">
      <dgm:prSet custT="1"/>
      <dgm:spPr/>
      <dgm:t>
        <a:bodyPr/>
        <a:lstStyle/>
        <a:p>
          <a:r>
            <a:rPr lang="en-US" sz="2400"/>
            <a:t>Liquid-liquid extraction (LLE), also known as solvent extraction, is a typical ternary system in the chemical engineering field, which separates chemicals from one solution to another based on the different solubility of the solute chemical in two solvents. </a:t>
          </a:r>
        </a:p>
      </dgm:t>
    </dgm:pt>
    <dgm:pt modelId="{D77B269B-7E2C-4A2B-B578-E9D988D57C1E}" type="parTrans" cxnId="{ED41EC5D-706D-41AA-B368-000F962C11A9}">
      <dgm:prSet/>
      <dgm:spPr/>
      <dgm:t>
        <a:bodyPr/>
        <a:lstStyle/>
        <a:p>
          <a:endParaRPr lang="en-US" sz="2000"/>
        </a:p>
      </dgm:t>
    </dgm:pt>
    <dgm:pt modelId="{192D1562-822C-4A01-B641-7470A2A43447}" type="sibTrans" cxnId="{ED41EC5D-706D-41AA-B368-000F962C11A9}">
      <dgm:prSet/>
      <dgm:spPr/>
      <dgm:t>
        <a:bodyPr/>
        <a:lstStyle/>
        <a:p>
          <a:endParaRPr lang="en-US" sz="2000"/>
        </a:p>
      </dgm:t>
    </dgm:pt>
    <dgm:pt modelId="{634FF019-BFEF-445A-9DD4-88B0FBD359D2}">
      <dgm:prSet custT="1"/>
      <dgm:spPr/>
      <dgm:t>
        <a:bodyPr/>
        <a:lstStyle/>
        <a:p>
          <a:r>
            <a:rPr lang="en-US" sz="2400" dirty="0"/>
            <a:t>Three components are involved in the LLE process: </a:t>
          </a:r>
          <a:r>
            <a:rPr lang="en-US" sz="2400" i="1" dirty="0"/>
            <a:t>solute</a:t>
          </a:r>
          <a:r>
            <a:rPr lang="en-US" sz="2400" dirty="0"/>
            <a:t>, </a:t>
          </a:r>
          <a:r>
            <a:rPr lang="en-US" sz="2400" i="1" dirty="0"/>
            <a:t>diluent</a:t>
          </a:r>
          <a:r>
            <a:rPr lang="en-US" sz="2400" dirty="0"/>
            <a:t>, and </a:t>
          </a:r>
          <a:r>
            <a:rPr lang="en-US" sz="2400" i="1" dirty="0"/>
            <a:t>extractant</a:t>
          </a:r>
          <a:r>
            <a:rPr lang="en-US" sz="2400" dirty="0"/>
            <a:t>. </a:t>
          </a:r>
        </a:p>
      </dgm:t>
    </dgm:pt>
    <dgm:pt modelId="{AF56C0B5-A5ED-4813-B085-EFF71B73E697}" type="parTrans" cxnId="{F576B990-5B35-4009-857A-7D0ADC91498C}">
      <dgm:prSet/>
      <dgm:spPr/>
      <dgm:t>
        <a:bodyPr/>
        <a:lstStyle/>
        <a:p>
          <a:endParaRPr lang="en-US" sz="2000"/>
        </a:p>
      </dgm:t>
    </dgm:pt>
    <dgm:pt modelId="{EE839AF8-E315-4C86-8E4E-EFA0CF9C4A2C}" type="sibTrans" cxnId="{F576B990-5B35-4009-857A-7D0ADC91498C}">
      <dgm:prSet/>
      <dgm:spPr/>
      <dgm:t>
        <a:bodyPr/>
        <a:lstStyle/>
        <a:p>
          <a:endParaRPr lang="en-US" sz="2000"/>
        </a:p>
      </dgm:t>
    </dgm:pt>
    <dgm:pt modelId="{E5078169-A8B7-4E4F-89DB-36938939880B}">
      <dgm:prSet custT="1"/>
      <dgm:spPr/>
      <dgm:t>
        <a:bodyPr/>
        <a:lstStyle/>
        <a:p>
          <a:r>
            <a:rPr lang="en-US" sz="2400" i="1"/>
            <a:t>Solute</a:t>
          </a:r>
          <a:r>
            <a:rPr lang="en-US" sz="2400"/>
            <a:t>, which is dissolved in </a:t>
          </a:r>
          <a:r>
            <a:rPr lang="en-US" sz="2400" i="1"/>
            <a:t>diluent</a:t>
          </a:r>
          <a:r>
            <a:rPr lang="en-US" sz="2400"/>
            <a:t>, is extracted from the diluent and dissolved into another solvent, the </a:t>
          </a:r>
          <a:r>
            <a:rPr lang="en-US" sz="2400" i="1"/>
            <a:t>extractant</a:t>
          </a:r>
          <a:r>
            <a:rPr lang="en-US" sz="2400"/>
            <a:t>. </a:t>
          </a:r>
          <a:br>
            <a:rPr lang="en-US" sz="2400"/>
          </a:br>
          <a:endParaRPr lang="en-US" sz="2400"/>
        </a:p>
      </dgm:t>
    </dgm:pt>
    <dgm:pt modelId="{B3029279-5877-4E5B-B7E8-C1772BA9BBD6}" type="parTrans" cxnId="{90DF46EE-654D-4CD5-9A6E-E361F101812A}">
      <dgm:prSet/>
      <dgm:spPr/>
      <dgm:t>
        <a:bodyPr/>
        <a:lstStyle/>
        <a:p>
          <a:endParaRPr lang="en-US" sz="2000"/>
        </a:p>
      </dgm:t>
    </dgm:pt>
    <dgm:pt modelId="{A5F34EBB-9B02-4B8B-B040-4B70175B3B00}" type="sibTrans" cxnId="{90DF46EE-654D-4CD5-9A6E-E361F101812A}">
      <dgm:prSet/>
      <dgm:spPr/>
      <dgm:t>
        <a:bodyPr/>
        <a:lstStyle/>
        <a:p>
          <a:endParaRPr lang="en-US" sz="2000"/>
        </a:p>
      </dgm:t>
    </dgm:pt>
    <dgm:pt modelId="{04528807-98C0-4FB3-84B5-ACAA56CBC683}" type="pres">
      <dgm:prSet presAssocID="{807A5E60-42E2-4482-B581-694DE377A380}" presName="vert0" presStyleCnt="0">
        <dgm:presLayoutVars>
          <dgm:dir/>
          <dgm:animOne val="branch"/>
          <dgm:animLvl val="lvl"/>
        </dgm:presLayoutVars>
      </dgm:prSet>
      <dgm:spPr/>
    </dgm:pt>
    <dgm:pt modelId="{2EC19BD5-64D3-40B5-A8B4-C47B84F67BF7}" type="pres">
      <dgm:prSet presAssocID="{CC80C0F2-09AF-4DBC-8D67-A381014D1107}" presName="thickLine" presStyleLbl="alignNode1" presStyleIdx="0" presStyleCnt="3"/>
      <dgm:spPr/>
    </dgm:pt>
    <dgm:pt modelId="{04AB31DF-4ABF-401A-9099-A1E0E56985EB}" type="pres">
      <dgm:prSet presAssocID="{CC80C0F2-09AF-4DBC-8D67-A381014D1107}" presName="horz1" presStyleCnt="0"/>
      <dgm:spPr/>
    </dgm:pt>
    <dgm:pt modelId="{3516160A-6CBC-4EC0-93D6-07EDD0BF410E}" type="pres">
      <dgm:prSet presAssocID="{CC80C0F2-09AF-4DBC-8D67-A381014D1107}" presName="tx1" presStyleLbl="revTx" presStyleIdx="0" presStyleCnt="3"/>
      <dgm:spPr/>
    </dgm:pt>
    <dgm:pt modelId="{E002EEAF-6D61-4A95-9915-931AF224090A}" type="pres">
      <dgm:prSet presAssocID="{CC80C0F2-09AF-4DBC-8D67-A381014D1107}" presName="vert1" presStyleCnt="0"/>
      <dgm:spPr/>
    </dgm:pt>
    <dgm:pt modelId="{7EDF1FD6-F126-41C0-8B67-6B54D61F1381}" type="pres">
      <dgm:prSet presAssocID="{634FF019-BFEF-445A-9DD4-88B0FBD359D2}" presName="thickLine" presStyleLbl="alignNode1" presStyleIdx="1" presStyleCnt="3"/>
      <dgm:spPr/>
    </dgm:pt>
    <dgm:pt modelId="{1F00C9E0-4B6C-4C61-8050-0A88358B0026}" type="pres">
      <dgm:prSet presAssocID="{634FF019-BFEF-445A-9DD4-88B0FBD359D2}" presName="horz1" presStyleCnt="0"/>
      <dgm:spPr/>
    </dgm:pt>
    <dgm:pt modelId="{4478A2D7-7B26-467A-9158-510CE0045C5B}" type="pres">
      <dgm:prSet presAssocID="{634FF019-BFEF-445A-9DD4-88B0FBD359D2}" presName="tx1" presStyleLbl="revTx" presStyleIdx="1" presStyleCnt="3"/>
      <dgm:spPr/>
    </dgm:pt>
    <dgm:pt modelId="{10A0E85E-2413-4368-A905-445985BE9781}" type="pres">
      <dgm:prSet presAssocID="{634FF019-BFEF-445A-9DD4-88B0FBD359D2}" presName="vert1" presStyleCnt="0"/>
      <dgm:spPr/>
    </dgm:pt>
    <dgm:pt modelId="{4B47C692-EFDD-4400-B664-A2AEE164D778}" type="pres">
      <dgm:prSet presAssocID="{E5078169-A8B7-4E4F-89DB-36938939880B}" presName="thickLine" presStyleLbl="alignNode1" presStyleIdx="2" presStyleCnt="3"/>
      <dgm:spPr/>
    </dgm:pt>
    <dgm:pt modelId="{28355319-5E4B-4852-AD70-EF92063435A6}" type="pres">
      <dgm:prSet presAssocID="{E5078169-A8B7-4E4F-89DB-36938939880B}" presName="horz1" presStyleCnt="0"/>
      <dgm:spPr/>
    </dgm:pt>
    <dgm:pt modelId="{03310F43-5E3E-4A69-AC5A-EABE82DDB4BD}" type="pres">
      <dgm:prSet presAssocID="{E5078169-A8B7-4E4F-89DB-36938939880B}" presName="tx1" presStyleLbl="revTx" presStyleIdx="2" presStyleCnt="3"/>
      <dgm:spPr/>
    </dgm:pt>
    <dgm:pt modelId="{A2DD806F-2CBD-4FD5-A803-81C4805A6DF6}" type="pres">
      <dgm:prSet presAssocID="{E5078169-A8B7-4E4F-89DB-36938939880B}" presName="vert1" presStyleCnt="0"/>
      <dgm:spPr/>
    </dgm:pt>
  </dgm:ptLst>
  <dgm:cxnLst>
    <dgm:cxn modelId="{D686500E-7C67-4978-B041-9786D6442CE9}" type="presOf" srcId="{CC80C0F2-09AF-4DBC-8D67-A381014D1107}" destId="{3516160A-6CBC-4EC0-93D6-07EDD0BF410E}" srcOrd="0" destOrd="0" presId="urn:microsoft.com/office/officeart/2008/layout/LinedList"/>
    <dgm:cxn modelId="{1C2BD625-3D05-4785-AF86-D0021B621073}" type="presOf" srcId="{807A5E60-42E2-4482-B581-694DE377A380}" destId="{04528807-98C0-4FB3-84B5-ACAA56CBC683}" srcOrd="0" destOrd="0" presId="urn:microsoft.com/office/officeart/2008/layout/LinedList"/>
    <dgm:cxn modelId="{ED41EC5D-706D-41AA-B368-000F962C11A9}" srcId="{807A5E60-42E2-4482-B581-694DE377A380}" destId="{CC80C0F2-09AF-4DBC-8D67-A381014D1107}" srcOrd="0" destOrd="0" parTransId="{D77B269B-7E2C-4A2B-B578-E9D988D57C1E}" sibTransId="{192D1562-822C-4A01-B641-7470A2A43447}"/>
    <dgm:cxn modelId="{B7D30C56-9C53-4ED3-B407-102C7AD1C7C1}" type="presOf" srcId="{634FF019-BFEF-445A-9DD4-88B0FBD359D2}" destId="{4478A2D7-7B26-467A-9158-510CE0045C5B}" srcOrd="0" destOrd="0" presId="urn:microsoft.com/office/officeart/2008/layout/LinedList"/>
    <dgm:cxn modelId="{F576B990-5B35-4009-857A-7D0ADC91498C}" srcId="{807A5E60-42E2-4482-B581-694DE377A380}" destId="{634FF019-BFEF-445A-9DD4-88B0FBD359D2}" srcOrd="1" destOrd="0" parTransId="{AF56C0B5-A5ED-4813-B085-EFF71B73E697}" sibTransId="{EE839AF8-E315-4C86-8E4E-EFA0CF9C4A2C}"/>
    <dgm:cxn modelId="{CBE7E09F-6AD3-4886-BABA-C9EFB1722F03}" type="presOf" srcId="{E5078169-A8B7-4E4F-89DB-36938939880B}" destId="{03310F43-5E3E-4A69-AC5A-EABE82DDB4BD}" srcOrd="0" destOrd="0" presId="urn:microsoft.com/office/officeart/2008/layout/LinedList"/>
    <dgm:cxn modelId="{90DF46EE-654D-4CD5-9A6E-E361F101812A}" srcId="{807A5E60-42E2-4482-B581-694DE377A380}" destId="{E5078169-A8B7-4E4F-89DB-36938939880B}" srcOrd="2" destOrd="0" parTransId="{B3029279-5877-4E5B-B7E8-C1772BA9BBD6}" sibTransId="{A5F34EBB-9B02-4B8B-B040-4B70175B3B00}"/>
    <dgm:cxn modelId="{BFBD5889-0FAF-425E-AD73-75E383351EDC}" type="presParOf" srcId="{04528807-98C0-4FB3-84B5-ACAA56CBC683}" destId="{2EC19BD5-64D3-40B5-A8B4-C47B84F67BF7}" srcOrd="0" destOrd="0" presId="urn:microsoft.com/office/officeart/2008/layout/LinedList"/>
    <dgm:cxn modelId="{0E01F92F-E432-488E-AC1D-144A8595EFC8}" type="presParOf" srcId="{04528807-98C0-4FB3-84B5-ACAA56CBC683}" destId="{04AB31DF-4ABF-401A-9099-A1E0E56985EB}" srcOrd="1" destOrd="0" presId="urn:microsoft.com/office/officeart/2008/layout/LinedList"/>
    <dgm:cxn modelId="{3CCEBF42-9D23-489A-8B1B-5D441AB91F6C}" type="presParOf" srcId="{04AB31DF-4ABF-401A-9099-A1E0E56985EB}" destId="{3516160A-6CBC-4EC0-93D6-07EDD0BF410E}" srcOrd="0" destOrd="0" presId="urn:microsoft.com/office/officeart/2008/layout/LinedList"/>
    <dgm:cxn modelId="{E564EEC9-0199-4AF5-8A41-ED08962D8A16}" type="presParOf" srcId="{04AB31DF-4ABF-401A-9099-A1E0E56985EB}" destId="{E002EEAF-6D61-4A95-9915-931AF224090A}" srcOrd="1" destOrd="0" presId="urn:microsoft.com/office/officeart/2008/layout/LinedList"/>
    <dgm:cxn modelId="{296ACE2F-5FEE-474B-A176-099F0C3274C7}" type="presParOf" srcId="{04528807-98C0-4FB3-84B5-ACAA56CBC683}" destId="{7EDF1FD6-F126-41C0-8B67-6B54D61F1381}" srcOrd="2" destOrd="0" presId="urn:microsoft.com/office/officeart/2008/layout/LinedList"/>
    <dgm:cxn modelId="{30815BA9-66D0-49DB-BAF4-0A64D7C22557}" type="presParOf" srcId="{04528807-98C0-4FB3-84B5-ACAA56CBC683}" destId="{1F00C9E0-4B6C-4C61-8050-0A88358B0026}" srcOrd="3" destOrd="0" presId="urn:microsoft.com/office/officeart/2008/layout/LinedList"/>
    <dgm:cxn modelId="{1FCBE461-398F-48AF-B1CE-683696590F43}" type="presParOf" srcId="{1F00C9E0-4B6C-4C61-8050-0A88358B0026}" destId="{4478A2D7-7B26-467A-9158-510CE0045C5B}" srcOrd="0" destOrd="0" presId="urn:microsoft.com/office/officeart/2008/layout/LinedList"/>
    <dgm:cxn modelId="{BB4906D7-0C58-4CF5-88DA-81568418D7D1}" type="presParOf" srcId="{1F00C9E0-4B6C-4C61-8050-0A88358B0026}" destId="{10A0E85E-2413-4368-A905-445985BE9781}" srcOrd="1" destOrd="0" presId="urn:microsoft.com/office/officeart/2008/layout/LinedList"/>
    <dgm:cxn modelId="{D9D68F25-BE00-447A-B965-58C2D9A4066F}" type="presParOf" srcId="{04528807-98C0-4FB3-84B5-ACAA56CBC683}" destId="{4B47C692-EFDD-4400-B664-A2AEE164D778}" srcOrd="4" destOrd="0" presId="urn:microsoft.com/office/officeart/2008/layout/LinedList"/>
    <dgm:cxn modelId="{085C6BB1-61FE-43FA-AC88-EA13F652B0CD}" type="presParOf" srcId="{04528807-98C0-4FB3-84B5-ACAA56CBC683}" destId="{28355319-5E4B-4852-AD70-EF92063435A6}" srcOrd="5" destOrd="0" presId="urn:microsoft.com/office/officeart/2008/layout/LinedList"/>
    <dgm:cxn modelId="{74690B5C-A886-4965-952E-326DCCF455A7}" type="presParOf" srcId="{28355319-5E4B-4852-AD70-EF92063435A6}" destId="{03310F43-5E3E-4A69-AC5A-EABE82DDB4BD}" srcOrd="0" destOrd="0" presId="urn:microsoft.com/office/officeart/2008/layout/LinedList"/>
    <dgm:cxn modelId="{462C5EC5-9258-4907-8036-46179AE73DC7}" type="presParOf" srcId="{28355319-5E4B-4852-AD70-EF92063435A6}" destId="{A2DD806F-2CBD-4FD5-A803-81C4805A6D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D1E1-99D2-4286-8661-2DEAD7F9606E}">
      <dsp:nvSpPr>
        <dsp:cNvPr id="0" name=""/>
        <dsp:cNvSpPr/>
      </dsp:nvSpPr>
      <dsp:spPr>
        <a:xfrm>
          <a:off x="879278" y="40574"/>
          <a:ext cx="1223764" cy="12237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7023E-5474-489B-BDA1-33824068C072}">
      <dsp:nvSpPr>
        <dsp:cNvPr id="0" name=""/>
        <dsp:cNvSpPr/>
      </dsp:nvSpPr>
      <dsp:spPr>
        <a:xfrm>
          <a:off x="1136268" y="297564"/>
          <a:ext cx="709783" cy="709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F5914-A9C1-42CE-A1B1-1E8F5ECD034D}">
      <dsp:nvSpPr>
        <dsp:cNvPr id="0" name=""/>
        <dsp:cNvSpPr/>
      </dsp:nvSpPr>
      <dsp:spPr>
        <a:xfrm>
          <a:off x="2365277" y="40574"/>
          <a:ext cx="2884587" cy="12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MY" sz="1700" b="1" kern="1200" dirty="0"/>
            <a:t>Equilibrium-based separation techniques: </a:t>
          </a:r>
          <a:r>
            <a:rPr lang="en-MY" sz="1700" kern="1200" dirty="0"/>
            <a:t>Distillation, liquid-liquid extraction and supercritical extraction</a:t>
          </a:r>
          <a:endParaRPr lang="en-US" sz="1700" kern="1200" dirty="0"/>
        </a:p>
      </dsp:txBody>
      <dsp:txXfrm>
        <a:off x="2365277" y="40574"/>
        <a:ext cx="2884587" cy="1223764"/>
      </dsp:txXfrm>
    </dsp:sp>
    <dsp:sp modelId="{30F03302-49E9-47E2-BDCF-443CB5EC0407}">
      <dsp:nvSpPr>
        <dsp:cNvPr id="0" name=""/>
        <dsp:cNvSpPr/>
      </dsp:nvSpPr>
      <dsp:spPr>
        <a:xfrm>
          <a:off x="5752482" y="40574"/>
          <a:ext cx="1223764" cy="12237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4232F-0794-44F6-966F-22FE5C9F0924}">
      <dsp:nvSpPr>
        <dsp:cNvPr id="0" name=""/>
        <dsp:cNvSpPr/>
      </dsp:nvSpPr>
      <dsp:spPr>
        <a:xfrm>
          <a:off x="6009473" y="297564"/>
          <a:ext cx="709783" cy="709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72197-2F86-4140-B078-794AFA578C54}">
      <dsp:nvSpPr>
        <dsp:cNvPr id="0" name=""/>
        <dsp:cNvSpPr/>
      </dsp:nvSpPr>
      <dsp:spPr>
        <a:xfrm>
          <a:off x="7238482" y="40574"/>
          <a:ext cx="2884587" cy="12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1" kern="1200" dirty="0"/>
            <a:t>Affinity-based separation techniques: </a:t>
          </a:r>
          <a:r>
            <a:rPr lang="en-US" sz="1700" kern="1200" dirty="0"/>
            <a:t>Adsorption, ion exchange and simulated moving-bed technology for biorefinery applications</a:t>
          </a:r>
        </a:p>
      </dsp:txBody>
      <dsp:txXfrm>
        <a:off x="7238482" y="40574"/>
        <a:ext cx="2884587" cy="1223764"/>
      </dsp:txXfrm>
    </dsp:sp>
    <dsp:sp modelId="{C02240BA-1DB7-4056-9A13-5BCC51D7FFF7}">
      <dsp:nvSpPr>
        <dsp:cNvPr id="0" name=""/>
        <dsp:cNvSpPr/>
      </dsp:nvSpPr>
      <dsp:spPr>
        <a:xfrm>
          <a:off x="879278" y="2230876"/>
          <a:ext cx="1223764" cy="12237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73768-2B3B-464A-8CBF-B0805B7FD04C}">
      <dsp:nvSpPr>
        <dsp:cNvPr id="0" name=""/>
        <dsp:cNvSpPr/>
      </dsp:nvSpPr>
      <dsp:spPr>
        <a:xfrm>
          <a:off x="1136268" y="2487867"/>
          <a:ext cx="709783" cy="7097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3416BE-8338-4354-9D6C-C6DCC475EDA2}">
      <dsp:nvSpPr>
        <dsp:cNvPr id="0" name=""/>
        <dsp:cNvSpPr/>
      </dsp:nvSpPr>
      <dsp:spPr>
        <a:xfrm>
          <a:off x="2365277" y="2230876"/>
          <a:ext cx="2884587" cy="12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MY" sz="1700" b="1" kern="1200" dirty="0"/>
            <a:t>Membrane separation</a:t>
          </a:r>
          <a:endParaRPr lang="en-US" sz="1700" b="1" kern="1200" dirty="0"/>
        </a:p>
      </dsp:txBody>
      <dsp:txXfrm>
        <a:off x="2365277" y="2230876"/>
        <a:ext cx="2884587" cy="1223764"/>
      </dsp:txXfrm>
    </dsp:sp>
    <dsp:sp modelId="{A87BB0D9-E262-4285-9708-CCE0DC62D86C}">
      <dsp:nvSpPr>
        <dsp:cNvPr id="0" name=""/>
        <dsp:cNvSpPr/>
      </dsp:nvSpPr>
      <dsp:spPr>
        <a:xfrm>
          <a:off x="5752482" y="2230876"/>
          <a:ext cx="1223764" cy="12237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CA971-D55C-475A-9372-48DC81E3075A}">
      <dsp:nvSpPr>
        <dsp:cNvPr id="0" name=""/>
        <dsp:cNvSpPr/>
      </dsp:nvSpPr>
      <dsp:spPr>
        <a:xfrm>
          <a:off x="6009473" y="2487867"/>
          <a:ext cx="709783" cy="7097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3E18AA-720B-4C00-8169-C5AD31883921}">
      <dsp:nvSpPr>
        <dsp:cNvPr id="0" name=""/>
        <dsp:cNvSpPr/>
      </dsp:nvSpPr>
      <dsp:spPr>
        <a:xfrm>
          <a:off x="7238482" y="2230876"/>
          <a:ext cx="2884587" cy="12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MY" sz="1700" b="1" kern="1200" dirty="0"/>
            <a:t>Solid-liquid separation</a:t>
          </a:r>
          <a:endParaRPr lang="en-US" sz="1700" b="1" kern="1200" dirty="0"/>
        </a:p>
      </dsp:txBody>
      <dsp:txXfrm>
        <a:off x="7238482" y="2230876"/>
        <a:ext cx="2884587" cy="1223764"/>
      </dsp:txXfrm>
    </dsp:sp>
    <dsp:sp modelId="{CA048D87-1047-423D-949A-3FAD19079B0D}">
      <dsp:nvSpPr>
        <dsp:cNvPr id="0" name=""/>
        <dsp:cNvSpPr/>
      </dsp:nvSpPr>
      <dsp:spPr>
        <a:xfrm>
          <a:off x="879278" y="4421179"/>
          <a:ext cx="1223764" cy="12237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C8C09-65AC-4D90-8381-7C418D3EC14E}">
      <dsp:nvSpPr>
        <dsp:cNvPr id="0" name=""/>
        <dsp:cNvSpPr/>
      </dsp:nvSpPr>
      <dsp:spPr>
        <a:xfrm>
          <a:off x="1136268" y="4678169"/>
          <a:ext cx="709783" cy="7097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15D90-4128-47DE-85B1-6EC00E5C2C6B}">
      <dsp:nvSpPr>
        <dsp:cNvPr id="0" name=""/>
        <dsp:cNvSpPr/>
      </dsp:nvSpPr>
      <dsp:spPr>
        <a:xfrm>
          <a:off x="2365277" y="4421179"/>
          <a:ext cx="2884587" cy="12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MY" sz="1700" b="1" kern="1200" dirty="0"/>
            <a:t>Hybrid/integrated reaction-separation systems: </a:t>
          </a:r>
          <a:r>
            <a:rPr lang="en-MY" sz="1700" kern="1200" dirty="0"/>
            <a:t>Process intensification</a:t>
          </a:r>
          <a:endParaRPr lang="en-US" sz="1700" kern="1200" dirty="0"/>
        </a:p>
      </dsp:txBody>
      <dsp:txXfrm>
        <a:off x="2365277" y="4421179"/>
        <a:ext cx="2884587" cy="1223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9BD5-64D3-40B5-A8B4-C47B84F67BF7}">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6160A-6CBC-4EC0-93D6-07EDD0BF410E}">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Liquid-liquid extraction (LLE), also known as solvent extraction, is a typical ternary system in the chemical engineering field, which separates chemicals from one solution to another based on the different solubility of the solute chemical in two solvents. </a:t>
          </a:r>
        </a:p>
      </dsp:txBody>
      <dsp:txXfrm>
        <a:off x="0" y="2124"/>
        <a:ext cx="10515600" cy="1449029"/>
      </dsp:txXfrm>
    </dsp:sp>
    <dsp:sp modelId="{7EDF1FD6-F126-41C0-8B67-6B54D61F1381}">
      <dsp:nvSpPr>
        <dsp:cNvPr id="0" name=""/>
        <dsp:cNvSpPr/>
      </dsp:nvSpPr>
      <dsp:spPr>
        <a:xfrm>
          <a:off x="0" y="1451154"/>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8A2D7-7B26-467A-9158-510CE0045C5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Three components are involved in the LLE process: </a:t>
          </a:r>
          <a:r>
            <a:rPr lang="en-US" sz="2400" i="1" kern="1200" dirty="0"/>
            <a:t>solute</a:t>
          </a:r>
          <a:r>
            <a:rPr lang="en-US" sz="2400" kern="1200" dirty="0"/>
            <a:t>, </a:t>
          </a:r>
          <a:r>
            <a:rPr lang="en-US" sz="2400" i="1" kern="1200" dirty="0"/>
            <a:t>diluent</a:t>
          </a:r>
          <a:r>
            <a:rPr lang="en-US" sz="2400" kern="1200" dirty="0"/>
            <a:t>, and </a:t>
          </a:r>
          <a:r>
            <a:rPr lang="en-US" sz="2400" i="1" kern="1200" dirty="0"/>
            <a:t>extractant</a:t>
          </a:r>
          <a:r>
            <a:rPr lang="en-US" sz="2400" kern="1200" dirty="0"/>
            <a:t>. </a:t>
          </a:r>
        </a:p>
      </dsp:txBody>
      <dsp:txXfrm>
        <a:off x="0" y="1451154"/>
        <a:ext cx="10515600" cy="1449029"/>
      </dsp:txXfrm>
    </dsp:sp>
    <dsp:sp modelId="{4B47C692-EFDD-4400-B664-A2AEE164D778}">
      <dsp:nvSpPr>
        <dsp:cNvPr id="0" name=""/>
        <dsp:cNvSpPr/>
      </dsp:nvSpPr>
      <dsp:spPr>
        <a:xfrm>
          <a:off x="0" y="2900183"/>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10F43-5E3E-4A69-AC5A-EABE82DDB4BD}">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i="1" kern="1200"/>
            <a:t>Solute</a:t>
          </a:r>
          <a:r>
            <a:rPr lang="en-US" sz="2400" kern="1200"/>
            <a:t>, which is dissolved in </a:t>
          </a:r>
          <a:r>
            <a:rPr lang="en-US" sz="2400" i="1" kern="1200"/>
            <a:t>diluent</a:t>
          </a:r>
          <a:r>
            <a:rPr lang="en-US" sz="2400" kern="1200"/>
            <a:t>, is extracted from the diluent and dissolved into another solvent, the </a:t>
          </a:r>
          <a:r>
            <a:rPr lang="en-US" sz="2400" i="1" kern="1200"/>
            <a:t>extractant</a:t>
          </a:r>
          <a:r>
            <a:rPr lang="en-US" sz="2400" kern="1200"/>
            <a:t>. </a:t>
          </a:r>
          <a:br>
            <a:rPr lang="en-US" sz="2400" kern="1200"/>
          </a:br>
          <a:endParaRPr lang="en-US" sz="24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9351D-AEE3-443C-854A-7A86C849556F}" type="datetimeFigureOut">
              <a:rPr lang="en-MY" smtClean="0"/>
              <a:t>25/11/2019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1837C-DD8A-435D-AE07-054160ADB559}" type="slidenum">
              <a:rPr lang="en-MY" smtClean="0"/>
              <a:t>‹#›</a:t>
            </a:fld>
            <a:endParaRPr lang="en-MY"/>
          </a:p>
        </p:txBody>
      </p:sp>
    </p:spTree>
    <p:extLst>
      <p:ext uri="{BB962C8B-B14F-4D97-AF65-F5344CB8AC3E}">
        <p14:creationId xmlns:p14="http://schemas.microsoft.com/office/powerpoint/2010/main" val="214504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D851-CA6D-46EC-B124-D18ED8660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A4546B42-B6EF-4A53-8CFD-A271EE5E3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B046C8A-7136-4B69-A7F4-3CDEA91A0323}"/>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5" name="Footer Placeholder 4">
            <a:extLst>
              <a:ext uri="{FF2B5EF4-FFF2-40B4-BE49-F238E27FC236}">
                <a16:creationId xmlns:a16="http://schemas.microsoft.com/office/drawing/2014/main" id="{6770C618-8A79-4243-8B41-1163F6BAFE5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2D108E9-8DFF-42B1-8502-15F5E480F78B}"/>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356977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1F0F-CA8C-4107-B2E8-4D719273DB6A}"/>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1485A30-2481-4B2D-BF82-F2D9A8670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2DD7416-42B5-4999-83CC-C2F766E0445B}"/>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5" name="Footer Placeholder 4">
            <a:extLst>
              <a:ext uri="{FF2B5EF4-FFF2-40B4-BE49-F238E27FC236}">
                <a16:creationId xmlns:a16="http://schemas.microsoft.com/office/drawing/2014/main" id="{C0DAC1BB-0B29-4BEF-B334-EF3EA87463D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50741FC-A178-4C7C-A0D0-B1BC44A444CC}"/>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207933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DEFAF-02D8-41C5-9CF1-CB89F7EC28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5832791-5414-4025-B5D6-B0B9E9CDD7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A17DB61-272F-404A-9800-1C5B2195A6F8}"/>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5" name="Footer Placeholder 4">
            <a:extLst>
              <a:ext uri="{FF2B5EF4-FFF2-40B4-BE49-F238E27FC236}">
                <a16:creationId xmlns:a16="http://schemas.microsoft.com/office/drawing/2014/main" id="{15B2E110-C806-4C04-A2C5-E5C7898F75D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2C8017B-83A6-4106-AE62-52C3C1E1246D}"/>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111913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1E1A-6AFB-4A74-B2DD-D0E6BB8B2AD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C4769BF-E693-4336-81B9-F1AA7846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6F461CF-9E73-464A-8AE2-6CA9BAD82037}"/>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5" name="Footer Placeholder 4">
            <a:extLst>
              <a:ext uri="{FF2B5EF4-FFF2-40B4-BE49-F238E27FC236}">
                <a16:creationId xmlns:a16="http://schemas.microsoft.com/office/drawing/2014/main" id="{7F8D8785-95ED-47B2-AFEA-DC26722EBDE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8B79860-137E-43BA-82A1-4234386177B6}"/>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186488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4275-1207-4533-A46C-464BFD8124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8722322F-B4EC-4363-9F64-AC5B6BA6E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907EAC-823F-4A4E-8ECF-0B7F23528E65}"/>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5" name="Footer Placeholder 4">
            <a:extLst>
              <a:ext uri="{FF2B5EF4-FFF2-40B4-BE49-F238E27FC236}">
                <a16:creationId xmlns:a16="http://schemas.microsoft.com/office/drawing/2014/main" id="{3FEBC7D1-394B-4B02-A3C9-D884E4B17A3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21DFB20-11D9-4176-801E-8F0122AD42AC}"/>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106383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A889-91B5-4969-BCA2-1302A9293E6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9CC8D0D-2D93-4532-9477-9E768AB5B5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BCB203C4-E1AF-42DF-A536-F9DAE80EF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7B56C825-6925-4DE8-B2EC-6E3884BFFB41}"/>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6" name="Footer Placeholder 5">
            <a:extLst>
              <a:ext uri="{FF2B5EF4-FFF2-40B4-BE49-F238E27FC236}">
                <a16:creationId xmlns:a16="http://schemas.microsoft.com/office/drawing/2014/main" id="{03166939-F4D8-4C95-AD85-5424DA10FF0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D0DA680-6FED-4F48-B30A-2AD2F2F01DCF}"/>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411646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3429-B926-4549-B076-9353D26A761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5B547D0-0FFB-4FFF-A0FA-B38877B71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18DAE-459B-422E-BE3C-240FD7B8B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C6595463-3D39-454C-9B6E-77A02CBCE7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1FDF1-90AC-4EAE-BC76-81738D242C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C0C9162B-C177-4C3A-B819-02D85311146C}"/>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8" name="Footer Placeholder 7">
            <a:extLst>
              <a:ext uri="{FF2B5EF4-FFF2-40B4-BE49-F238E27FC236}">
                <a16:creationId xmlns:a16="http://schemas.microsoft.com/office/drawing/2014/main" id="{59D246D4-6151-4B34-8E8A-2FAA5C8A288E}"/>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3C9513E7-DCA1-46C7-B414-34C0F8BE0FE2}"/>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186034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444C-27FA-4F9B-8308-3CC30A05C13F}"/>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C712BE9C-4396-498C-A85F-29191E8ABA0A}"/>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4" name="Footer Placeholder 3">
            <a:extLst>
              <a:ext uri="{FF2B5EF4-FFF2-40B4-BE49-F238E27FC236}">
                <a16:creationId xmlns:a16="http://schemas.microsoft.com/office/drawing/2014/main" id="{D15F6072-C00F-4773-BBD9-9ACD1B1B4E2F}"/>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178ECE4-C393-40CA-BA29-5D3B28B878C8}"/>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311799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8CD639-4709-4AF8-A6A6-43519498FECE}"/>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3" name="Footer Placeholder 2">
            <a:extLst>
              <a:ext uri="{FF2B5EF4-FFF2-40B4-BE49-F238E27FC236}">
                <a16:creationId xmlns:a16="http://schemas.microsoft.com/office/drawing/2014/main" id="{0A36E53B-0803-42C3-94D7-70FB8F0F5495}"/>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DC871027-46BE-4908-89C8-339D82FD1B2C}"/>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394469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5D3F-6527-4CD1-9639-EC04C6AF14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767FC393-0B1F-4193-A01F-AC149A8C64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19CD454F-7855-44C2-A1E7-5B562481C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D0DAA-3846-4181-ADD3-AA1120E31379}"/>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6" name="Footer Placeholder 5">
            <a:extLst>
              <a:ext uri="{FF2B5EF4-FFF2-40B4-BE49-F238E27FC236}">
                <a16:creationId xmlns:a16="http://schemas.microsoft.com/office/drawing/2014/main" id="{1F6C20A9-E955-425C-9242-B188CC80BDF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7E9923E-5711-4E9E-9D77-CE86B9DF4B1A}"/>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243778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A36B-E31A-4195-8F80-917CA6CAF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121D6BEA-5E7A-4581-9725-AB3496C31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FF126DA-FBF4-405A-8818-17AF0F126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F6BB6-2A78-4BB3-AA75-D7E9BA23C76A}"/>
              </a:ext>
            </a:extLst>
          </p:cNvPr>
          <p:cNvSpPr>
            <a:spLocks noGrp="1"/>
          </p:cNvSpPr>
          <p:nvPr>
            <p:ph type="dt" sz="half" idx="10"/>
          </p:nvPr>
        </p:nvSpPr>
        <p:spPr/>
        <p:txBody>
          <a:bodyPr/>
          <a:lstStyle/>
          <a:p>
            <a:fld id="{B0847876-580A-41A0-8F58-E8FB18BFF563}" type="datetimeFigureOut">
              <a:rPr lang="en-MY" smtClean="0"/>
              <a:t>25/11/2019</a:t>
            </a:fld>
            <a:endParaRPr lang="en-MY"/>
          </a:p>
        </p:txBody>
      </p:sp>
      <p:sp>
        <p:nvSpPr>
          <p:cNvPr id="6" name="Footer Placeholder 5">
            <a:extLst>
              <a:ext uri="{FF2B5EF4-FFF2-40B4-BE49-F238E27FC236}">
                <a16:creationId xmlns:a16="http://schemas.microsoft.com/office/drawing/2014/main" id="{468C81A1-C67A-483B-AF63-4103667047E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10FF3DC-EFD1-44B8-A7F6-6102C121ED49}"/>
              </a:ext>
            </a:extLst>
          </p:cNvPr>
          <p:cNvSpPr>
            <a:spLocks noGrp="1"/>
          </p:cNvSpPr>
          <p:nvPr>
            <p:ph type="sldNum" sz="quarter" idx="12"/>
          </p:nvPr>
        </p:nvSpPr>
        <p:spPr/>
        <p:txBody>
          <a:bodyPr/>
          <a:lstStyle/>
          <a:p>
            <a:fld id="{A1D8ED22-AB6E-4D89-8A77-D0CD0186046A}" type="slidenum">
              <a:rPr lang="en-MY" smtClean="0"/>
              <a:t>‹#›</a:t>
            </a:fld>
            <a:endParaRPr lang="en-MY"/>
          </a:p>
        </p:txBody>
      </p:sp>
    </p:spTree>
    <p:extLst>
      <p:ext uri="{BB962C8B-B14F-4D97-AF65-F5344CB8AC3E}">
        <p14:creationId xmlns:p14="http://schemas.microsoft.com/office/powerpoint/2010/main" val="168294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5AFBA-6AA1-456C-A009-FF3497BAB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4EAC8C2E-6A87-4B3A-9EA0-64EA69143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C96161B-5CE6-49C0-88DD-87849EDD6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47876-580A-41A0-8F58-E8FB18BFF563}" type="datetimeFigureOut">
              <a:rPr lang="en-MY" smtClean="0"/>
              <a:t>25/11/2019</a:t>
            </a:fld>
            <a:endParaRPr lang="en-MY"/>
          </a:p>
        </p:txBody>
      </p:sp>
      <p:sp>
        <p:nvSpPr>
          <p:cNvPr id="5" name="Footer Placeholder 4">
            <a:extLst>
              <a:ext uri="{FF2B5EF4-FFF2-40B4-BE49-F238E27FC236}">
                <a16:creationId xmlns:a16="http://schemas.microsoft.com/office/drawing/2014/main" id="{B5EFFBF6-F1F8-40FB-AFD8-96C65719D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9838238A-CCD1-4C13-A205-DDA5C3972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8ED22-AB6E-4D89-8A77-D0CD0186046A}" type="slidenum">
              <a:rPr lang="en-MY" smtClean="0"/>
              <a:t>‹#›</a:t>
            </a:fld>
            <a:endParaRPr lang="en-MY"/>
          </a:p>
        </p:txBody>
      </p:sp>
    </p:spTree>
    <p:extLst>
      <p:ext uri="{BB962C8B-B14F-4D97-AF65-F5344CB8AC3E}">
        <p14:creationId xmlns:p14="http://schemas.microsoft.com/office/powerpoint/2010/main" val="385284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sciencedirect.com/topics/agricultural-and-biological-sciences/thermolabile" TargetMode="External"/><Relationship Id="rId2" Type="http://schemas.openxmlformats.org/officeDocument/2006/relationships/hyperlink" Target="https://www.sciencedirect.com/topics/earth-and-planetary-sciences/miscibility" TargetMode="External"/><Relationship Id="rId1" Type="http://schemas.openxmlformats.org/officeDocument/2006/relationships/slideLayout" Target="../slideLayouts/slideLayout2.xml"/><Relationship Id="rId4" Type="http://schemas.openxmlformats.org/officeDocument/2006/relationships/hyperlink" Target="https://www.sciencedirect.com/topics/earth-and-planetary-sciences/impurity"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F867C-17F6-4740-8219-8C67E7BB0012}"/>
              </a:ext>
            </a:extLst>
          </p:cNvPr>
          <p:cNvSpPr>
            <a:spLocks noGrp="1"/>
          </p:cNvSpPr>
          <p:nvPr>
            <p:ph type="ctrTitle"/>
          </p:nvPr>
        </p:nvSpPr>
        <p:spPr>
          <a:xfrm>
            <a:off x="642257" y="4525347"/>
            <a:ext cx="6939722" cy="1737360"/>
          </a:xfrm>
        </p:spPr>
        <p:txBody>
          <a:bodyPr anchor="ctr">
            <a:normAutofit/>
          </a:bodyPr>
          <a:lstStyle/>
          <a:p>
            <a:pPr algn="r"/>
            <a:r>
              <a:rPr lang="en-MY" sz="4700"/>
              <a:t>EKC 464</a:t>
            </a:r>
            <a:br>
              <a:rPr lang="en-MY" sz="4700"/>
            </a:br>
            <a:r>
              <a:rPr lang="en-MY" sz="4700"/>
              <a:t>BIOREFINERY ENGINEERING</a:t>
            </a:r>
          </a:p>
        </p:txBody>
      </p:sp>
      <p:sp>
        <p:nvSpPr>
          <p:cNvPr id="3" name="Subtitle 2">
            <a:extLst>
              <a:ext uri="{FF2B5EF4-FFF2-40B4-BE49-F238E27FC236}">
                <a16:creationId xmlns:a16="http://schemas.microsoft.com/office/drawing/2014/main" id="{DC659EB7-F0FE-43C2-A3FA-05B33F2474EC}"/>
              </a:ext>
            </a:extLst>
          </p:cNvPr>
          <p:cNvSpPr>
            <a:spLocks noGrp="1"/>
          </p:cNvSpPr>
          <p:nvPr>
            <p:ph type="subTitle" idx="1"/>
          </p:nvPr>
        </p:nvSpPr>
        <p:spPr>
          <a:xfrm>
            <a:off x="8050762" y="4525347"/>
            <a:ext cx="3211288" cy="1737360"/>
          </a:xfrm>
        </p:spPr>
        <p:txBody>
          <a:bodyPr anchor="ctr">
            <a:normAutofit/>
          </a:bodyPr>
          <a:lstStyle/>
          <a:p>
            <a:pPr algn="l"/>
            <a:r>
              <a:rPr lang="en-MY" sz="2400" kern="300"/>
              <a:t>Nur Ayshah Rosli, PhD</a:t>
            </a:r>
          </a:p>
          <a:p>
            <a:pPr algn="l"/>
            <a:r>
              <a:rPr lang="en-MY" sz="2400" kern="300"/>
              <a:t>Room No: 2.22</a:t>
            </a:r>
          </a:p>
          <a:p>
            <a:pPr algn="l"/>
            <a:r>
              <a:rPr lang="en-MY" sz="2400" kern="300"/>
              <a:t>Ext: 6487</a:t>
            </a:r>
          </a:p>
        </p:txBody>
      </p:sp>
      <p:sp>
        <p:nvSpPr>
          <p:cNvPr id="21" name="Oval 2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406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CE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stle on top of a lush green field&#10;&#10;Description automatically generated">
            <a:extLst>
              <a:ext uri="{FF2B5EF4-FFF2-40B4-BE49-F238E27FC236}">
                <a16:creationId xmlns:a16="http://schemas.microsoft.com/office/drawing/2014/main" id="{62FF8E3C-5B3D-4727-9466-E1D73A62A6B6}"/>
              </a:ext>
            </a:extLst>
          </p:cNvPr>
          <p:cNvPicPr>
            <a:picLocks noChangeAspect="1"/>
          </p:cNvPicPr>
          <p:nvPr/>
        </p:nvPicPr>
        <p:blipFill rotWithShape="1">
          <a:blip r:embed="rId2">
            <a:extLst>
              <a:ext uri="{28A0092B-C50C-407E-A947-70E740481C1C}">
                <a14:useLocalDpi xmlns:a14="http://schemas.microsoft.com/office/drawing/2010/main" val="0"/>
              </a:ext>
            </a:extLst>
          </a:blip>
          <a:srcRect l="9079" r="2"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27" name="Straight Connector 2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09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8E65-33B6-4164-B20C-980934C1FA65}"/>
              </a:ext>
            </a:extLst>
          </p:cNvPr>
          <p:cNvSpPr>
            <a:spLocks noGrp="1"/>
          </p:cNvSpPr>
          <p:nvPr>
            <p:ph type="title"/>
          </p:nvPr>
        </p:nvSpPr>
        <p:spPr/>
        <p:txBody>
          <a:bodyPr/>
          <a:lstStyle/>
          <a:p>
            <a:r>
              <a:rPr lang="en-MY" dirty="0"/>
              <a:t>Distillation</a:t>
            </a:r>
          </a:p>
        </p:txBody>
      </p:sp>
      <p:pic>
        <p:nvPicPr>
          <p:cNvPr id="5" name="Content Placeholder 4">
            <a:extLst>
              <a:ext uri="{FF2B5EF4-FFF2-40B4-BE49-F238E27FC236}">
                <a16:creationId xmlns:a16="http://schemas.microsoft.com/office/drawing/2014/main" id="{C027BEBF-2A72-424F-8F4A-09A5F964E6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3737" y="1993540"/>
            <a:ext cx="5698055" cy="3630511"/>
          </a:xfrm>
        </p:spPr>
      </p:pic>
      <p:sp>
        <p:nvSpPr>
          <p:cNvPr id="6" name="Rectangle 5">
            <a:extLst>
              <a:ext uri="{FF2B5EF4-FFF2-40B4-BE49-F238E27FC236}">
                <a16:creationId xmlns:a16="http://schemas.microsoft.com/office/drawing/2014/main" id="{C1FBA225-529B-467A-8E38-E54537CDD552}"/>
              </a:ext>
            </a:extLst>
          </p:cNvPr>
          <p:cNvSpPr/>
          <p:nvPr/>
        </p:nvSpPr>
        <p:spPr>
          <a:xfrm>
            <a:off x="586154" y="6040925"/>
            <a:ext cx="11177954" cy="523220"/>
          </a:xfrm>
          <a:prstGeom prst="rect">
            <a:avLst/>
          </a:prstGeom>
        </p:spPr>
        <p:txBody>
          <a:bodyPr wrap="square">
            <a:spAutoFit/>
          </a:bodyPr>
          <a:lstStyle/>
          <a:p>
            <a:r>
              <a:rPr lang="en-US" sz="1400" dirty="0"/>
              <a:t>*Zhang, X. S., Yang, G. X., Jiang, H., Liu, W. J., &amp; Ding, H. S. (2013). Mass production of chemicals from biomass-derived oil by directly atmospheric distillation coupled with co-pyrolysis. Scientific reports, 3, 1120.</a:t>
            </a:r>
            <a:endParaRPr lang="en-MY" sz="1400" dirty="0"/>
          </a:p>
        </p:txBody>
      </p:sp>
    </p:spTree>
    <p:extLst>
      <p:ext uri="{BB962C8B-B14F-4D97-AF65-F5344CB8AC3E}">
        <p14:creationId xmlns:p14="http://schemas.microsoft.com/office/powerpoint/2010/main" val="230722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FCF6-2584-4811-83EC-57B8A58E1981}"/>
              </a:ext>
            </a:extLst>
          </p:cNvPr>
          <p:cNvSpPr>
            <a:spLocks noGrp="1"/>
          </p:cNvSpPr>
          <p:nvPr>
            <p:ph type="title"/>
          </p:nvPr>
        </p:nvSpPr>
        <p:spPr>
          <a:xfrm>
            <a:off x="838200" y="365125"/>
            <a:ext cx="10515600" cy="1325563"/>
          </a:xfrm>
        </p:spPr>
        <p:txBody>
          <a:bodyPr/>
          <a:lstStyle/>
          <a:p>
            <a:endParaRPr lang="en-MY"/>
          </a:p>
        </p:txBody>
      </p:sp>
      <p:pic>
        <p:nvPicPr>
          <p:cNvPr id="4" name="Picture 3">
            <a:extLst>
              <a:ext uri="{FF2B5EF4-FFF2-40B4-BE49-F238E27FC236}">
                <a16:creationId xmlns:a16="http://schemas.microsoft.com/office/drawing/2014/main" id="{4485B158-3A91-4FBD-AB39-C913A553B773}"/>
              </a:ext>
            </a:extLst>
          </p:cNvPr>
          <p:cNvPicPr>
            <a:picLocks noChangeAspect="1"/>
          </p:cNvPicPr>
          <p:nvPr/>
        </p:nvPicPr>
        <p:blipFill>
          <a:blip r:embed="rId2"/>
          <a:stretch>
            <a:fillRect/>
          </a:stretch>
        </p:blipFill>
        <p:spPr>
          <a:xfrm>
            <a:off x="251113" y="0"/>
            <a:ext cx="11689773" cy="6858000"/>
          </a:xfrm>
          <a:prstGeom prst="rect">
            <a:avLst/>
          </a:prstGeom>
        </p:spPr>
      </p:pic>
      <p:sp>
        <p:nvSpPr>
          <p:cNvPr id="5" name="Rectangle 4">
            <a:extLst>
              <a:ext uri="{FF2B5EF4-FFF2-40B4-BE49-F238E27FC236}">
                <a16:creationId xmlns:a16="http://schemas.microsoft.com/office/drawing/2014/main" id="{654AE5C3-700F-44DD-ABDF-C397A61F7FB6}"/>
              </a:ext>
            </a:extLst>
          </p:cNvPr>
          <p:cNvSpPr/>
          <p:nvPr/>
        </p:nvSpPr>
        <p:spPr>
          <a:xfrm>
            <a:off x="251113" y="6596390"/>
            <a:ext cx="3538854" cy="261610"/>
          </a:xfrm>
          <a:prstGeom prst="rect">
            <a:avLst/>
          </a:prstGeom>
        </p:spPr>
        <p:txBody>
          <a:bodyPr wrap="square">
            <a:spAutoFit/>
          </a:bodyPr>
          <a:lstStyle/>
          <a:p>
            <a:r>
              <a:rPr lang="en-US" sz="1100" dirty="0"/>
              <a:t>*DDGS - Distiller's dried grains with </a:t>
            </a:r>
            <a:r>
              <a:rPr lang="en-US" sz="1100" dirty="0" err="1"/>
              <a:t>solubles</a:t>
            </a:r>
            <a:r>
              <a:rPr lang="en-US" sz="1100" dirty="0"/>
              <a:t> </a:t>
            </a:r>
            <a:endParaRPr lang="en-MY" sz="1100" dirty="0"/>
          </a:p>
        </p:txBody>
      </p:sp>
    </p:spTree>
    <p:extLst>
      <p:ext uri="{BB962C8B-B14F-4D97-AF65-F5344CB8AC3E}">
        <p14:creationId xmlns:p14="http://schemas.microsoft.com/office/powerpoint/2010/main" val="399464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6151B-1AFC-40A6-B332-B54EF77BEAF1}"/>
              </a:ext>
            </a:extLst>
          </p:cNvPr>
          <p:cNvSpPr>
            <a:spLocks noGrp="1"/>
          </p:cNvSpPr>
          <p:nvPr>
            <p:ph idx="1"/>
          </p:nvPr>
        </p:nvSpPr>
        <p:spPr>
          <a:xfrm>
            <a:off x="838200" y="788561"/>
            <a:ext cx="6231673" cy="5734902"/>
          </a:xfrm>
        </p:spPr>
        <p:txBody>
          <a:bodyPr>
            <a:normAutofit/>
          </a:bodyPr>
          <a:lstStyle/>
          <a:p>
            <a:pPr algn="just"/>
            <a:r>
              <a:rPr lang="en-US" b="1" dirty="0"/>
              <a:t>Distillation</a:t>
            </a:r>
            <a:r>
              <a:rPr lang="en-US" dirty="0"/>
              <a:t> is a process of separating the component or substances from a liquid mixture by selective evaporation and Condensation. </a:t>
            </a:r>
          </a:p>
          <a:p>
            <a:pPr algn="just"/>
            <a:r>
              <a:rPr lang="en-US" dirty="0"/>
              <a:t>The application of distillation can roughly be divided in two groups: </a:t>
            </a:r>
            <a:r>
              <a:rPr lang="en-US" b="1" dirty="0"/>
              <a:t>laboratory scale, industrial distillation</a:t>
            </a:r>
            <a:r>
              <a:rPr lang="en-US" dirty="0"/>
              <a:t>. </a:t>
            </a:r>
          </a:p>
          <a:p>
            <a:pPr algn="just"/>
            <a:r>
              <a:rPr lang="en-US" dirty="0"/>
              <a:t>The main difference between laboratory scale distillation and industrial distillation is that laboratory scale distillation is often performed </a:t>
            </a:r>
            <a:r>
              <a:rPr lang="en-US" b="1" dirty="0"/>
              <a:t>batch-wise</a:t>
            </a:r>
            <a:r>
              <a:rPr lang="en-US" dirty="0"/>
              <a:t>, whereas industrial distillation often occurs </a:t>
            </a:r>
            <a:r>
              <a:rPr lang="en-US" b="1" dirty="0"/>
              <a:t>continuously</a:t>
            </a:r>
            <a:r>
              <a:rPr lang="en-US" dirty="0"/>
              <a:t>.</a:t>
            </a:r>
            <a:endParaRPr lang="en-MY" dirty="0"/>
          </a:p>
        </p:txBody>
      </p:sp>
      <p:pic>
        <p:nvPicPr>
          <p:cNvPr id="4" name="Picture 3">
            <a:extLst>
              <a:ext uri="{FF2B5EF4-FFF2-40B4-BE49-F238E27FC236}">
                <a16:creationId xmlns:a16="http://schemas.microsoft.com/office/drawing/2014/main" id="{A1225E62-B781-4476-9132-FB729241E479}"/>
              </a:ext>
            </a:extLst>
          </p:cNvPr>
          <p:cNvPicPr>
            <a:picLocks noChangeAspect="1"/>
          </p:cNvPicPr>
          <p:nvPr/>
        </p:nvPicPr>
        <p:blipFill>
          <a:blip r:embed="rId2"/>
          <a:stretch>
            <a:fillRect/>
          </a:stretch>
        </p:blipFill>
        <p:spPr>
          <a:xfrm>
            <a:off x="7480144" y="1138702"/>
            <a:ext cx="4457700" cy="3933825"/>
          </a:xfrm>
          <a:prstGeom prst="rect">
            <a:avLst/>
          </a:prstGeom>
        </p:spPr>
      </p:pic>
    </p:spTree>
    <p:extLst>
      <p:ext uri="{BB962C8B-B14F-4D97-AF65-F5344CB8AC3E}">
        <p14:creationId xmlns:p14="http://schemas.microsoft.com/office/powerpoint/2010/main" val="30475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325B-B04F-4F64-8354-8C6732411CDF}"/>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D17EFAB-F925-40CA-80AF-D03ACBEFC5E2}"/>
              </a:ext>
            </a:extLst>
          </p:cNvPr>
          <p:cNvSpPr>
            <a:spLocks noGrp="1"/>
          </p:cNvSpPr>
          <p:nvPr>
            <p:ph idx="1"/>
          </p:nvPr>
        </p:nvSpPr>
        <p:spPr/>
        <p:txBody>
          <a:bodyPr/>
          <a:lstStyle/>
          <a:p>
            <a:pPr marL="0" indent="0">
              <a:buNone/>
            </a:pPr>
            <a:r>
              <a:rPr lang="en-US" dirty="0"/>
              <a:t>Two prerequisites must be satisfied simultaneously to ensure that distillation can take place: </a:t>
            </a:r>
          </a:p>
          <a:p>
            <a:pPr marL="0" indent="0">
              <a:buNone/>
            </a:pPr>
            <a:endParaRPr lang="en-US" dirty="0"/>
          </a:p>
          <a:p>
            <a:r>
              <a:rPr lang="en-US" b="1" dirty="0"/>
              <a:t>the relative volatility as a driving force</a:t>
            </a:r>
          </a:p>
          <a:p>
            <a:r>
              <a:rPr lang="en-US" b="1" dirty="0"/>
              <a:t>the separation equipment. </a:t>
            </a:r>
            <a:endParaRPr lang="en-MY" b="1" dirty="0"/>
          </a:p>
        </p:txBody>
      </p:sp>
    </p:spTree>
    <p:extLst>
      <p:ext uri="{BB962C8B-B14F-4D97-AF65-F5344CB8AC3E}">
        <p14:creationId xmlns:p14="http://schemas.microsoft.com/office/powerpoint/2010/main" val="153013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3999-756A-4914-B0C4-F885A6B6527F}"/>
              </a:ext>
            </a:extLst>
          </p:cNvPr>
          <p:cNvSpPr>
            <a:spLocks noGrp="1"/>
          </p:cNvSpPr>
          <p:nvPr>
            <p:ph type="title"/>
          </p:nvPr>
        </p:nvSpPr>
        <p:spPr>
          <a:xfrm>
            <a:off x="4965430" y="629268"/>
            <a:ext cx="6586491" cy="1286160"/>
          </a:xfrm>
        </p:spPr>
        <p:txBody>
          <a:bodyPr anchor="b">
            <a:normAutofit/>
          </a:bodyPr>
          <a:lstStyle/>
          <a:p>
            <a:r>
              <a:rPr lang="en-MY" sz="4100" dirty="0"/>
              <a:t>Type of distillation in biorefinery</a:t>
            </a:r>
          </a:p>
        </p:txBody>
      </p:sp>
      <p:pic>
        <p:nvPicPr>
          <p:cNvPr id="13" name="Picture 4">
            <a:extLst>
              <a:ext uri="{FF2B5EF4-FFF2-40B4-BE49-F238E27FC236}">
                <a16:creationId xmlns:a16="http://schemas.microsoft.com/office/drawing/2014/main" id="{E4F2DBE1-8C26-4114-8B72-AB109E42D61A}"/>
              </a:ext>
            </a:extLst>
          </p:cNvPr>
          <p:cNvPicPr>
            <a:picLocks noChangeAspect="1"/>
          </p:cNvPicPr>
          <p:nvPr/>
        </p:nvPicPr>
        <p:blipFill rotWithShape="1">
          <a:blip r:embed="rId2"/>
          <a:srcRect l="17343" r="31962"/>
          <a:stretch/>
        </p:blipFill>
        <p:spPr>
          <a:xfrm>
            <a:off x="20" y="10"/>
            <a:ext cx="4635571" cy="6857990"/>
          </a:xfrm>
          <a:prstGeom prst="rect">
            <a:avLst/>
          </a:prstGeom>
          <a:effectLst/>
        </p:spPr>
      </p:pic>
      <p:cxnSp>
        <p:nvCxnSpPr>
          <p:cNvPr id="1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3D4A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2C2968-0B33-4684-A434-7F528949FE0D}"/>
              </a:ext>
            </a:extLst>
          </p:cNvPr>
          <p:cNvSpPr>
            <a:spLocks noGrp="1"/>
          </p:cNvSpPr>
          <p:nvPr>
            <p:ph idx="1"/>
          </p:nvPr>
        </p:nvSpPr>
        <p:spPr>
          <a:xfrm>
            <a:off x="4965431" y="2438400"/>
            <a:ext cx="6586489" cy="3785419"/>
          </a:xfrm>
        </p:spPr>
        <p:txBody>
          <a:bodyPr>
            <a:normAutofit/>
          </a:bodyPr>
          <a:lstStyle/>
          <a:p>
            <a:r>
              <a:rPr lang="en-MY" b="1" dirty="0"/>
              <a:t>Ordinary distillation</a:t>
            </a:r>
          </a:p>
          <a:p>
            <a:r>
              <a:rPr lang="en-MY" b="1" dirty="0"/>
              <a:t>Azeotropic distillation</a:t>
            </a:r>
          </a:p>
          <a:p>
            <a:r>
              <a:rPr lang="en-MY" b="1" dirty="0"/>
              <a:t>Extractive distillation</a:t>
            </a:r>
          </a:p>
          <a:p>
            <a:r>
              <a:rPr lang="en-MY" b="1" dirty="0"/>
              <a:t>Molecular distillation</a:t>
            </a:r>
          </a:p>
          <a:p>
            <a:r>
              <a:rPr lang="en-MY" b="1" dirty="0"/>
              <a:t>Atmospheric distillation</a:t>
            </a:r>
          </a:p>
        </p:txBody>
      </p:sp>
    </p:spTree>
    <p:extLst>
      <p:ext uri="{BB962C8B-B14F-4D97-AF65-F5344CB8AC3E}">
        <p14:creationId xmlns:p14="http://schemas.microsoft.com/office/powerpoint/2010/main" val="410861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E7B1-C165-4648-A361-079897957DC0}"/>
              </a:ext>
            </a:extLst>
          </p:cNvPr>
          <p:cNvSpPr>
            <a:spLocks noGrp="1"/>
          </p:cNvSpPr>
          <p:nvPr>
            <p:ph type="title"/>
          </p:nvPr>
        </p:nvSpPr>
        <p:spPr/>
        <p:txBody>
          <a:bodyPr/>
          <a:lstStyle/>
          <a:p>
            <a:r>
              <a:rPr lang="en-MY" dirty="0"/>
              <a:t>AZEOTROPIC DISTILLATION</a:t>
            </a:r>
          </a:p>
        </p:txBody>
      </p:sp>
      <p:sp>
        <p:nvSpPr>
          <p:cNvPr id="3" name="Content Placeholder 2">
            <a:extLst>
              <a:ext uri="{FF2B5EF4-FFF2-40B4-BE49-F238E27FC236}">
                <a16:creationId xmlns:a16="http://schemas.microsoft.com/office/drawing/2014/main" id="{94C94791-1F6C-4E38-B581-8773E665B054}"/>
              </a:ext>
            </a:extLst>
          </p:cNvPr>
          <p:cNvSpPr>
            <a:spLocks noGrp="1"/>
          </p:cNvSpPr>
          <p:nvPr>
            <p:ph idx="1"/>
          </p:nvPr>
        </p:nvSpPr>
        <p:spPr/>
        <p:txBody>
          <a:bodyPr/>
          <a:lstStyle/>
          <a:p>
            <a:pPr marL="0" indent="0" algn="just">
              <a:buNone/>
            </a:pPr>
            <a:r>
              <a:rPr lang="en-US" b="1" u="sng" dirty="0"/>
              <a:t>Principle</a:t>
            </a:r>
          </a:p>
          <a:p>
            <a:pPr marL="0" indent="0" algn="just">
              <a:buNone/>
            </a:pPr>
            <a:r>
              <a:rPr lang="en-US" dirty="0"/>
              <a:t>Addition of new substance to the liquid mixture in order to increase relative volatility of one of two components and make separation easier.</a:t>
            </a:r>
          </a:p>
          <a:p>
            <a:pPr marL="0" indent="0" algn="just">
              <a:buNone/>
            </a:pPr>
            <a:endParaRPr lang="en-US" dirty="0"/>
          </a:p>
          <a:p>
            <a:pPr marL="0" indent="0" algn="just">
              <a:buNone/>
            </a:pPr>
            <a:r>
              <a:rPr lang="en-US" dirty="0"/>
              <a:t>Example: Benzene is added to mixture of water and EtOH</a:t>
            </a:r>
            <a:endParaRPr lang="en-MY" dirty="0"/>
          </a:p>
        </p:txBody>
      </p:sp>
    </p:spTree>
    <p:extLst>
      <p:ext uri="{BB962C8B-B14F-4D97-AF65-F5344CB8AC3E}">
        <p14:creationId xmlns:p14="http://schemas.microsoft.com/office/powerpoint/2010/main" val="221210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B72-8DF1-405C-9C99-AE1F0EC066B4}"/>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C0915A7-8473-4826-A9A0-9E4CFDE255FD}"/>
              </a:ext>
            </a:extLst>
          </p:cNvPr>
          <p:cNvSpPr>
            <a:spLocks noGrp="1"/>
          </p:cNvSpPr>
          <p:nvPr>
            <p:ph idx="1"/>
          </p:nvPr>
        </p:nvSpPr>
        <p:spPr/>
        <p:txBody>
          <a:bodyPr>
            <a:normAutofit lnSpcReduction="10000"/>
          </a:bodyPr>
          <a:lstStyle/>
          <a:p>
            <a:r>
              <a:rPr lang="en-US" dirty="0"/>
              <a:t>This occurs because, when an azeotrope is boiled, the resulting vapor has the same ratio of constituents as the original mixture. </a:t>
            </a:r>
          </a:p>
          <a:p>
            <a:r>
              <a:rPr lang="en-US" dirty="0"/>
              <a:t>Because their composition is unchanged by distillation, azeotropes are also called constant boiling mixtures. </a:t>
            </a:r>
          </a:p>
          <a:p>
            <a:r>
              <a:rPr lang="en-US" dirty="0"/>
              <a:t>Positive azeotrope is 95.63% ethanol and 4.37% water (by weight). </a:t>
            </a:r>
          </a:p>
          <a:p>
            <a:r>
              <a:rPr lang="en-US" dirty="0"/>
              <a:t>Ethanol boils at 78.4°C, water boils at 100°C, but the azeotrope boils at 78.2°C. </a:t>
            </a:r>
          </a:p>
          <a:p>
            <a:r>
              <a:rPr lang="en-US" dirty="0"/>
              <a:t>Negative azeotrope is hydrochloric acid at a concentration of 20.2% and 79.8% water (by weight). Hydrogen chloride boils at −84°C and water at 100°C, but the azeotrope boils at 110°C.</a:t>
            </a:r>
            <a:endParaRPr lang="en-MY" dirty="0"/>
          </a:p>
        </p:txBody>
      </p:sp>
    </p:spTree>
    <p:extLst>
      <p:ext uri="{BB962C8B-B14F-4D97-AF65-F5344CB8AC3E}">
        <p14:creationId xmlns:p14="http://schemas.microsoft.com/office/powerpoint/2010/main" val="33306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B3D1-FFFA-4431-B8F7-669F834D71EC}"/>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FC6F73D-F63F-4DBA-B442-90BA270BCE5B}"/>
              </a:ext>
            </a:extLst>
          </p:cNvPr>
          <p:cNvSpPr>
            <a:spLocks noGrp="1"/>
          </p:cNvSpPr>
          <p:nvPr>
            <p:ph idx="1"/>
          </p:nvPr>
        </p:nvSpPr>
        <p:spPr>
          <a:xfrm>
            <a:off x="838200" y="2935968"/>
            <a:ext cx="10515600" cy="4351338"/>
          </a:xfrm>
        </p:spPr>
        <p:txBody>
          <a:bodyPr/>
          <a:lstStyle/>
          <a:p>
            <a:pPr marL="0" indent="0">
              <a:buNone/>
            </a:pPr>
            <a:r>
              <a:rPr lang="en-US" dirty="0"/>
              <a:t>Azeotropic distillation usually refers to the specific technique of adding another component to generate a new, lower-boiling azeotrope that is heterogeneous (e.g. producing two, immiscible liquid phases), such as the example below with the addition of benzene to water and ethanol. </a:t>
            </a:r>
          </a:p>
          <a:p>
            <a:pPr marL="0" indent="0">
              <a:buNone/>
            </a:pPr>
            <a:endParaRPr lang="en-MY" dirty="0"/>
          </a:p>
        </p:txBody>
      </p:sp>
    </p:spTree>
    <p:extLst>
      <p:ext uri="{BB962C8B-B14F-4D97-AF65-F5344CB8AC3E}">
        <p14:creationId xmlns:p14="http://schemas.microsoft.com/office/powerpoint/2010/main" val="253647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1BA4-B362-4D59-8525-C1642645591D}"/>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85B326E-15E5-49AE-9F8E-5A510828F3DD}"/>
              </a:ext>
            </a:extLst>
          </p:cNvPr>
          <p:cNvSpPr>
            <a:spLocks noGrp="1"/>
          </p:cNvSpPr>
          <p:nvPr>
            <p:ph idx="1"/>
          </p:nvPr>
        </p:nvSpPr>
        <p:spPr/>
        <p:txBody>
          <a:bodyPr/>
          <a:lstStyle/>
          <a:p>
            <a:pPr algn="just"/>
            <a:r>
              <a:rPr lang="en-US" dirty="0"/>
              <a:t>Example - distillation of ethanol/water, using normal distillation techniques, ethanol can only be purified to approximately 96% . </a:t>
            </a:r>
          </a:p>
          <a:p>
            <a:pPr algn="just"/>
            <a:r>
              <a:rPr lang="en-US" dirty="0"/>
              <a:t>Some uses require a higher percentage of alcohol, </a:t>
            </a:r>
            <a:r>
              <a:rPr lang="en-US" dirty="0" err="1"/>
              <a:t>eg.</a:t>
            </a:r>
            <a:r>
              <a:rPr lang="en-US" dirty="0"/>
              <a:t> when used as a gasoline additive.</a:t>
            </a:r>
          </a:p>
          <a:p>
            <a:pPr algn="just"/>
            <a:r>
              <a:rPr lang="en-US" dirty="0"/>
              <a:t>Material separation agent- The addition of a Material Separation Agent, such as benzene. </a:t>
            </a:r>
          </a:p>
          <a:p>
            <a:pPr algn="just"/>
            <a:r>
              <a:rPr lang="en-US" dirty="0"/>
              <a:t>Molecular sieves- For the distillation of ethanol for gasoline addition, the most common means of breaking the azeotrope is the use of molecular sieves. </a:t>
            </a:r>
            <a:endParaRPr lang="en-MY" dirty="0"/>
          </a:p>
        </p:txBody>
      </p:sp>
    </p:spTree>
    <p:extLst>
      <p:ext uri="{BB962C8B-B14F-4D97-AF65-F5344CB8AC3E}">
        <p14:creationId xmlns:p14="http://schemas.microsoft.com/office/powerpoint/2010/main" val="216567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5425-192F-4484-9774-0603C5BF3EDC}"/>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D4BD9D88-0756-4F88-8C64-5593B6E12BA4}"/>
              </a:ext>
            </a:extLst>
          </p:cNvPr>
          <p:cNvPicPr>
            <a:picLocks noChangeAspect="1"/>
          </p:cNvPicPr>
          <p:nvPr/>
        </p:nvPicPr>
        <p:blipFill rotWithShape="1">
          <a:blip r:embed="rId2"/>
          <a:srcRect l="26613" t="43480" r="23790" b="32080"/>
          <a:stretch/>
        </p:blipFill>
        <p:spPr>
          <a:xfrm>
            <a:off x="1177415" y="2141642"/>
            <a:ext cx="10176385" cy="2713702"/>
          </a:xfrm>
          <a:prstGeom prst="rect">
            <a:avLst/>
          </a:prstGeom>
        </p:spPr>
      </p:pic>
      <p:sp>
        <p:nvSpPr>
          <p:cNvPr id="5" name="Rectangle 4">
            <a:extLst>
              <a:ext uri="{FF2B5EF4-FFF2-40B4-BE49-F238E27FC236}">
                <a16:creationId xmlns:a16="http://schemas.microsoft.com/office/drawing/2014/main" id="{070C197C-DA63-4C54-AA4F-006691B75FD7}"/>
              </a:ext>
            </a:extLst>
          </p:cNvPr>
          <p:cNvSpPr/>
          <p:nvPr/>
        </p:nvSpPr>
        <p:spPr>
          <a:xfrm>
            <a:off x="1347018" y="1679977"/>
            <a:ext cx="9537291" cy="707886"/>
          </a:xfrm>
          <a:prstGeom prst="rect">
            <a:avLst/>
          </a:prstGeom>
        </p:spPr>
        <p:txBody>
          <a:bodyPr wrap="square">
            <a:spAutoFit/>
          </a:bodyPr>
          <a:lstStyle/>
          <a:p>
            <a:r>
              <a:rPr lang="en-US" sz="2000" b="1" i="1" dirty="0">
                <a:solidFill>
                  <a:srgbClr val="231F20"/>
                </a:solidFill>
                <a:latin typeface="Optima"/>
              </a:rPr>
              <a:t>Examples of applications of azeotropic distillation in biorefineries</a:t>
            </a:r>
            <a:r>
              <a:rPr lang="en-US" sz="2000" b="1" dirty="0"/>
              <a:t> </a:t>
            </a:r>
            <a:br>
              <a:rPr lang="en-US" sz="2000" b="1" dirty="0"/>
            </a:br>
            <a:endParaRPr lang="en-MY" sz="2000" b="1" dirty="0"/>
          </a:p>
        </p:txBody>
      </p:sp>
    </p:spTree>
    <p:extLst>
      <p:ext uri="{BB962C8B-B14F-4D97-AF65-F5344CB8AC3E}">
        <p14:creationId xmlns:p14="http://schemas.microsoft.com/office/powerpoint/2010/main" val="415429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4354-D9F8-40D2-8DC4-8A942EE131CD}"/>
              </a:ext>
            </a:extLst>
          </p:cNvPr>
          <p:cNvSpPr>
            <a:spLocks noGrp="1"/>
          </p:cNvSpPr>
          <p:nvPr>
            <p:ph type="title"/>
          </p:nvPr>
        </p:nvSpPr>
        <p:spPr>
          <a:xfrm>
            <a:off x="838200" y="2422525"/>
            <a:ext cx="10515600" cy="1325563"/>
          </a:xfrm>
        </p:spPr>
        <p:txBody>
          <a:bodyPr>
            <a:normAutofit/>
          </a:bodyPr>
          <a:lstStyle/>
          <a:p>
            <a:pPr algn="ctr"/>
            <a:r>
              <a:rPr lang="en-US" dirty="0"/>
              <a:t>Separation and purification technologies </a:t>
            </a:r>
            <a:br>
              <a:rPr lang="en-US" dirty="0"/>
            </a:br>
            <a:r>
              <a:rPr lang="en-US" dirty="0"/>
              <a:t>in biorefinery.</a:t>
            </a:r>
            <a:endParaRPr lang="en-MY" dirty="0"/>
          </a:p>
        </p:txBody>
      </p:sp>
    </p:spTree>
    <p:extLst>
      <p:ext uri="{BB962C8B-B14F-4D97-AF65-F5344CB8AC3E}">
        <p14:creationId xmlns:p14="http://schemas.microsoft.com/office/powerpoint/2010/main" val="2184181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ED65-FA91-45E3-93A9-ECE1CF0A399B}"/>
              </a:ext>
            </a:extLst>
          </p:cNvPr>
          <p:cNvSpPr>
            <a:spLocks noGrp="1"/>
          </p:cNvSpPr>
          <p:nvPr>
            <p:ph type="title"/>
          </p:nvPr>
        </p:nvSpPr>
        <p:spPr/>
        <p:txBody>
          <a:bodyPr/>
          <a:lstStyle/>
          <a:p>
            <a:r>
              <a:rPr lang="en-MY" dirty="0"/>
              <a:t>Extractive distillation</a:t>
            </a:r>
          </a:p>
        </p:txBody>
      </p:sp>
      <p:sp>
        <p:nvSpPr>
          <p:cNvPr id="3" name="Content Placeholder 2">
            <a:extLst>
              <a:ext uri="{FF2B5EF4-FFF2-40B4-BE49-F238E27FC236}">
                <a16:creationId xmlns:a16="http://schemas.microsoft.com/office/drawing/2014/main" id="{86F96C0D-E051-4CDF-836A-1C913000DC94}"/>
              </a:ext>
            </a:extLst>
          </p:cNvPr>
          <p:cNvSpPr>
            <a:spLocks noGrp="1"/>
          </p:cNvSpPr>
          <p:nvPr>
            <p:ph idx="1"/>
          </p:nvPr>
        </p:nvSpPr>
        <p:spPr/>
        <p:txBody>
          <a:bodyPr>
            <a:normAutofit fontScale="92500" lnSpcReduction="20000"/>
          </a:bodyPr>
          <a:lstStyle/>
          <a:p>
            <a:r>
              <a:rPr lang="en-US" dirty="0"/>
              <a:t>Extractive distillation is defined as distillation in the presence of a miscible, high boiling, relatively non- volatile component, the solvent, that forms no azeotrope with the other components in the mixture.</a:t>
            </a:r>
          </a:p>
          <a:p>
            <a:r>
              <a:rPr lang="en-US" dirty="0"/>
              <a:t>When third substance added to azeotropic mixture is non-volatile.</a:t>
            </a:r>
          </a:p>
          <a:p>
            <a:r>
              <a:rPr lang="en-US" dirty="0"/>
              <a:t>Suitable for the separation of hydrocarbons with close boiling points and mixtures forming azeotropes</a:t>
            </a:r>
          </a:p>
          <a:p>
            <a:r>
              <a:rPr lang="en-US" dirty="0"/>
              <a:t>Example - Glycerin addition to reduce vapor pressure of water</a:t>
            </a:r>
          </a:p>
          <a:p>
            <a:r>
              <a:rPr lang="en-US" dirty="0"/>
              <a:t>The method of extractive distillation uses a separation solvent, which is generally nonvolatile, has a high boiling point and is miscible with the mixture, but doesn't form an azeotropic mixture. </a:t>
            </a:r>
          </a:p>
          <a:p>
            <a:r>
              <a:rPr lang="en-US" dirty="0"/>
              <a:t>The solvent interacts differently with the components of the mixture thereby causing their relative volatilities to change. </a:t>
            </a:r>
            <a:endParaRPr lang="en-MY" dirty="0"/>
          </a:p>
        </p:txBody>
      </p:sp>
    </p:spTree>
    <p:extLst>
      <p:ext uri="{BB962C8B-B14F-4D97-AF65-F5344CB8AC3E}">
        <p14:creationId xmlns:p14="http://schemas.microsoft.com/office/powerpoint/2010/main" val="387998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397E2-782A-493F-A875-2AE3CEE07E0A}"/>
              </a:ext>
            </a:extLst>
          </p:cNvPr>
          <p:cNvSpPr>
            <a:spLocks noGrp="1"/>
          </p:cNvSpPr>
          <p:nvPr>
            <p:ph idx="1"/>
          </p:nvPr>
        </p:nvSpPr>
        <p:spPr>
          <a:xfrm>
            <a:off x="838200" y="662473"/>
            <a:ext cx="10515600" cy="5514490"/>
          </a:xfrm>
        </p:spPr>
        <p:txBody>
          <a:bodyPr/>
          <a:lstStyle/>
          <a:p>
            <a:pPr marL="0" indent="0">
              <a:buNone/>
            </a:pPr>
            <a:r>
              <a:rPr lang="en-MY" b="1" dirty="0"/>
              <a:t>Solvent selection for extractive distillation</a:t>
            </a:r>
          </a:p>
          <a:p>
            <a:pPr marL="0" indent="0">
              <a:buNone/>
            </a:pPr>
            <a:r>
              <a:rPr lang="en-US" dirty="0"/>
              <a:t>The solvent must alter the relative volatility by a wide enough margin for a successful result. The quantity, cost and availability of the solvent should be considered. </a:t>
            </a:r>
          </a:p>
          <a:p>
            <a:pPr marL="0" indent="0">
              <a:buNone/>
            </a:pPr>
            <a:r>
              <a:rPr lang="en-US" dirty="0"/>
              <a:t>The solvent should be easily separable from the bottom product, and should not react chemically with the components or the mixture, or cause corrosion in the equipment. </a:t>
            </a:r>
          </a:p>
          <a:p>
            <a:pPr marL="0" indent="0">
              <a:buNone/>
            </a:pPr>
            <a:r>
              <a:rPr lang="en-US" dirty="0"/>
              <a:t>A classic example is of aniline as suitable solvent.</a:t>
            </a:r>
            <a:endParaRPr lang="en-MY" dirty="0"/>
          </a:p>
        </p:txBody>
      </p:sp>
    </p:spTree>
    <p:extLst>
      <p:ext uri="{BB962C8B-B14F-4D97-AF65-F5344CB8AC3E}">
        <p14:creationId xmlns:p14="http://schemas.microsoft.com/office/powerpoint/2010/main" val="205499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5EC56-813D-4CE3-A910-766ADB93E566}"/>
              </a:ext>
            </a:extLst>
          </p:cNvPr>
          <p:cNvPicPr>
            <a:picLocks noChangeAspect="1"/>
          </p:cNvPicPr>
          <p:nvPr/>
        </p:nvPicPr>
        <p:blipFill rotWithShape="1">
          <a:blip r:embed="rId2"/>
          <a:srcRect l="33709" t="44077" r="29919" b="14940"/>
          <a:stretch/>
        </p:blipFill>
        <p:spPr>
          <a:xfrm>
            <a:off x="2766207" y="1111045"/>
            <a:ext cx="6659585" cy="4060723"/>
          </a:xfrm>
          <a:prstGeom prst="rect">
            <a:avLst/>
          </a:prstGeom>
        </p:spPr>
      </p:pic>
      <p:sp>
        <p:nvSpPr>
          <p:cNvPr id="5" name="Rectangle 4">
            <a:extLst>
              <a:ext uri="{FF2B5EF4-FFF2-40B4-BE49-F238E27FC236}">
                <a16:creationId xmlns:a16="http://schemas.microsoft.com/office/drawing/2014/main" id="{76E4F877-9412-434A-894D-D717B3B4A600}"/>
              </a:ext>
            </a:extLst>
          </p:cNvPr>
          <p:cNvSpPr/>
          <p:nvPr/>
        </p:nvSpPr>
        <p:spPr>
          <a:xfrm>
            <a:off x="963561" y="5632725"/>
            <a:ext cx="10264878" cy="369332"/>
          </a:xfrm>
          <a:prstGeom prst="rect">
            <a:avLst/>
          </a:prstGeom>
        </p:spPr>
        <p:txBody>
          <a:bodyPr wrap="square">
            <a:spAutoFit/>
          </a:bodyPr>
          <a:lstStyle/>
          <a:p>
            <a:pPr algn="ctr"/>
            <a:r>
              <a:rPr lang="en-US" b="1" dirty="0"/>
              <a:t>Flowsheet for the separation of ethanol and water with extractive distillation with solid salt</a:t>
            </a:r>
            <a:endParaRPr lang="en-MY" b="1" dirty="0"/>
          </a:p>
        </p:txBody>
      </p:sp>
    </p:spTree>
    <p:extLst>
      <p:ext uri="{BB962C8B-B14F-4D97-AF65-F5344CB8AC3E}">
        <p14:creationId xmlns:p14="http://schemas.microsoft.com/office/powerpoint/2010/main" val="309979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DF1F19-BEE2-4AB2-9D30-72FF21577812}"/>
              </a:ext>
            </a:extLst>
          </p:cNvPr>
          <p:cNvPicPr>
            <a:picLocks noChangeAspect="1"/>
          </p:cNvPicPr>
          <p:nvPr/>
        </p:nvPicPr>
        <p:blipFill rotWithShape="1">
          <a:blip r:embed="rId2"/>
          <a:srcRect l="29919" t="44523" r="26532" b="24480"/>
          <a:stretch/>
        </p:blipFill>
        <p:spPr>
          <a:xfrm>
            <a:off x="1352773" y="1271920"/>
            <a:ext cx="9486453" cy="3654040"/>
          </a:xfrm>
          <a:prstGeom prst="rect">
            <a:avLst/>
          </a:prstGeom>
        </p:spPr>
      </p:pic>
      <p:sp>
        <p:nvSpPr>
          <p:cNvPr id="5" name="Rectangle 4">
            <a:extLst>
              <a:ext uri="{FF2B5EF4-FFF2-40B4-BE49-F238E27FC236}">
                <a16:creationId xmlns:a16="http://schemas.microsoft.com/office/drawing/2014/main" id="{5D940285-1F3C-4DA8-949F-1065D9EAB4FD}"/>
              </a:ext>
            </a:extLst>
          </p:cNvPr>
          <p:cNvSpPr/>
          <p:nvPr/>
        </p:nvSpPr>
        <p:spPr>
          <a:xfrm>
            <a:off x="1002889" y="5301195"/>
            <a:ext cx="10186219" cy="707886"/>
          </a:xfrm>
          <a:prstGeom prst="rect">
            <a:avLst/>
          </a:prstGeom>
        </p:spPr>
        <p:txBody>
          <a:bodyPr wrap="square">
            <a:spAutoFit/>
          </a:bodyPr>
          <a:lstStyle/>
          <a:p>
            <a:r>
              <a:rPr lang="en-US" sz="2000" b="1" dirty="0"/>
              <a:t>Two column process for the separation of ethanol and water with extractive distillation with liquid solvent</a:t>
            </a:r>
            <a:endParaRPr lang="en-MY" sz="2000" b="1" dirty="0"/>
          </a:p>
        </p:txBody>
      </p:sp>
    </p:spTree>
    <p:extLst>
      <p:ext uri="{BB962C8B-B14F-4D97-AF65-F5344CB8AC3E}">
        <p14:creationId xmlns:p14="http://schemas.microsoft.com/office/powerpoint/2010/main" val="376869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7E9D-A9B1-4EAC-BF04-B8221E562E0A}"/>
              </a:ext>
            </a:extLst>
          </p:cNvPr>
          <p:cNvSpPr>
            <a:spLocks noGrp="1"/>
          </p:cNvSpPr>
          <p:nvPr>
            <p:ph type="title"/>
          </p:nvPr>
        </p:nvSpPr>
        <p:spPr>
          <a:xfrm>
            <a:off x="1136428" y="627564"/>
            <a:ext cx="7474172" cy="1325563"/>
          </a:xfrm>
        </p:spPr>
        <p:txBody>
          <a:bodyPr>
            <a:normAutofit/>
          </a:bodyPr>
          <a:lstStyle/>
          <a:p>
            <a:r>
              <a:rPr lang="en-MY" dirty="0"/>
              <a:t>Types of separating agents</a:t>
            </a:r>
          </a:p>
        </p:txBody>
      </p:sp>
      <p:sp>
        <p:nvSpPr>
          <p:cNvPr id="3" name="Content Placeholder 2">
            <a:extLst>
              <a:ext uri="{FF2B5EF4-FFF2-40B4-BE49-F238E27FC236}">
                <a16:creationId xmlns:a16="http://schemas.microsoft.com/office/drawing/2014/main" id="{0A0D5EE9-BB4D-4251-A0FF-588A5697479A}"/>
              </a:ext>
            </a:extLst>
          </p:cNvPr>
          <p:cNvSpPr>
            <a:spLocks noGrp="1"/>
          </p:cNvSpPr>
          <p:nvPr>
            <p:ph idx="1"/>
          </p:nvPr>
        </p:nvSpPr>
        <p:spPr>
          <a:xfrm>
            <a:off x="1136429" y="2278173"/>
            <a:ext cx="6467867" cy="3450613"/>
          </a:xfrm>
        </p:spPr>
        <p:txBody>
          <a:bodyPr anchor="ctr">
            <a:normAutofit/>
          </a:bodyPr>
          <a:lstStyle/>
          <a:p>
            <a:r>
              <a:rPr lang="en-US" sz="3200" b="1" dirty="0"/>
              <a:t>Liquid solvents</a:t>
            </a:r>
          </a:p>
          <a:p>
            <a:r>
              <a:rPr lang="en-US" sz="3200" b="1" dirty="0"/>
              <a:t>Solid salts (or dissolved salts)</a:t>
            </a:r>
          </a:p>
          <a:p>
            <a:r>
              <a:rPr lang="en-US" sz="3200" b="1" dirty="0"/>
              <a:t>Mixture of liquid solvent and solid salt</a:t>
            </a:r>
          </a:p>
          <a:p>
            <a:r>
              <a:rPr lang="en-US" sz="3200" b="1" dirty="0"/>
              <a:t>Ionic liquids</a:t>
            </a:r>
          </a:p>
          <a:p>
            <a:r>
              <a:rPr lang="en-US" sz="3200" b="1" dirty="0"/>
              <a:t>Hyperbranched polymers </a:t>
            </a:r>
            <a:endParaRPr lang="en-MY" sz="3200" b="1"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reezing">
            <a:extLst>
              <a:ext uri="{FF2B5EF4-FFF2-40B4-BE49-F238E27FC236}">
                <a16:creationId xmlns:a16="http://schemas.microsoft.com/office/drawing/2014/main" id="{0441ACFC-6B89-41F9-AD15-E07F1150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1852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00BE3-FA84-48C9-8259-854433C05ED2}"/>
              </a:ext>
            </a:extLst>
          </p:cNvPr>
          <p:cNvSpPr>
            <a:spLocks noGrp="1"/>
          </p:cNvSpPr>
          <p:nvPr>
            <p:ph type="title"/>
          </p:nvPr>
        </p:nvSpPr>
        <p:spPr>
          <a:xfrm>
            <a:off x="838200" y="631825"/>
            <a:ext cx="10515600" cy="1325563"/>
          </a:xfrm>
        </p:spPr>
        <p:txBody>
          <a:bodyPr>
            <a:normAutofit/>
          </a:bodyPr>
          <a:lstStyle/>
          <a:p>
            <a:r>
              <a:rPr lang="en-MY" dirty="0"/>
              <a:t>What is ionic liquids (IL)?</a:t>
            </a:r>
          </a:p>
        </p:txBody>
      </p:sp>
      <p:sp>
        <p:nvSpPr>
          <p:cNvPr id="3" name="Content Placeholder 2">
            <a:extLst>
              <a:ext uri="{FF2B5EF4-FFF2-40B4-BE49-F238E27FC236}">
                <a16:creationId xmlns:a16="http://schemas.microsoft.com/office/drawing/2014/main" id="{1BDE74FC-7657-4265-883C-44EC038C2AA1}"/>
              </a:ext>
            </a:extLst>
          </p:cNvPr>
          <p:cNvSpPr>
            <a:spLocks noGrp="1"/>
          </p:cNvSpPr>
          <p:nvPr>
            <p:ph idx="1"/>
          </p:nvPr>
        </p:nvSpPr>
        <p:spPr>
          <a:xfrm>
            <a:off x="838200" y="2057400"/>
            <a:ext cx="10515600" cy="3871762"/>
          </a:xfrm>
        </p:spPr>
        <p:txBody>
          <a:bodyPr>
            <a:normAutofit/>
          </a:bodyPr>
          <a:lstStyle/>
          <a:p>
            <a:r>
              <a:rPr lang="en-US" sz="2400"/>
              <a:t>Typical ionic liquids are composed of a large organic cation and an</a:t>
            </a:r>
            <a:br>
              <a:rPr lang="en-US" sz="2400"/>
            </a:br>
            <a:r>
              <a:rPr lang="en-US" sz="2400"/>
              <a:t>inorganic polyatomic anion. </a:t>
            </a:r>
          </a:p>
          <a:p>
            <a:r>
              <a:rPr lang="en-MY" sz="2400"/>
              <a:t>Liquid state at ambient temperature. </a:t>
            </a:r>
          </a:p>
          <a:p>
            <a:r>
              <a:rPr lang="en-US" sz="2400"/>
              <a:t>Have the advantages of both liquid solvents (easy operation) and solid salts (high separation ability). </a:t>
            </a:r>
          </a:p>
          <a:p>
            <a:r>
              <a:rPr lang="en-US" sz="2400"/>
              <a:t>IL do not pollute the top product of the extractive distillation column and thus can be applied to separation and purification in biorefineries, pharmaceutics and food processing, and so forth. </a:t>
            </a:r>
          </a:p>
          <a:p>
            <a:r>
              <a:rPr lang="en-US" sz="2400"/>
              <a:t>In this regard, they are “green” solvents.</a:t>
            </a:r>
          </a:p>
          <a:p>
            <a:endParaRPr lang="en-MY" sz="2400"/>
          </a:p>
        </p:txBody>
      </p:sp>
    </p:spTree>
    <p:extLst>
      <p:ext uri="{BB962C8B-B14F-4D97-AF65-F5344CB8AC3E}">
        <p14:creationId xmlns:p14="http://schemas.microsoft.com/office/powerpoint/2010/main" val="339577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D10E-6D2B-453E-997A-3FC3A261E56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5AF8FA21-9378-410A-A8A8-B875536A6CB4}"/>
              </a:ext>
            </a:extLst>
          </p:cNvPr>
          <p:cNvSpPr>
            <a:spLocks noGrp="1"/>
          </p:cNvSpPr>
          <p:nvPr>
            <p:ph idx="1"/>
          </p:nvPr>
        </p:nvSpPr>
        <p:spPr/>
        <p:txBody>
          <a:bodyPr/>
          <a:lstStyle/>
          <a:p>
            <a:endParaRPr lang="en-MY" dirty="0"/>
          </a:p>
        </p:txBody>
      </p:sp>
      <p:pic>
        <p:nvPicPr>
          <p:cNvPr id="2050" name="Picture 2">
            <a:extLst>
              <a:ext uri="{FF2B5EF4-FFF2-40B4-BE49-F238E27FC236}">
                <a16:creationId xmlns:a16="http://schemas.microsoft.com/office/drawing/2014/main" id="{3F529167-6B01-4843-957F-C24C2A173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805" y="390832"/>
            <a:ext cx="6584102" cy="60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5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3F9A-A4B8-44CB-83B6-B0B8B4DFE02A}"/>
              </a:ext>
            </a:extLst>
          </p:cNvPr>
          <p:cNvSpPr>
            <a:spLocks noGrp="1"/>
          </p:cNvSpPr>
          <p:nvPr>
            <p:ph type="title"/>
          </p:nvPr>
        </p:nvSpPr>
        <p:spPr/>
        <p:txBody>
          <a:bodyPr/>
          <a:lstStyle/>
          <a:p>
            <a:r>
              <a:rPr lang="en-MY" dirty="0"/>
              <a:t>Example in biorefineries</a:t>
            </a:r>
          </a:p>
        </p:txBody>
      </p:sp>
      <p:sp>
        <p:nvSpPr>
          <p:cNvPr id="3" name="Content Placeholder 2">
            <a:extLst>
              <a:ext uri="{FF2B5EF4-FFF2-40B4-BE49-F238E27FC236}">
                <a16:creationId xmlns:a16="http://schemas.microsoft.com/office/drawing/2014/main" id="{5264E080-D926-4E10-AECD-BE2116B22085}"/>
              </a:ext>
            </a:extLst>
          </p:cNvPr>
          <p:cNvSpPr>
            <a:spLocks noGrp="1"/>
          </p:cNvSpPr>
          <p:nvPr>
            <p:ph idx="1"/>
          </p:nvPr>
        </p:nvSpPr>
        <p:spPr>
          <a:xfrm>
            <a:off x="838200" y="1825625"/>
            <a:ext cx="5999611" cy="4351338"/>
          </a:xfrm>
        </p:spPr>
        <p:txBody>
          <a:bodyPr/>
          <a:lstStyle/>
          <a:p>
            <a:r>
              <a:rPr lang="en-MY" dirty="0"/>
              <a:t>Production of anhydrous ethanol</a:t>
            </a:r>
          </a:p>
          <a:p>
            <a:pPr marL="0" indent="0">
              <a:buNone/>
            </a:pPr>
            <a:endParaRPr lang="en-MY" dirty="0"/>
          </a:p>
          <a:p>
            <a:pPr marL="0" indent="0">
              <a:buNone/>
            </a:pPr>
            <a:r>
              <a:rPr lang="en-MY" dirty="0"/>
              <a:t>Example of IL - 1-alkylpyridinium chloride (dissolve cellulose)</a:t>
            </a:r>
          </a:p>
          <a:p>
            <a:pPr marL="0" indent="0">
              <a:buNone/>
            </a:pPr>
            <a:r>
              <a:rPr lang="en-US" dirty="0"/>
              <a:t>IL can disrupt the intermolecular forces that hold agglomerated biopolymers together.</a:t>
            </a:r>
            <a:r>
              <a:rPr lang="en-MY" dirty="0"/>
              <a:t> </a:t>
            </a:r>
            <a:br>
              <a:rPr lang="en-MY" dirty="0"/>
            </a:br>
            <a:endParaRPr lang="en-MY" dirty="0"/>
          </a:p>
        </p:txBody>
      </p:sp>
      <p:pic>
        <p:nvPicPr>
          <p:cNvPr id="1026" name="Picture 2" descr="Image result for ionic liquid">
            <a:extLst>
              <a:ext uri="{FF2B5EF4-FFF2-40B4-BE49-F238E27FC236}">
                <a16:creationId xmlns:a16="http://schemas.microsoft.com/office/drawing/2014/main" id="{8B98188C-2EC9-44DE-8C50-58A992375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811" y="2432667"/>
            <a:ext cx="5066468" cy="283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3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40B-ED66-4302-920F-492462F33135}"/>
              </a:ext>
            </a:extLst>
          </p:cNvPr>
          <p:cNvSpPr>
            <a:spLocks noGrp="1"/>
          </p:cNvSpPr>
          <p:nvPr>
            <p:ph type="title"/>
          </p:nvPr>
        </p:nvSpPr>
        <p:spPr/>
        <p:txBody>
          <a:bodyPr/>
          <a:lstStyle/>
          <a:p>
            <a:r>
              <a:rPr lang="en-MY" dirty="0"/>
              <a:t>Molecular distillation</a:t>
            </a:r>
          </a:p>
        </p:txBody>
      </p:sp>
      <p:sp>
        <p:nvSpPr>
          <p:cNvPr id="3" name="Content Placeholder 2">
            <a:extLst>
              <a:ext uri="{FF2B5EF4-FFF2-40B4-BE49-F238E27FC236}">
                <a16:creationId xmlns:a16="http://schemas.microsoft.com/office/drawing/2014/main" id="{BA7E9C8B-11E9-41AB-A824-F8E91870F8D3}"/>
              </a:ext>
            </a:extLst>
          </p:cNvPr>
          <p:cNvSpPr>
            <a:spLocks noGrp="1"/>
          </p:cNvSpPr>
          <p:nvPr>
            <p:ph idx="1"/>
          </p:nvPr>
        </p:nvSpPr>
        <p:spPr/>
        <p:txBody>
          <a:bodyPr>
            <a:normAutofit fontScale="92500"/>
          </a:bodyPr>
          <a:lstStyle/>
          <a:p>
            <a:pPr marL="0" indent="0" algn="just">
              <a:buNone/>
            </a:pPr>
            <a:r>
              <a:rPr lang="en-US" dirty="0"/>
              <a:t>Molecular distillation is generally accepted as the safest method to separate and purify thermally unstable compounds and substances having low volatility with high boiling points; heat-sensitive compounds.</a:t>
            </a:r>
          </a:p>
          <a:p>
            <a:pPr algn="just"/>
            <a:endParaRPr lang="en-US" dirty="0"/>
          </a:p>
          <a:p>
            <a:pPr marL="0" indent="0" algn="just">
              <a:buNone/>
            </a:pPr>
            <a:r>
              <a:rPr lang="en-US" dirty="0"/>
              <a:t>Features of molecular distillation;</a:t>
            </a:r>
          </a:p>
          <a:p>
            <a:pPr algn="just"/>
            <a:r>
              <a:rPr lang="en-US" b="1" dirty="0"/>
              <a:t>short residence time</a:t>
            </a:r>
            <a:r>
              <a:rPr lang="en-US" dirty="0"/>
              <a:t> in the zone of the molecular evaporator exposed to heat;</a:t>
            </a:r>
          </a:p>
          <a:p>
            <a:pPr algn="just"/>
            <a:r>
              <a:rPr lang="en-US" b="1" dirty="0"/>
              <a:t>low operating temperature </a:t>
            </a:r>
            <a:r>
              <a:rPr lang="en-US" dirty="0"/>
              <a:t>due to high vacuum in the space of distillation</a:t>
            </a:r>
          </a:p>
          <a:p>
            <a:pPr algn="just"/>
            <a:r>
              <a:rPr lang="en-US" dirty="0"/>
              <a:t>characteristic mechanism of mass transfer in the gap between the evaporating and condensing surfaces</a:t>
            </a:r>
            <a:endParaRPr lang="en-MY" dirty="0"/>
          </a:p>
        </p:txBody>
      </p:sp>
    </p:spTree>
    <p:extLst>
      <p:ext uri="{BB962C8B-B14F-4D97-AF65-F5344CB8AC3E}">
        <p14:creationId xmlns:p14="http://schemas.microsoft.com/office/powerpoint/2010/main" val="3912274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82AE-83F2-4060-9151-9E1EDBBE7F2D}"/>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820A25B-982C-4E83-8EA5-569D9D32CB6F}"/>
              </a:ext>
            </a:extLst>
          </p:cNvPr>
          <p:cNvSpPr>
            <a:spLocks noGrp="1"/>
          </p:cNvSpPr>
          <p:nvPr>
            <p:ph idx="1"/>
          </p:nvPr>
        </p:nvSpPr>
        <p:spPr/>
        <p:txBody>
          <a:bodyPr/>
          <a:lstStyle/>
          <a:p>
            <a:pPr algn="just"/>
            <a:r>
              <a:rPr lang="en-US" dirty="0"/>
              <a:t>The separation principle of molecular distillation is based on the difference of molecular mean free path. </a:t>
            </a:r>
          </a:p>
          <a:p>
            <a:pPr algn="just"/>
            <a:r>
              <a:rPr lang="en-US" dirty="0"/>
              <a:t>The passage of the molecules through the distillation space should be collision free. </a:t>
            </a:r>
            <a:endParaRPr lang="en-MY" dirty="0"/>
          </a:p>
        </p:txBody>
      </p:sp>
    </p:spTree>
    <p:extLst>
      <p:ext uri="{BB962C8B-B14F-4D97-AF65-F5344CB8AC3E}">
        <p14:creationId xmlns:p14="http://schemas.microsoft.com/office/powerpoint/2010/main" val="131061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5374-713F-4E8F-9AE1-54341F5E0F88}"/>
              </a:ext>
            </a:extLst>
          </p:cNvPr>
          <p:cNvSpPr>
            <a:spLocks noGrp="1"/>
          </p:cNvSpPr>
          <p:nvPr>
            <p:ph type="title"/>
          </p:nvPr>
        </p:nvSpPr>
        <p:spPr/>
        <p:txBody>
          <a:bodyPr/>
          <a:lstStyle/>
          <a:p>
            <a:r>
              <a:rPr lang="en-MY" dirty="0"/>
              <a:t>Learning outcome</a:t>
            </a:r>
          </a:p>
        </p:txBody>
      </p:sp>
      <p:sp>
        <p:nvSpPr>
          <p:cNvPr id="3" name="Content Placeholder 2">
            <a:extLst>
              <a:ext uri="{FF2B5EF4-FFF2-40B4-BE49-F238E27FC236}">
                <a16:creationId xmlns:a16="http://schemas.microsoft.com/office/drawing/2014/main" id="{A103BEBD-5EF1-4C26-A22B-147408C38C0E}"/>
              </a:ext>
            </a:extLst>
          </p:cNvPr>
          <p:cNvSpPr>
            <a:spLocks noGrp="1"/>
          </p:cNvSpPr>
          <p:nvPr>
            <p:ph idx="1"/>
          </p:nvPr>
        </p:nvSpPr>
        <p:spPr/>
        <p:txBody>
          <a:bodyPr/>
          <a:lstStyle/>
          <a:p>
            <a:r>
              <a:rPr lang="en-MY" dirty="0"/>
              <a:t>Be able to understand </a:t>
            </a:r>
            <a:r>
              <a:rPr lang="en-US" dirty="0"/>
              <a:t>separation and purification technologies in biorefinery</a:t>
            </a:r>
            <a:endParaRPr lang="en-MY" dirty="0"/>
          </a:p>
        </p:txBody>
      </p:sp>
    </p:spTree>
    <p:extLst>
      <p:ext uri="{BB962C8B-B14F-4D97-AF65-F5344CB8AC3E}">
        <p14:creationId xmlns:p14="http://schemas.microsoft.com/office/powerpoint/2010/main" val="422684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8D7C-E178-4511-B261-2A07ABC7DBA3}"/>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BE31F233-B21E-4567-AB65-25CF8A6B3BAD}"/>
              </a:ext>
            </a:extLst>
          </p:cNvPr>
          <p:cNvPicPr>
            <a:picLocks noChangeAspect="1"/>
          </p:cNvPicPr>
          <p:nvPr/>
        </p:nvPicPr>
        <p:blipFill>
          <a:blip r:embed="rId2"/>
          <a:stretch>
            <a:fillRect/>
          </a:stretch>
        </p:blipFill>
        <p:spPr>
          <a:xfrm>
            <a:off x="3057525" y="1297440"/>
            <a:ext cx="5683352" cy="5041971"/>
          </a:xfrm>
          <a:prstGeom prst="rect">
            <a:avLst/>
          </a:prstGeom>
        </p:spPr>
      </p:pic>
    </p:spTree>
    <p:extLst>
      <p:ext uri="{BB962C8B-B14F-4D97-AF65-F5344CB8AC3E}">
        <p14:creationId xmlns:p14="http://schemas.microsoft.com/office/powerpoint/2010/main" val="2175853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9582-824C-431E-BFD6-D9886C96F11A}"/>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3FA5AAFA-87DF-46BD-8907-9CC4A0B25FB3}"/>
              </a:ext>
            </a:extLst>
          </p:cNvPr>
          <p:cNvSpPr>
            <a:spLocks noGrp="1"/>
          </p:cNvSpPr>
          <p:nvPr>
            <p:ph idx="1"/>
          </p:nvPr>
        </p:nvSpPr>
        <p:spPr/>
        <p:txBody>
          <a:bodyPr>
            <a:normAutofit lnSpcReduction="10000"/>
          </a:bodyPr>
          <a:lstStyle/>
          <a:p>
            <a:pPr marL="0" indent="0">
              <a:buNone/>
            </a:pPr>
            <a:r>
              <a:rPr lang="en-US" dirty="0"/>
              <a:t>The reason why molecular distillation is not widely applied as a special distillation process for separating the common mixture with close boiling point or forming azeotrope may be:</a:t>
            </a:r>
          </a:p>
          <a:p>
            <a:pPr marL="0" indent="0">
              <a:buNone/>
            </a:pPr>
            <a:endParaRPr lang="en-US" dirty="0"/>
          </a:p>
          <a:p>
            <a:pPr>
              <a:buFont typeface="Wingdings" panose="05000000000000000000" pitchFamily="2" charset="2"/>
              <a:buChar char="ü"/>
            </a:pPr>
            <a:r>
              <a:rPr lang="en-US" dirty="0"/>
              <a:t>limited theoretical stages, when compared with other special distillation columns;</a:t>
            </a:r>
          </a:p>
          <a:p>
            <a:pPr>
              <a:buFont typeface="Wingdings" panose="05000000000000000000" pitchFamily="2" charset="2"/>
              <a:buChar char="ü"/>
            </a:pPr>
            <a:r>
              <a:rPr lang="en-US" dirty="0"/>
              <a:t>low production scale, but high energy consumption per amount of product;</a:t>
            </a:r>
          </a:p>
          <a:p>
            <a:pPr>
              <a:buFont typeface="Wingdings" panose="05000000000000000000" pitchFamily="2" charset="2"/>
              <a:buChar char="ü"/>
            </a:pPr>
            <a:r>
              <a:rPr lang="en-US" dirty="0"/>
              <a:t>complicated equipment and high investment cost in order to achieve a high vacuum degree.</a:t>
            </a:r>
            <a:endParaRPr lang="en-MY" dirty="0"/>
          </a:p>
        </p:txBody>
      </p:sp>
    </p:spTree>
    <p:extLst>
      <p:ext uri="{BB962C8B-B14F-4D97-AF65-F5344CB8AC3E}">
        <p14:creationId xmlns:p14="http://schemas.microsoft.com/office/powerpoint/2010/main" val="644121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F47699-82C4-4458-9D19-02E229784B91}"/>
              </a:ext>
            </a:extLst>
          </p:cNvPr>
          <p:cNvPicPr>
            <a:picLocks noChangeAspect="1"/>
          </p:cNvPicPr>
          <p:nvPr/>
        </p:nvPicPr>
        <p:blipFill>
          <a:blip r:embed="rId2"/>
          <a:stretch>
            <a:fillRect/>
          </a:stretch>
        </p:blipFill>
        <p:spPr>
          <a:xfrm>
            <a:off x="1945054" y="311049"/>
            <a:ext cx="7656145" cy="6384297"/>
          </a:xfrm>
          <a:prstGeom prst="rect">
            <a:avLst/>
          </a:prstGeom>
        </p:spPr>
      </p:pic>
    </p:spTree>
    <p:extLst>
      <p:ext uri="{BB962C8B-B14F-4D97-AF65-F5344CB8AC3E}">
        <p14:creationId xmlns:p14="http://schemas.microsoft.com/office/powerpoint/2010/main" val="3634985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7B7D-1122-43CB-A986-244A9358CCE1}"/>
              </a:ext>
            </a:extLst>
          </p:cNvPr>
          <p:cNvSpPr>
            <a:spLocks noGrp="1"/>
          </p:cNvSpPr>
          <p:nvPr>
            <p:ph type="title"/>
          </p:nvPr>
        </p:nvSpPr>
        <p:spPr/>
        <p:txBody>
          <a:bodyPr/>
          <a:lstStyle/>
          <a:p>
            <a:r>
              <a:rPr lang="en-MY" dirty="0"/>
              <a:t>Challenge in distillation process in industry</a:t>
            </a:r>
          </a:p>
        </p:txBody>
      </p:sp>
      <p:sp>
        <p:nvSpPr>
          <p:cNvPr id="3" name="Content Placeholder 2">
            <a:extLst>
              <a:ext uri="{FF2B5EF4-FFF2-40B4-BE49-F238E27FC236}">
                <a16:creationId xmlns:a16="http://schemas.microsoft.com/office/drawing/2014/main" id="{4CF9B98B-7FCF-4DE6-AF52-BA539E5D2D9F}"/>
              </a:ext>
            </a:extLst>
          </p:cNvPr>
          <p:cNvSpPr>
            <a:spLocks noGrp="1"/>
          </p:cNvSpPr>
          <p:nvPr>
            <p:ph idx="1"/>
          </p:nvPr>
        </p:nvSpPr>
        <p:spPr/>
        <p:txBody>
          <a:bodyPr/>
          <a:lstStyle/>
          <a:p>
            <a:r>
              <a:rPr lang="en-US" dirty="0"/>
              <a:t>energy intensive nature</a:t>
            </a:r>
          </a:p>
          <a:p>
            <a:r>
              <a:rPr lang="en-US" dirty="0"/>
              <a:t>negative environmental impact</a:t>
            </a:r>
          </a:p>
          <a:p>
            <a:r>
              <a:rPr lang="en-US" dirty="0"/>
              <a:t>complicated operation procedure </a:t>
            </a:r>
          </a:p>
          <a:p>
            <a:r>
              <a:rPr lang="en-US" dirty="0"/>
              <a:t>conventional distillation process is inadequate for small-scale operations, particularly in the presence of azeotropic mixtures. </a:t>
            </a:r>
          </a:p>
          <a:p>
            <a:endParaRPr lang="en-MY" dirty="0"/>
          </a:p>
        </p:txBody>
      </p:sp>
    </p:spTree>
    <p:extLst>
      <p:ext uri="{BB962C8B-B14F-4D97-AF65-F5344CB8AC3E}">
        <p14:creationId xmlns:p14="http://schemas.microsoft.com/office/powerpoint/2010/main" val="2051602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7E0FB1-7F03-47A1-AE05-7B9B834350CB}"/>
              </a:ext>
            </a:extLst>
          </p:cNvPr>
          <p:cNvSpPr>
            <a:spLocks noGrp="1"/>
          </p:cNvSpPr>
          <p:nvPr>
            <p:ph type="title"/>
          </p:nvPr>
        </p:nvSpPr>
        <p:spPr>
          <a:xfrm>
            <a:off x="838200" y="2299687"/>
            <a:ext cx="10515600" cy="1325563"/>
          </a:xfrm>
        </p:spPr>
        <p:txBody>
          <a:bodyPr>
            <a:normAutofit fontScale="90000"/>
          </a:bodyPr>
          <a:lstStyle/>
          <a:p>
            <a:pPr algn="ctr"/>
            <a:r>
              <a:rPr lang="en-MY" sz="5300" dirty="0"/>
              <a:t>Equilibrium-based separation techniques:</a:t>
            </a:r>
            <a:br>
              <a:rPr lang="en-MY" sz="5300" dirty="0"/>
            </a:br>
            <a:r>
              <a:rPr lang="en-MY" sz="5300" dirty="0"/>
              <a:t> </a:t>
            </a:r>
            <a:br>
              <a:rPr lang="en-MY" sz="5300" dirty="0"/>
            </a:br>
            <a:r>
              <a:rPr lang="en-MY" sz="5400" dirty="0">
                <a:solidFill>
                  <a:schemeClr val="bg1">
                    <a:lumMod val="85000"/>
                  </a:schemeClr>
                </a:solidFill>
              </a:rPr>
              <a:t>Distillation, </a:t>
            </a:r>
            <a:r>
              <a:rPr lang="en-MY" sz="5400" b="1" dirty="0"/>
              <a:t>liquid-liquid extraction </a:t>
            </a:r>
            <a:br>
              <a:rPr lang="en-MY" sz="5400" dirty="0">
                <a:solidFill>
                  <a:schemeClr val="bg1">
                    <a:lumMod val="85000"/>
                  </a:schemeClr>
                </a:solidFill>
              </a:rPr>
            </a:br>
            <a:r>
              <a:rPr lang="en-MY" sz="5400" dirty="0">
                <a:solidFill>
                  <a:schemeClr val="bg1">
                    <a:lumMod val="85000"/>
                  </a:schemeClr>
                </a:solidFill>
              </a:rPr>
              <a:t>and supercritical  extraction</a:t>
            </a:r>
          </a:p>
        </p:txBody>
      </p:sp>
    </p:spTree>
    <p:extLst>
      <p:ext uri="{BB962C8B-B14F-4D97-AF65-F5344CB8AC3E}">
        <p14:creationId xmlns:p14="http://schemas.microsoft.com/office/powerpoint/2010/main" val="539168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B69D7-E2EC-430B-A897-1803BB0F13ED}"/>
              </a:ext>
            </a:extLst>
          </p:cNvPr>
          <p:cNvSpPr>
            <a:spLocks noGrp="1"/>
          </p:cNvSpPr>
          <p:nvPr>
            <p:ph type="title"/>
          </p:nvPr>
        </p:nvSpPr>
        <p:spPr>
          <a:xfrm>
            <a:off x="838200" y="365125"/>
            <a:ext cx="10515600" cy="1325563"/>
          </a:xfrm>
        </p:spPr>
        <p:txBody>
          <a:bodyPr>
            <a:normAutofit/>
          </a:bodyPr>
          <a:lstStyle/>
          <a:p>
            <a:pPr algn="ctr"/>
            <a:r>
              <a:rPr lang="en-MY" b="1" dirty="0"/>
              <a:t>Liquid-liquid extraction</a:t>
            </a:r>
          </a:p>
        </p:txBody>
      </p:sp>
      <p:graphicFrame>
        <p:nvGraphicFramePr>
          <p:cNvPr id="6" name="Content Placeholder 3">
            <a:extLst>
              <a:ext uri="{FF2B5EF4-FFF2-40B4-BE49-F238E27FC236}">
                <a16:creationId xmlns:a16="http://schemas.microsoft.com/office/drawing/2014/main" id="{3FB3C55A-87C8-4C92-9EBF-72E16E610E0B}"/>
              </a:ext>
            </a:extLst>
          </p:cNvPr>
          <p:cNvGraphicFramePr>
            <a:graphicFrameLocks noGrp="1"/>
          </p:cNvGraphicFramePr>
          <p:nvPr>
            <p:ph idx="1"/>
            <p:extLst>
              <p:ext uri="{D42A27DB-BD31-4B8C-83A1-F6EECF244321}">
                <p14:modId xmlns:p14="http://schemas.microsoft.com/office/powerpoint/2010/main" val="4393614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219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6AFE-5031-4490-BB29-709FE6762E73}"/>
              </a:ext>
            </a:extLst>
          </p:cNvPr>
          <p:cNvSpPr>
            <a:spLocks noGrp="1"/>
          </p:cNvSpPr>
          <p:nvPr>
            <p:ph type="title"/>
          </p:nvPr>
        </p:nvSpPr>
        <p:spPr/>
        <p:txBody>
          <a:bodyPr/>
          <a:lstStyle/>
          <a:p>
            <a:endParaRPr lang="en-MY"/>
          </a:p>
        </p:txBody>
      </p:sp>
      <p:sp>
        <p:nvSpPr>
          <p:cNvPr id="4" name="Rectangle: Rounded Corners 3">
            <a:extLst>
              <a:ext uri="{FF2B5EF4-FFF2-40B4-BE49-F238E27FC236}">
                <a16:creationId xmlns:a16="http://schemas.microsoft.com/office/drawing/2014/main" id="{D2D1B6A7-FB7A-4170-9709-AE74732D74E4}"/>
              </a:ext>
            </a:extLst>
          </p:cNvPr>
          <p:cNvSpPr/>
          <p:nvPr/>
        </p:nvSpPr>
        <p:spPr>
          <a:xfrm>
            <a:off x="4990012" y="2194560"/>
            <a:ext cx="1994263" cy="1045664"/>
          </a:xfrm>
          <a:prstGeom prst="round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cxnSp>
        <p:nvCxnSpPr>
          <p:cNvPr id="6" name="Connector: Curved 5">
            <a:extLst>
              <a:ext uri="{FF2B5EF4-FFF2-40B4-BE49-F238E27FC236}">
                <a16:creationId xmlns:a16="http://schemas.microsoft.com/office/drawing/2014/main" id="{787101AA-68EB-44AE-AEAB-FEB925714F4A}"/>
              </a:ext>
            </a:extLst>
          </p:cNvPr>
          <p:cNvCxnSpPr/>
          <p:nvPr/>
        </p:nvCxnSpPr>
        <p:spPr>
          <a:xfrm rot="10800000">
            <a:off x="3206932" y="2312125"/>
            <a:ext cx="1763486" cy="1270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F9704F0C-447F-418D-87F5-D02E5A913E3E}"/>
              </a:ext>
            </a:extLst>
          </p:cNvPr>
          <p:cNvCxnSpPr/>
          <p:nvPr/>
        </p:nvCxnSpPr>
        <p:spPr>
          <a:xfrm rot="10800000">
            <a:off x="7003869" y="2318476"/>
            <a:ext cx="1763486" cy="12700"/>
          </a:xfrm>
          <a:prstGeom prst="curvedConnector3">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D8E0A9DF-B54F-4D93-B972-7595053FA281}"/>
              </a:ext>
            </a:extLst>
          </p:cNvPr>
          <p:cNvCxnSpPr>
            <a:cxnSpLocks/>
          </p:cNvCxnSpPr>
          <p:nvPr/>
        </p:nvCxnSpPr>
        <p:spPr>
          <a:xfrm rot="10800000" flipH="1">
            <a:off x="7003869" y="3202034"/>
            <a:ext cx="1763486" cy="12700"/>
          </a:xfrm>
          <a:prstGeom prst="curvedConnector3">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814169F4-B87B-423E-BF4B-E415D6BE8047}"/>
              </a:ext>
            </a:extLst>
          </p:cNvPr>
          <p:cNvCxnSpPr>
            <a:cxnSpLocks/>
          </p:cNvCxnSpPr>
          <p:nvPr/>
        </p:nvCxnSpPr>
        <p:spPr>
          <a:xfrm rot="10800000" flipH="1">
            <a:off x="3206932" y="3202124"/>
            <a:ext cx="1763486" cy="12700"/>
          </a:xfrm>
          <a:prstGeom prst="curvedConnector3">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075B72-DA16-45F9-B37F-62C60260E279}"/>
              </a:ext>
            </a:extLst>
          </p:cNvPr>
          <p:cNvSpPr txBox="1"/>
          <p:nvPr/>
        </p:nvSpPr>
        <p:spPr>
          <a:xfrm>
            <a:off x="1489166" y="2194560"/>
            <a:ext cx="1274708" cy="369332"/>
          </a:xfrm>
          <a:prstGeom prst="rect">
            <a:avLst/>
          </a:prstGeom>
          <a:noFill/>
        </p:spPr>
        <p:txBody>
          <a:bodyPr wrap="none" rtlCol="0">
            <a:spAutoFit/>
          </a:bodyPr>
          <a:lstStyle/>
          <a:p>
            <a:r>
              <a:rPr lang="en-MY" b="1" dirty="0">
                <a:solidFill>
                  <a:srgbClr val="FF0000"/>
                </a:solidFill>
                <a:latin typeface="Comic Sans MS" panose="030F0702030302020204" pitchFamily="66" charset="0"/>
              </a:rPr>
              <a:t>EXTRACT</a:t>
            </a:r>
          </a:p>
        </p:txBody>
      </p:sp>
      <p:sp>
        <p:nvSpPr>
          <p:cNvPr id="11" name="TextBox 10">
            <a:extLst>
              <a:ext uri="{FF2B5EF4-FFF2-40B4-BE49-F238E27FC236}">
                <a16:creationId xmlns:a16="http://schemas.microsoft.com/office/drawing/2014/main" id="{0B5E6D54-A376-42B7-8E25-577CD3CFAE60}"/>
              </a:ext>
            </a:extLst>
          </p:cNvPr>
          <p:cNvSpPr txBox="1"/>
          <p:nvPr/>
        </p:nvSpPr>
        <p:spPr>
          <a:xfrm>
            <a:off x="1501544" y="3017368"/>
            <a:ext cx="779381" cy="369332"/>
          </a:xfrm>
          <a:prstGeom prst="rect">
            <a:avLst/>
          </a:prstGeom>
          <a:noFill/>
        </p:spPr>
        <p:txBody>
          <a:bodyPr wrap="none" rtlCol="0">
            <a:spAutoFit/>
          </a:bodyPr>
          <a:lstStyle/>
          <a:p>
            <a:r>
              <a:rPr lang="en-MY" b="1" dirty="0">
                <a:solidFill>
                  <a:schemeClr val="accent4">
                    <a:lumMod val="75000"/>
                  </a:schemeClr>
                </a:solidFill>
                <a:latin typeface="Comic Sans MS" panose="030F0702030302020204" pitchFamily="66" charset="0"/>
              </a:rPr>
              <a:t>FEED</a:t>
            </a:r>
          </a:p>
        </p:txBody>
      </p:sp>
      <p:sp>
        <p:nvSpPr>
          <p:cNvPr id="12" name="TextBox 11">
            <a:extLst>
              <a:ext uri="{FF2B5EF4-FFF2-40B4-BE49-F238E27FC236}">
                <a16:creationId xmlns:a16="http://schemas.microsoft.com/office/drawing/2014/main" id="{04670B0C-E7F1-4323-B7D7-F2A6063F57D1}"/>
              </a:ext>
            </a:extLst>
          </p:cNvPr>
          <p:cNvSpPr txBox="1"/>
          <p:nvPr/>
        </p:nvSpPr>
        <p:spPr>
          <a:xfrm>
            <a:off x="9035830" y="2146510"/>
            <a:ext cx="1292341" cy="369332"/>
          </a:xfrm>
          <a:prstGeom prst="rect">
            <a:avLst/>
          </a:prstGeom>
          <a:noFill/>
        </p:spPr>
        <p:txBody>
          <a:bodyPr wrap="none" rtlCol="0">
            <a:spAutoFit/>
          </a:bodyPr>
          <a:lstStyle/>
          <a:p>
            <a:r>
              <a:rPr lang="en-MY" b="1" dirty="0">
                <a:solidFill>
                  <a:schemeClr val="accent1">
                    <a:lumMod val="75000"/>
                  </a:schemeClr>
                </a:solidFill>
                <a:latin typeface="Comic Sans MS" panose="030F0702030302020204" pitchFamily="66" charset="0"/>
              </a:rPr>
              <a:t>SOLVENT</a:t>
            </a:r>
          </a:p>
        </p:txBody>
      </p:sp>
      <p:sp>
        <p:nvSpPr>
          <p:cNvPr id="13" name="TextBox 12">
            <a:extLst>
              <a:ext uri="{FF2B5EF4-FFF2-40B4-BE49-F238E27FC236}">
                <a16:creationId xmlns:a16="http://schemas.microsoft.com/office/drawing/2014/main" id="{1CBCD504-7681-4B70-BEE5-7B555995808C}"/>
              </a:ext>
            </a:extLst>
          </p:cNvPr>
          <p:cNvSpPr txBox="1"/>
          <p:nvPr/>
        </p:nvSpPr>
        <p:spPr>
          <a:xfrm>
            <a:off x="9035830" y="2971664"/>
            <a:ext cx="1556836" cy="369332"/>
          </a:xfrm>
          <a:prstGeom prst="rect">
            <a:avLst/>
          </a:prstGeom>
          <a:noFill/>
        </p:spPr>
        <p:txBody>
          <a:bodyPr wrap="none" rtlCol="0">
            <a:spAutoFit/>
          </a:bodyPr>
          <a:lstStyle/>
          <a:p>
            <a:r>
              <a:rPr lang="en-MY" b="1" dirty="0">
                <a:solidFill>
                  <a:schemeClr val="accent6">
                    <a:lumMod val="75000"/>
                  </a:schemeClr>
                </a:solidFill>
                <a:latin typeface="Comic Sans MS" panose="030F0702030302020204" pitchFamily="66" charset="0"/>
              </a:rPr>
              <a:t>RAFFINATE</a:t>
            </a:r>
          </a:p>
        </p:txBody>
      </p:sp>
      <p:sp>
        <p:nvSpPr>
          <p:cNvPr id="14" name="TextBox 13">
            <a:extLst>
              <a:ext uri="{FF2B5EF4-FFF2-40B4-BE49-F238E27FC236}">
                <a16:creationId xmlns:a16="http://schemas.microsoft.com/office/drawing/2014/main" id="{D67B15C1-97F0-4982-ADBA-0D364A2545DF}"/>
              </a:ext>
            </a:extLst>
          </p:cNvPr>
          <p:cNvSpPr txBox="1"/>
          <p:nvPr/>
        </p:nvSpPr>
        <p:spPr>
          <a:xfrm>
            <a:off x="2717074" y="4349932"/>
            <a:ext cx="8006166" cy="1569660"/>
          </a:xfrm>
          <a:prstGeom prst="rect">
            <a:avLst/>
          </a:prstGeom>
          <a:noFill/>
        </p:spPr>
        <p:txBody>
          <a:bodyPr wrap="none" rtlCol="0">
            <a:spAutoFit/>
          </a:bodyPr>
          <a:lstStyle/>
          <a:p>
            <a:pPr marL="342900" indent="-342900">
              <a:buFont typeface="Wingdings" panose="05000000000000000000" pitchFamily="2" charset="2"/>
              <a:buChar char="ü"/>
            </a:pPr>
            <a:r>
              <a:rPr lang="en-MY" sz="2400" dirty="0"/>
              <a:t>Feed – the solution which is to be extracted</a:t>
            </a:r>
          </a:p>
          <a:p>
            <a:pPr marL="342900" indent="-342900">
              <a:buFont typeface="Wingdings" panose="05000000000000000000" pitchFamily="2" charset="2"/>
              <a:buChar char="ü"/>
            </a:pPr>
            <a:r>
              <a:rPr lang="en-MY" sz="2400" dirty="0"/>
              <a:t>Solvent – the liquid with which the feed is contacted</a:t>
            </a:r>
          </a:p>
          <a:p>
            <a:pPr marL="342900" indent="-342900">
              <a:buFont typeface="Wingdings" panose="05000000000000000000" pitchFamily="2" charset="2"/>
              <a:buChar char="ü"/>
            </a:pPr>
            <a:r>
              <a:rPr lang="en-MY" sz="2400" dirty="0"/>
              <a:t>Extract – The solvent-rich product</a:t>
            </a:r>
          </a:p>
          <a:p>
            <a:pPr marL="342900" indent="-342900">
              <a:buFont typeface="Wingdings" panose="05000000000000000000" pitchFamily="2" charset="2"/>
              <a:buChar char="ü"/>
            </a:pPr>
            <a:r>
              <a:rPr lang="en-MY" sz="2400" dirty="0"/>
              <a:t>Raffinate – residual liquid which solutes has been removed. </a:t>
            </a:r>
          </a:p>
        </p:txBody>
      </p:sp>
    </p:spTree>
    <p:extLst>
      <p:ext uri="{BB962C8B-B14F-4D97-AF65-F5344CB8AC3E}">
        <p14:creationId xmlns:p14="http://schemas.microsoft.com/office/powerpoint/2010/main" val="4126020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9D3A-1367-4105-AD06-483C8AC92A74}"/>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58EA3732-2709-4EE2-8391-1CE9F36B0B6F}"/>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F2F80F7B-6625-48BB-B76E-6BFF0AE100A7}"/>
              </a:ext>
            </a:extLst>
          </p:cNvPr>
          <p:cNvPicPr>
            <a:picLocks noChangeAspect="1"/>
          </p:cNvPicPr>
          <p:nvPr/>
        </p:nvPicPr>
        <p:blipFill>
          <a:blip r:embed="rId2"/>
          <a:stretch>
            <a:fillRect/>
          </a:stretch>
        </p:blipFill>
        <p:spPr>
          <a:xfrm>
            <a:off x="4032022" y="645503"/>
            <a:ext cx="4127956" cy="5531460"/>
          </a:xfrm>
          <a:prstGeom prst="rect">
            <a:avLst/>
          </a:prstGeom>
        </p:spPr>
      </p:pic>
    </p:spTree>
    <p:extLst>
      <p:ext uri="{BB962C8B-B14F-4D97-AF65-F5344CB8AC3E}">
        <p14:creationId xmlns:p14="http://schemas.microsoft.com/office/powerpoint/2010/main" val="3337477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8F0B-A4FE-45AB-AB29-403181A23D77}"/>
              </a:ext>
            </a:extLst>
          </p:cNvPr>
          <p:cNvSpPr>
            <a:spLocks noGrp="1"/>
          </p:cNvSpPr>
          <p:nvPr>
            <p:ph type="title"/>
          </p:nvPr>
        </p:nvSpPr>
        <p:spPr/>
        <p:txBody>
          <a:bodyPr/>
          <a:lstStyle/>
          <a:p>
            <a:r>
              <a:rPr lang="en-MY" dirty="0"/>
              <a:t>Why not distillation?</a:t>
            </a:r>
          </a:p>
        </p:txBody>
      </p:sp>
      <p:sp>
        <p:nvSpPr>
          <p:cNvPr id="3" name="Content Placeholder 2">
            <a:extLst>
              <a:ext uri="{FF2B5EF4-FFF2-40B4-BE49-F238E27FC236}">
                <a16:creationId xmlns:a16="http://schemas.microsoft.com/office/drawing/2014/main" id="{ECCE9BF0-4810-4F21-81A5-500495573471}"/>
              </a:ext>
            </a:extLst>
          </p:cNvPr>
          <p:cNvSpPr>
            <a:spLocks noGrp="1"/>
          </p:cNvSpPr>
          <p:nvPr>
            <p:ph idx="1"/>
          </p:nvPr>
        </p:nvSpPr>
        <p:spPr/>
        <p:txBody>
          <a:bodyPr/>
          <a:lstStyle/>
          <a:p>
            <a:r>
              <a:rPr lang="en-MY" dirty="0"/>
              <a:t>LLE is used when the required solute to extract from the feed has almost similar boiling point with the carrier. </a:t>
            </a:r>
          </a:p>
          <a:p>
            <a:r>
              <a:rPr lang="en-MY" dirty="0"/>
              <a:t>Distillation process has higher operating cost because used of heating process in distillation. </a:t>
            </a:r>
          </a:p>
        </p:txBody>
      </p:sp>
    </p:spTree>
    <p:extLst>
      <p:ext uri="{BB962C8B-B14F-4D97-AF65-F5344CB8AC3E}">
        <p14:creationId xmlns:p14="http://schemas.microsoft.com/office/powerpoint/2010/main" val="23896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7CF378-5191-4E65-BD9A-9E458B111797}"/>
              </a:ext>
            </a:extLst>
          </p:cNvPr>
          <p:cNvSpPr>
            <a:spLocks noGrp="1"/>
          </p:cNvSpPr>
          <p:nvPr>
            <p:ph type="title"/>
          </p:nvPr>
        </p:nvSpPr>
        <p:spPr>
          <a:xfrm>
            <a:off x="838200" y="253397"/>
            <a:ext cx="10515600" cy="1273233"/>
          </a:xfrm>
        </p:spPr>
        <p:txBody>
          <a:bodyPr>
            <a:normAutofit/>
          </a:bodyPr>
          <a:lstStyle/>
          <a:p>
            <a:r>
              <a:rPr lang="en-MY" sz="4000"/>
              <a:t>The requirements for Extractants</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D958F-90DA-4B32-9636-81747BB89D10}"/>
              </a:ext>
            </a:extLst>
          </p:cNvPr>
          <p:cNvSpPr>
            <a:spLocks noGrp="1"/>
          </p:cNvSpPr>
          <p:nvPr>
            <p:ph idx="1"/>
          </p:nvPr>
        </p:nvSpPr>
        <p:spPr>
          <a:xfrm>
            <a:off x="836676" y="2074901"/>
            <a:ext cx="10515600" cy="3694176"/>
          </a:xfrm>
        </p:spPr>
        <p:txBody>
          <a:bodyPr>
            <a:noAutofit/>
          </a:bodyPr>
          <a:lstStyle/>
          <a:p>
            <a:r>
              <a:rPr lang="en-US" sz="2400" dirty="0"/>
              <a:t>Have specific selectivity for the solute so that most of desirable solute can be dissolved in the extractant from the diluent, and vice versa for undesirable compounds</a:t>
            </a:r>
          </a:p>
          <a:p>
            <a:r>
              <a:rPr lang="en-US" sz="2400" dirty="0"/>
              <a:t>The solute should be easily separated from extractant after the LLE</a:t>
            </a:r>
          </a:p>
          <a:p>
            <a:r>
              <a:rPr lang="en-US" sz="2400" dirty="0"/>
              <a:t>High partition ratio allowing effective separation of a desirable compound from the diluent</a:t>
            </a:r>
          </a:p>
          <a:p>
            <a:r>
              <a:rPr lang="en-US" sz="2400" dirty="0"/>
              <a:t>High solubility for the target solute and low solubility for the diluent</a:t>
            </a:r>
          </a:p>
          <a:p>
            <a:r>
              <a:rPr lang="en-US" sz="2400" dirty="0"/>
              <a:t>Have different density from diluents for easy layering;</a:t>
            </a:r>
          </a:p>
          <a:p>
            <a:r>
              <a:rPr lang="en-US" sz="2400" dirty="0"/>
              <a:t>High interfacial tension for rapid coalescence for extractant droplets after agitation</a:t>
            </a:r>
          </a:p>
          <a:p>
            <a:r>
              <a:rPr lang="en-US" sz="2400" dirty="0"/>
              <a:t>Low toxicity for the extractant and diluents is needed for industrial use.</a:t>
            </a:r>
            <a:endParaRPr lang="en-MY" sz="2400" dirty="0"/>
          </a:p>
        </p:txBody>
      </p:sp>
    </p:spTree>
    <p:extLst>
      <p:ext uri="{BB962C8B-B14F-4D97-AF65-F5344CB8AC3E}">
        <p14:creationId xmlns:p14="http://schemas.microsoft.com/office/powerpoint/2010/main" val="262755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1930-79AF-4C34-994F-B38AE05B3C33}"/>
              </a:ext>
            </a:extLst>
          </p:cNvPr>
          <p:cNvSpPr>
            <a:spLocks noGrp="1"/>
          </p:cNvSpPr>
          <p:nvPr>
            <p:ph type="title"/>
          </p:nvPr>
        </p:nvSpPr>
        <p:spPr/>
        <p:txBody>
          <a:bodyPr/>
          <a:lstStyle/>
          <a:p>
            <a:r>
              <a:rPr lang="en-MY" b="1" dirty="0"/>
              <a:t>Reference</a:t>
            </a:r>
          </a:p>
        </p:txBody>
      </p:sp>
      <p:sp>
        <p:nvSpPr>
          <p:cNvPr id="3" name="Content Placeholder 2">
            <a:extLst>
              <a:ext uri="{FF2B5EF4-FFF2-40B4-BE49-F238E27FC236}">
                <a16:creationId xmlns:a16="http://schemas.microsoft.com/office/drawing/2014/main" id="{16D24991-743B-475A-95C0-0BFF95935373}"/>
              </a:ext>
            </a:extLst>
          </p:cNvPr>
          <p:cNvSpPr>
            <a:spLocks noGrp="1"/>
          </p:cNvSpPr>
          <p:nvPr>
            <p:ph idx="1"/>
          </p:nvPr>
        </p:nvSpPr>
        <p:spPr/>
        <p:txBody>
          <a:bodyPr/>
          <a:lstStyle/>
          <a:p>
            <a:pPr algn="just"/>
            <a:r>
              <a:rPr lang="en-US" b="1" dirty="0"/>
              <a:t>Separation and purification technologies in biorefineries. </a:t>
            </a:r>
            <a:r>
              <a:rPr lang="en-US" dirty="0"/>
              <a:t>Ramaswamy, S., Huang, H. J., &amp; Ramarao, B. V. (2013). John Wiley &amp; Sons Incorporated.</a:t>
            </a:r>
          </a:p>
          <a:p>
            <a:pPr algn="just"/>
            <a:r>
              <a:rPr lang="en-US" b="1" dirty="0"/>
              <a:t>Biorefineries and Chemical Processes: Design, Integration and Sustainability Analysis </a:t>
            </a:r>
            <a:r>
              <a:rPr lang="en-US" dirty="0"/>
              <a:t>- Author(s): </a:t>
            </a:r>
            <a:r>
              <a:rPr lang="en-US" dirty="0" err="1"/>
              <a:t>Jhuma</a:t>
            </a:r>
            <a:r>
              <a:rPr lang="en-US" dirty="0"/>
              <a:t> </a:t>
            </a:r>
            <a:r>
              <a:rPr lang="en-US" dirty="0" err="1"/>
              <a:t>Sadhukhan</a:t>
            </a:r>
            <a:r>
              <a:rPr lang="en-US" dirty="0"/>
              <a:t> </a:t>
            </a:r>
            <a:r>
              <a:rPr lang="en-US" dirty="0" err="1"/>
              <a:t>Kok</a:t>
            </a:r>
            <a:r>
              <a:rPr lang="en-US" dirty="0"/>
              <a:t> Siew Ng Elias Martinez Hernandez.</a:t>
            </a:r>
          </a:p>
          <a:p>
            <a:pPr algn="just"/>
            <a:endParaRPr lang="en-MY" dirty="0"/>
          </a:p>
        </p:txBody>
      </p:sp>
    </p:spTree>
    <p:extLst>
      <p:ext uri="{BB962C8B-B14F-4D97-AF65-F5344CB8AC3E}">
        <p14:creationId xmlns:p14="http://schemas.microsoft.com/office/powerpoint/2010/main" val="4195523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505CDF-2934-4C20-91C9-0EA54FC3BFAD}"/>
              </a:ext>
            </a:extLst>
          </p:cNvPr>
          <p:cNvSpPr>
            <a:spLocks noGrp="1"/>
          </p:cNvSpPr>
          <p:nvPr>
            <p:ph type="title"/>
          </p:nvPr>
        </p:nvSpPr>
        <p:spPr>
          <a:xfrm>
            <a:off x="838200" y="253397"/>
            <a:ext cx="10515600" cy="1273233"/>
          </a:xfrm>
        </p:spPr>
        <p:txBody>
          <a:bodyPr>
            <a:normAutofit/>
          </a:bodyPr>
          <a:lstStyle/>
          <a:p>
            <a:r>
              <a:rPr lang="en-MY" sz="4000" b="1" dirty="0"/>
              <a:t>Drawback of LLE</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A1D18E9-32B3-43F5-9EB0-66A9BE167D44}"/>
              </a:ext>
            </a:extLst>
          </p:cNvPr>
          <p:cNvSpPr>
            <a:spLocks noGrp="1"/>
          </p:cNvSpPr>
          <p:nvPr>
            <p:ph idx="1"/>
          </p:nvPr>
        </p:nvSpPr>
        <p:spPr>
          <a:xfrm>
            <a:off x="838200" y="2478024"/>
            <a:ext cx="10515600" cy="3694176"/>
          </a:xfrm>
        </p:spPr>
        <p:txBody>
          <a:bodyPr>
            <a:normAutofit/>
          </a:bodyPr>
          <a:lstStyle/>
          <a:p>
            <a:pPr>
              <a:buFont typeface="Wingdings" panose="05000000000000000000" pitchFamily="2" charset="2"/>
              <a:buChar char="Ø"/>
            </a:pPr>
            <a:r>
              <a:rPr lang="en-MY" dirty="0"/>
              <a:t>Emulsion formation</a:t>
            </a:r>
          </a:p>
          <a:p>
            <a:pPr>
              <a:buFont typeface="Wingdings" panose="05000000000000000000" pitchFamily="2" charset="2"/>
              <a:buChar char="Ø"/>
            </a:pPr>
            <a:r>
              <a:rPr lang="en-US" dirty="0"/>
              <a:t>Large volumes of toxic organic solvents</a:t>
            </a:r>
          </a:p>
          <a:p>
            <a:pPr>
              <a:buFont typeface="Wingdings" panose="05000000000000000000" pitchFamily="2" charset="2"/>
              <a:buChar char="Ø"/>
            </a:pPr>
            <a:r>
              <a:rPr lang="en-MY" dirty="0"/>
              <a:t>Time-consuming process – </a:t>
            </a:r>
            <a:r>
              <a:rPr lang="en-MY" dirty="0" err="1"/>
              <a:t>e.g</a:t>
            </a:r>
            <a:r>
              <a:rPr lang="en-MY" dirty="0"/>
              <a:t> </a:t>
            </a:r>
            <a:r>
              <a:rPr lang="en-US" dirty="0"/>
              <a:t>tiny density difference between two immiscible phases </a:t>
            </a:r>
          </a:p>
          <a:p>
            <a:pPr marL="0" indent="0">
              <a:buNone/>
            </a:pPr>
            <a:br>
              <a:rPr lang="en-US" dirty="0"/>
            </a:br>
            <a:endParaRPr lang="en-MY" dirty="0"/>
          </a:p>
        </p:txBody>
      </p:sp>
    </p:spTree>
    <p:extLst>
      <p:ext uri="{BB962C8B-B14F-4D97-AF65-F5344CB8AC3E}">
        <p14:creationId xmlns:p14="http://schemas.microsoft.com/office/powerpoint/2010/main" val="2088583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60CE-BFB5-4759-80E3-6D1D899F27AF}"/>
              </a:ext>
            </a:extLst>
          </p:cNvPr>
          <p:cNvSpPr>
            <a:spLocks noGrp="1"/>
          </p:cNvSpPr>
          <p:nvPr>
            <p:ph type="title"/>
          </p:nvPr>
        </p:nvSpPr>
        <p:spPr/>
        <p:txBody>
          <a:bodyPr/>
          <a:lstStyle/>
          <a:p>
            <a:r>
              <a:rPr lang="en-MY" dirty="0"/>
              <a:t>Fundamental principles of LLE</a:t>
            </a:r>
          </a:p>
        </p:txBody>
      </p:sp>
      <p:sp>
        <p:nvSpPr>
          <p:cNvPr id="3" name="Content Placeholder 2">
            <a:extLst>
              <a:ext uri="{FF2B5EF4-FFF2-40B4-BE49-F238E27FC236}">
                <a16:creationId xmlns:a16="http://schemas.microsoft.com/office/drawing/2014/main" id="{42A79ED6-8E2B-4252-9521-AFACB31933F2}"/>
              </a:ext>
            </a:extLst>
          </p:cNvPr>
          <p:cNvSpPr>
            <a:spLocks noGrp="1"/>
          </p:cNvSpPr>
          <p:nvPr>
            <p:ph idx="1"/>
          </p:nvPr>
        </p:nvSpPr>
        <p:spPr/>
        <p:txBody>
          <a:bodyPr>
            <a:normAutofit fontScale="92500" lnSpcReduction="20000"/>
          </a:bodyPr>
          <a:lstStyle/>
          <a:p>
            <a:pPr marL="0" indent="0">
              <a:buNone/>
            </a:pPr>
            <a:r>
              <a:rPr lang="en-MY" b="1" u="sng" dirty="0"/>
              <a:t>Equilibrium partition ratios</a:t>
            </a:r>
            <a:endParaRPr lang="en-MY" u="sng" dirty="0"/>
          </a:p>
          <a:p>
            <a:pPr marL="0" indent="0" algn="just">
              <a:buNone/>
            </a:pPr>
            <a:r>
              <a:rPr lang="en-US" dirty="0"/>
              <a:t>In the ideal equilibrium state, the solute concentration is low enough that every solute molecule is surrounded by solution and the two phases of the dissolved solute are in the same molecular state;</a:t>
            </a:r>
          </a:p>
          <a:p>
            <a:pPr marL="0" indent="0" algn="just">
              <a:buNone/>
            </a:pPr>
            <a:endParaRPr lang="en-US" dirty="0"/>
          </a:p>
          <a:p>
            <a:pPr marL="0" indent="0" algn="just">
              <a:buNone/>
            </a:pPr>
            <a:r>
              <a:rPr lang="en-US" dirty="0"/>
              <a:t>Therefore, the weight fraction of solute in extractant (</a:t>
            </a:r>
            <a:r>
              <a:rPr lang="en-US" i="1" dirty="0"/>
              <a:t>y</a:t>
            </a:r>
            <a:r>
              <a:rPr lang="en-US" dirty="0"/>
              <a:t>) divided by the weight fraction of solute in the diluent (</a:t>
            </a:r>
            <a:r>
              <a:rPr lang="en-US" i="1" dirty="0"/>
              <a:t>x</a:t>
            </a:r>
            <a:r>
              <a:rPr lang="en-US" dirty="0"/>
              <a:t>) at the given stable condition is constant, termed </a:t>
            </a:r>
            <a:r>
              <a:rPr lang="en-US" i="1" dirty="0"/>
              <a:t>partition ratio (K)</a:t>
            </a:r>
          </a:p>
          <a:p>
            <a:pPr marL="0" indent="0" algn="just">
              <a:buNone/>
            </a:pPr>
            <a:r>
              <a:rPr lang="en-US" dirty="0"/>
              <a:t> </a:t>
            </a:r>
            <a:br>
              <a:rPr lang="en-US" dirty="0"/>
            </a:br>
            <a:endParaRPr lang="en-MY" dirty="0"/>
          </a:p>
          <a:p>
            <a:pPr marL="0" indent="0">
              <a:buNone/>
            </a:pPr>
            <a:br>
              <a:rPr lang="en-MY" dirty="0"/>
            </a:br>
            <a:endParaRPr lang="en-MY"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980D54-5447-4B15-BDBF-B8332412A0C0}"/>
                  </a:ext>
                </a:extLst>
              </p:cNvPr>
              <p:cNvSpPr txBox="1"/>
              <p:nvPr/>
            </p:nvSpPr>
            <p:spPr>
              <a:xfrm>
                <a:off x="5115232" y="4871883"/>
                <a:ext cx="1961536" cy="8432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MY" sz="3200" b="0" i="1" smtClean="0">
                          <a:latin typeface="Cambria Math" panose="02040503050406030204" pitchFamily="18" charset="0"/>
                        </a:rPr>
                        <m:t>𝐾</m:t>
                      </m:r>
                      <m:r>
                        <a:rPr lang="en-MY" sz="3200" b="0" i="1" smtClean="0">
                          <a:latin typeface="Cambria Math" panose="02040503050406030204" pitchFamily="18" charset="0"/>
                        </a:rPr>
                        <m:t>=</m:t>
                      </m:r>
                      <m:f>
                        <m:fPr>
                          <m:ctrlPr>
                            <a:rPr lang="en-MY" sz="3200" i="1" smtClean="0">
                              <a:latin typeface="Cambria Math" panose="02040503050406030204" pitchFamily="18" charset="0"/>
                            </a:rPr>
                          </m:ctrlPr>
                        </m:fPr>
                        <m:num>
                          <m:r>
                            <a:rPr lang="en-MY" sz="3200" b="0" i="1" smtClean="0">
                              <a:latin typeface="Cambria Math" panose="02040503050406030204" pitchFamily="18" charset="0"/>
                            </a:rPr>
                            <m:t>𝑦</m:t>
                          </m:r>
                        </m:num>
                        <m:den>
                          <m:r>
                            <a:rPr lang="en-MY" sz="3200" b="0" i="1" smtClean="0">
                              <a:latin typeface="Cambria Math" panose="02040503050406030204" pitchFamily="18" charset="0"/>
                            </a:rPr>
                            <m:t>𝑥</m:t>
                          </m:r>
                        </m:den>
                      </m:f>
                    </m:oMath>
                  </m:oMathPara>
                </a14:m>
                <a:endParaRPr lang="en-MY" sz="3200" dirty="0"/>
              </a:p>
            </p:txBody>
          </p:sp>
        </mc:Choice>
        <mc:Fallback xmlns="">
          <p:sp>
            <p:nvSpPr>
              <p:cNvPr id="4" name="TextBox 3">
                <a:extLst>
                  <a:ext uri="{FF2B5EF4-FFF2-40B4-BE49-F238E27FC236}">
                    <a16:creationId xmlns:a16="http://schemas.microsoft.com/office/drawing/2014/main" id="{57980D54-5447-4B15-BDBF-B8332412A0C0}"/>
                  </a:ext>
                </a:extLst>
              </p:cNvPr>
              <p:cNvSpPr txBox="1">
                <a:spLocks noRot="1" noChangeAspect="1" noMove="1" noResize="1" noEditPoints="1" noAdjustHandles="1" noChangeArrowheads="1" noChangeShapeType="1" noTextEdit="1"/>
              </p:cNvSpPr>
              <p:nvPr/>
            </p:nvSpPr>
            <p:spPr>
              <a:xfrm>
                <a:off x="5115232" y="4871883"/>
                <a:ext cx="1961536" cy="843244"/>
              </a:xfrm>
              <a:prstGeom prst="rect">
                <a:avLst/>
              </a:prstGeom>
              <a:blipFill>
                <a:blip r:embed="rId2"/>
                <a:stretch>
                  <a:fillRect/>
                </a:stretch>
              </a:blipFill>
            </p:spPr>
            <p:txBody>
              <a:bodyPr/>
              <a:lstStyle/>
              <a:p>
                <a:r>
                  <a:rPr lang="en-MY">
                    <a:noFill/>
                  </a:rPr>
                  <a:t> </a:t>
                </a:r>
              </a:p>
            </p:txBody>
          </p:sp>
        </mc:Fallback>
      </mc:AlternateContent>
    </p:spTree>
    <p:extLst>
      <p:ext uri="{BB962C8B-B14F-4D97-AF65-F5344CB8AC3E}">
        <p14:creationId xmlns:p14="http://schemas.microsoft.com/office/powerpoint/2010/main" val="325189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686823-B6B6-4EA2-96B3-2C8C129BFAD6}"/>
                  </a:ext>
                </a:extLst>
              </p:cNvPr>
              <p:cNvSpPr>
                <a:spLocks noGrp="1"/>
              </p:cNvSpPr>
              <p:nvPr>
                <p:ph idx="1"/>
              </p:nvPr>
            </p:nvSpPr>
            <p:spPr>
              <a:xfrm>
                <a:off x="838200" y="822960"/>
                <a:ext cx="10515600" cy="5354003"/>
              </a:xfrm>
            </p:spPr>
            <p:txBody>
              <a:bodyPr>
                <a:normAutofit fontScale="92500" lnSpcReduction="20000"/>
              </a:bodyPr>
              <a:lstStyle/>
              <a:p>
                <a:pPr marL="0" indent="0">
                  <a:buNone/>
                </a:pPr>
                <a:r>
                  <a:rPr lang="en-MY" b="1" u="sng" dirty="0"/>
                  <a:t>Distribution coefficient</a:t>
                </a:r>
              </a:p>
              <a:p>
                <a:pPr marL="0" indent="0">
                  <a:buNone/>
                </a:pPr>
                <a:r>
                  <a:rPr lang="en-US" dirty="0"/>
                  <a:t>The solute will be at different states in different phases, and different states of solute will exchange depending on the solution. </a:t>
                </a:r>
              </a:p>
              <a:p>
                <a:pPr marL="0" indent="0">
                  <a:buNone/>
                </a:pPr>
                <a:r>
                  <a:rPr lang="en-US" dirty="0"/>
                  <a:t>Therefore, the partition ratio is not a constant—it will change as the extractant changes. </a:t>
                </a:r>
              </a:p>
              <a:p>
                <a:pPr marL="0" indent="0">
                  <a:buNone/>
                </a:pPr>
                <a:r>
                  <a:rPr lang="en-US" dirty="0"/>
                  <a:t>The distribution coefficient is introduced to describe the ratio of solute concentration in extractant to that in diluents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MY" sz="3500" b="0" i="1" smtClean="0">
                          <a:latin typeface="Cambria Math" panose="02040503050406030204" pitchFamily="18" charset="0"/>
                        </a:rPr>
                        <m:t>𝐴</m:t>
                      </m:r>
                      <m:r>
                        <a:rPr lang="en-MY" sz="3500" b="0" i="1" smtClean="0">
                          <a:latin typeface="Cambria Math" panose="02040503050406030204" pitchFamily="18" charset="0"/>
                        </a:rPr>
                        <m:t>=</m:t>
                      </m:r>
                      <m:f>
                        <m:fPr>
                          <m:ctrlPr>
                            <a:rPr lang="en-MY" sz="3500" b="0" i="1" smtClean="0">
                              <a:latin typeface="Cambria Math" panose="02040503050406030204" pitchFamily="18" charset="0"/>
                            </a:rPr>
                          </m:ctrlPr>
                        </m:fPr>
                        <m:num>
                          <m:sSub>
                            <m:sSubPr>
                              <m:ctrlPr>
                                <a:rPr lang="en-MY" sz="3500" b="0" i="1" smtClean="0">
                                  <a:latin typeface="Cambria Math" panose="02040503050406030204" pitchFamily="18" charset="0"/>
                                </a:rPr>
                              </m:ctrlPr>
                            </m:sSubPr>
                            <m:e>
                              <m:r>
                                <a:rPr lang="en-MY" sz="3500" b="0" i="1" smtClean="0">
                                  <a:latin typeface="Cambria Math" panose="02040503050406030204" pitchFamily="18" charset="0"/>
                                </a:rPr>
                                <m:t>𝑆</m:t>
                              </m:r>
                            </m:e>
                            <m:sub>
                              <m:r>
                                <a:rPr lang="en-MY" sz="3500" b="0" i="1" smtClean="0">
                                  <a:latin typeface="Cambria Math" panose="02040503050406030204" pitchFamily="18" charset="0"/>
                                </a:rPr>
                                <m:t>𝑒</m:t>
                              </m:r>
                            </m:sub>
                          </m:sSub>
                        </m:num>
                        <m:den>
                          <m:sSub>
                            <m:sSubPr>
                              <m:ctrlPr>
                                <a:rPr lang="en-MY" sz="3500" b="0" i="1" smtClean="0">
                                  <a:latin typeface="Cambria Math" panose="02040503050406030204" pitchFamily="18" charset="0"/>
                                </a:rPr>
                              </m:ctrlPr>
                            </m:sSubPr>
                            <m:e>
                              <m:r>
                                <a:rPr lang="en-MY" sz="3500" b="0" i="1" smtClean="0">
                                  <a:latin typeface="Cambria Math" panose="02040503050406030204" pitchFamily="18" charset="0"/>
                                </a:rPr>
                                <m:t>𝑆</m:t>
                              </m:r>
                            </m:e>
                            <m:sub>
                              <m:r>
                                <a:rPr lang="en-MY" sz="3500" b="0" i="1" smtClean="0">
                                  <a:latin typeface="Cambria Math" panose="02040503050406030204" pitchFamily="18" charset="0"/>
                                </a:rPr>
                                <m:t>𝑑</m:t>
                              </m:r>
                            </m:sub>
                          </m:sSub>
                        </m:den>
                      </m:f>
                    </m:oMath>
                  </m:oMathPara>
                </a14:m>
                <a:endParaRPr lang="en-MY" dirty="0"/>
              </a:p>
              <a:p>
                <a:pPr marL="0" indent="0">
                  <a:buNone/>
                </a:pPr>
                <a:endParaRPr lang="en-MY" dirty="0"/>
              </a:p>
              <a:p>
                <a:pPr marL="0" indent="0">
                  <a:buNone/>
                </a:pP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𝑆</m:t>
                        </m:r>
                      </m:e>
                      <m:sub>
                        <m:r>
                          <a:rPr lang="en-MY" i="1">
                            <a:latin typeface="Cambria Math" panose="02040503050406030204" pitchFamily="18" charset="0"/>
                          </a:rPr>
                          <m:t>𝑒</m:t>
                        </m:r>
                      </m:sub>
                    </m:sSub>
                  </m:oMath>
                </a14:m>
                <a:r>
                  <a:rPr lang="en-MY" dirty="0"/>
                  <a:t> : solute concentration in extractant (mol/L) </a:t>
                </a:r>
                <a:br>
                  <a:rPr lang="en-MY" dirty="0"/>
                </a:br>
                <a:endParaRPr lang="en-MY" dirty="0"/>
              </a:p>
              <a:p>
                <a:pPr marL="0" indent="0">
                  <a:buNone/>
                </a:pP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𝑆</m:t>
                        </m:r>
                      </m:e>
                      <m:sub>
                        <m:r>
                          <a:rPr lang="en-MY" i="1">
                            <a:latin typeface="Cambria Math" panose="02040503050406030204" pitchFamily="18" charset="0"/>
                          </a:rPr>
                          <m:t>𝑑</m:t>
                        </m:r>
                      </m:sub>
                    </m:sSub>
                  </m:oMath>
                </a14:m>
                <a:r>
                  <a:rPr lang="en-MY" dirty="0"/>
                  <a:t> : solute concentration in diluent (mol/L) </a:t>
                </a:r>
              </a:p>
            </p:txBody>
          </p:sp>
        </mc:Choice>
        <mc:Fallback xmlns="">
          <p:sp>
            <p:nvSpPr>
              <p:cNvPr id="3" name="Content Placeholder 2">
                <a:extLst>
                  <a:ext uri="{FF2B5EF4-FFF2-40B4-BE49-F238E27FC236}">
                    <a16:creationId xmlns:a16="http://schemas.microsoft.com/office/drawing/2014/main" id="{46686823-B6B6-4EA2-96B3-2C8C129BFAD6}"/>
                  </a:ext>
                </a:extLst>
              </p:cNvPr>
              <p:cNvSpPr>
                <a:spLocks noGrp="1" noRot="1" noChangeAspect="1" noMove="1" noResize="1" noEditPoints="1" noAdjustHandles="1" noChangeArrowheads="1" noChangeShapeType="1" noTextEdit="1"/>
              </p:cNvSpPr>
              <p:nvPr>
                <p:ph idx="1"/>
              </p:nvPr>
            </p:nvSpPr>
            <p:spPr>
              <a:xfrm>
                <a:off x="838200" y="822960"/>
                <a:ext cx="10515600" cy="5354003"/>
              </a:xfrm>
              <a:blipFill>
                <a:blip r:embed="rId2"/>
                <a:stretch>
                  <a:fillRect l="-1043" t="-2847" r="-290" b="-569"/>
                </a:stretch>
              </a:blipFill>
            </p:spPr>
            <p:txBody>
              <a:bodyPr/>
              <a:lstStyle/>
              <a:p>
                <a:r>
                  <a:rPr lang="en-MY">
                    <a:noFill/>
                  </a:rPr>
                  <a:t> </a:t>
                </a:r>
              </a:p>
            </p:txBody>
          </p:sp>
        </mc:Fallback>
      </mc:AlternateContent>
    </p:spTree>
    <p:extLst>
      <p:ext uri="{BB962C8B-B14F-4D97-AF65-F5344CB8AC3E}">
        <p14:creationId xmlns:p14="http://schemas.microsoft.com/office/powerpoint/2010/main" val="3939868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96E6B8-8623-46EF-8317-CDCC484DBD65}"/>
                  </a:ext>
                </a:extLst>
              </p:cNvPr>
              <p:cNvSpPr>
                <a:spLocks noGrp="1"/>
              </p:cNvSpPr>
              <p:nvPr>
                <p:ph idx="1"/>
              </p:nvPr>
            </p:nvSpPr>
            <p:spPr>
              <a:xfrm>
                <a:off x="838200" y="744583"/>
                <a:ext cx="10515600" cy="5878286"/>
              </a:xfrm>
            </p:spPr>
            <p:txBody>
              <a:bodyPr>
                <a:normAutofit fontScale="92500" lnSpcReduction="10000"/>
              </a:bodyPr>
              <a:lstStyle/>
              <a:p>
                <a:pPr marL="0" indent="0">
                  <a:buNone/>
                </a:pPr>
                <a:r>
                  <a:rPr lang="en-MY" b="1" u="sng" dirty="0"/>
                  <a:t>Separation factor</a:t>
                </a:r>
              </a:p>
              <a:p>
                <a:pPr marL="0" indent="0">
                  <a:buNone/>
                </a:pPr>
                <a:r>
                  <a:rPr lang="en-US" dirty="0"/>
                  <a:t>The separation factor is a dimensionless factor that measures the relative enrichment of solute in extractant after the LLE process. </a:t>
                </a:r>
              </a:p>
              <a:p>
                <a:pPr marL="0" indent="0">
                  <a:buNone/>
                </a:pPr>
                <a:r>
                  <a:rPr lang="en-US" dirty="0"/>
                  <a:t>For a given separation process, several solutes are in diluents.</a:t>
                </a:r>
              </a:p>
              <a:p>
                <a:pPr marL="0" indent="0">
                  <a:buNone/>
                </a:pPr>
                <a:r>
                  <a:rPr lang="en-US" dirty="0"/>
                  <a:t>The desirable and unwanted solutes need to be separated by LLE.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3500" i="1" smtClean="0">
                              <a:latin typeface="Cambria Math" panose="02040503050406030204" pitchFamily="18" charset="0"/>
                            </a:rPr>
                          </m:ctrlPr>
                        </m:sSubPr>
                        <m:e>
                          <m:r>
                            <a:rPr lang="en-MY" sz="3500" b="0" i="1" smtClean="0">
                              <a:latin typeface="Cambria Math" panose="02040503050406030204" pitchFamily="18" charset="0"/>
                            </a:rPr>
                            <m:t>𝑆</m:t>
                          </m:r>
                        </m:e>
                        <m:sub>
                          <m:r>
                            <a:rPr lang="en-MY" sz="3500" b="0" i="1" smtClean="0">
                              <a:latin typeface="Cambria Math" panose="02040503050406030204" pitchFamily="18" charset="0"/>
                            </a:rPr>
                            <m:t>𝑓</m:t>
                          </m:r>
                        </m:sub>
                      </m:sSub>
                      <m:r>
                        <a:rPr lang="en-MY" sz="3500" b="0" i="1" smtClean="0">
                          <a:latin typeface="Cambria Math" panose="02040503050406030204" pitchFamily="18" charset="0"/>
                        </a:rPr>
                        <m:t>=</m:t>
                      </m:r>
                      <m:f>
                        <m:fPr>
                          <m:ctrlPr>
                            <a:rPr lang="en-MY" sz="3500" b="0" i="1" smtClean="0">
                              <a:latin typeface="Cambria Math" panose="02040503050406030204" pitchFamily="18" charset="0"/>
                            </a:rPr>
                          </m:ctrlPr>
                        </m:fPr>
                        <m:num>
                          <m:d>
                            <m:dPr>
                              <m:ctrlPr>
                                <a:rPr lang="en-MY" sz="3500" b="0" i="1" smtClean="0">
                                  <a:latin typeface="Cambria Math" panose="02040503050406030204" pitchFamily="18" charset="0"/>
                                </a:rPr>
                              </m:ctrlPr>
                            </m:dPr>
                            <m:e>
                              <m:sSub>
                                <m:sSubPr>
                                  <m:ctrlPr>
                                    <a:rPr lang="en-MY" sz="3500" b="0" i="1" smtClean="0">
                                      <a:latin typeface="Cambria Math" panose="02040503050406030204" pitchFamily="18" charset="0"/>
                                    </a:rPr>
                                  </m:ctrlPr>
                                </m:sSubPr>
                                <m:e>
                                  <m:r>
                                    <a:rPr lang="en-MY" sz="3500" b="0" i="1" smtClean="0">
                                      <a:latin typeface="Cambria Math" panose="02040503050406030204" pitchFamily="18" charset="0"/>
                                    </a:rPr>
                                    <m:t>𝑆</m:t>
                                  </m:r>
                                </m:e>
                                <m:sub>
                                  <m:r>
                                    <a:rPr lang="en-MY" sz="3500" b="0" i="1" smtClean="0">
                                      <a:latin typeface="Cambria Math" panose="02040503050406030204" pitchFamily="18" charset="0"/>
                                    </a:rPr>
                                    <m:t>𝑒</m:t>
                                  </m:r>
                                </m:sub>
                              </m:sSub>
                              <m:r>
                                <a:rPr lang="en-MY" sz="3500" b="0" i="1" smtClean="0">
                                  <a:latin typeface="Cambria Math" panose="02040503050406030204" pitchFamily="18" charset="0"/>
                                </a:rPr>
                                <m:t>/</m:t>
                              </m:r>
                              <m:sSub>
                                <m:sSubPr>
                                  <m:ctrlPr>
                                    <a:rPr lang="en-MY" sz="3500" b="0" i="1" smtClean="0">
                                      <a:latin typeface="Cambria Math" panose="02040503050406030204" pitchFamily="18" charset="0"/>
                                    </a:rPr>
                                  </m:ctrlPr>
                                </m:sSubPr>
                                <m:e>
                                  <m:r>
                                    <a:rPr lang="en-MY" sz="3500" b="0" i="1" smtClean="0">
                                      <a:latin typeface="Cambria Math" panose="02040503050406030204" pitchFamily="18" charset="0"/>
                                    </a:rPr>
                                    <m:t>𝑅</m:t>
                                  </m:r>
                                </m:e>
                                <m:sub>
                                  <m:r>
                                    <a:rPr lang="en-MY" sz="3500" b="0" i="1" smtClean="0">
                                      <a:latin typeface="Cambria Math" panose="02040503050406030204" pitchFamily="18" charset="0"/>
                                    </a:rPr>
                                    <m:t>𝑒</m:t>
                                  </m:r>
                                </m:sub>
                              </m:sSub>
                            </m:e>
                          </m:d>
                        </m:num>
                        <m:den>
                          <m:d>
                            <m:dPr>
                              <m:ctrlPr>
                                <a:rPr lang="en-MY" sz="3500" b="0" i="1" smtClean="0">
                                  <a:latin typeface="Cambria Math" panose="02040503050406030204" pitchFamily="18" charset="0"/>
                                </a:rPr>
                              </m:ctrlPr>
                            </m:dPr>
                            <m:e>
                              <m:sSub>
                                <m:sSubPr>
                                  <m:ctrlPr>
                                    <a:rPr lang="en-MY" sz="3500" b="0" i="1" smtClean="0">
                                      <a:latin typeface="Cambria Math" panose="02040503050406030204" pitchFamily="18" charset="0"/>
                                    </a:rPr>
                                  </m:ctrlPr>
                                </m:sSubPr>
                                <m:e>
                                  <m:r>
                                    <a:rPr lang="en-MY" sz="3500" b="0" i="1" smtClean="0">
                                      <a:latin typeface="Cambria Math" panose="02040503050406030204" pitchFamily="18" charset="0"/>
                                    </a:rPr>
                                    <m:t>𝑆</m:t>
                                  </m:r>
                                </m:e>
                                <m:sub>
                                  <m:r>
                                    <a:rPr lang="en-MY" sz="3500" b="0" i="1" smtClean="0">
                                      <a:latin typeface="Cambria Math" panose="02040503050406030204" pitchFamily="18" charset="0"/>
                                    </a:rPr>
                                    <m:t>𝑑</m:t>
                                  </m:r>
                                </m:sub>
                              </m:sSub>
                              <m:r>
                                <a:rPr lang="en-MY" sz="3500" b="0" i="1" smtClean="0">
                                  <a:latin typeface="Cambria Math" panose="02040503050406030204" pitchFamily="18" charset="0"/>
                                </a:rPr>
                                <m:t>/</m:t>
                              </m:r>
                              <m:sSub>
                                <m:sSubPr>
                                  <m:ctrlPr>
                                    <a:rPr lang="en-MY" sz="3500" b="0" i="1" smtClean="0">
                                      <a:latin typeface="Cambria Math" panose="02040503050406030204" pitchFamily="18" charset="0"/>
                                    </a:rPr>
                                  </m:ctrlPr>
                                </m:sSubPr>
                                <m:e>
                                  <m:r>
                                    <a:rPr lang="en-MY" sz="3500" b="0" i="1" smtClean="0">
                                      <a:latin typeface="Cambria Math" panose="02040503050406030204" pitchFamily="18" charset="0"/>
                                    </a:rPr>
                                    <m:t>𝑅</m:t>
                                  </m:r>
                                </m:e>
                                <m:sub>
                                  <m:r>
                                    <a:rPr lang="en-MY" sz="3500" b="0" i="1" smtClean="0">
                                      <a:latin typeface="Cambria Math" panose="02040503050406030204" pitchFamily="18" charset="0"/>
                                    </a:rPr>
                                    <m:t>𝑑</m:t>
                                  </m:r>
                                </m:sub>
                              </m:sSub>
                            </m:e>
                          </m:d>
                        </m:den>
                      </m:f>
                    </m:oMath>
                  </m:oMathPara>
                </a14:m>
                <a:endParaRPr lang="en-US" dirty="0"/>
              </a:p>
              <a:p>
                <a:pPr marL="0" indent="0">
                  <a:buNone/>
                </a:pPr>
                <a:br>
                  <a:rPr lang="en-US" dirty="0"/>
                </a:br>
                <a14:m>
                  <m:oMath xmlns:m="http://schemas.openxmlformats.org/officeDocument/2006/math">
                    <m:sSub>
                      <m:sSubPr>
                        <m:ctrlPr>
                          <a:rPr lang="en-US" i="1">
                            <a:latin typeface="Cambria Math" panose="02040503050406030204" pitchFamily="18" charset="0"/>
                          </a:rPr>
                        </m:ctrlPr>
                      </m:sSubPr>
                      <m:e>
                        <m:r>
                          <a:rPr lang="en-MY" i="1">
                            <a:latin typeface="Cambria Math" panose="02040503050406030204" pitchFamily="18" charset="0"/>
                          </a:rPr>
                          <m:t>𝑆</m:t>
                        </m:r>
                      </m:e>
                      <m:sub>
                        <m:r>
                          <a:rPr lang="en-MY" i="1">
                            <a:latin typeface="Cambria Math" panose="02040503050406030204" pitchFamily="18" charset="0"/>
                          </a:rPr>
                          <m:t>𝑓</m:t>
                        </m:r>
                      </m:sub>
                    </m:sSub>
                  </m:oMath>
                </a14:m>
                <a:r>
                  <a:rPr lang="en-MY" dirty="0"/>
                  <a:t> : separation factor; </a:t>
                </a:r>
              </a:p>
              <a:p>
                <a:pPr marL="0" indent="0">
                  <a:buNone/>
                </a:pP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𝑆</m:t>
                        </m:r>
                      </m:e>
                      <m:sub>
                        <m:r>
                          <a:rPr lang="en-MY" i="1">
                            <a:latin typeface="Cambria Math" panose="02040503050406030204" pitchFamily="18" charset="0"/>
                          </a:rPr>
                          <m:t>𝑒</m:t>
                        </m:r>
                      </m:sub>
                    </m:sSub>
                  </m:oMath>
                </a14:m>
                <a:r>
                  <a:rPr lang="en-MY" dirty="0"/>
                  <a:t> : desirable solute in extractant; </a:t>
                </a:r>
              </a:p>
              <a:p>
                <a:pPr marL="0" indent="0">
                  <a:buNone/>
                </a:pP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𝑅</m:t>
                        </m:r>
                      </m:e>
                      <m:sub>
                        <m:r>
                          <a:rPr lang="en-MY" i="1">
                            <a:latin typeface="Cambria Math" panose="02040503050406030204" pitchFamily="18" charset="0"/>
                          </a:rPr>
                          <m:t>𝑒</m:t>
                        </m:r>
                      </m:sub>
                    </m:sSub>
                  </m:oMath>
                </a14:m>
                <a:r>
                  <a:rPr lang="en-MY" dirty="0"/>
                  <a:t> : unwanted solute in extractant;</a:t>
                </a:r>
              </a:p>
              <a:p>
                <a:pPr marL="0" indent="0">
                  <a:buNone/>
                </a:pP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𝑆</m:t>
                        </m:r>
                      </m:e>
                      <m:sub>
                        <m:r>
                          <a:rPr lang="en-MY" i="1">
                            <a:latin typeface="Cambria Math" panose="02040503050406030204" pitchFamily="18" charset="0"/>
                          </a:rPr>
                          <m:t>𝑑</m:t>
                        </m:r>
                      </m:sub>
                    </m:sSub>
                  </m:oMath>
                </a14:m>
                <a:r>
                  <a:rPr lang="en-MY" dirty="0"/>
                  <a:t> : desirable solute in diluent;</a:t>
                </a:r>
                <a:br>
                  <a:rPr lang="en-MY" dirty="0"/>
                </a:b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𝑅</m:t>
                        </m:r>
                      </m:e>
                      <m:sub>
                        <m:r>
                          <a:rPr lang="en-MY" i="1">
                            <a:latin typeface="Cambria Math" panose="02040503050406030204" pitchFamily="18" charset="0"/>
                          </a:rPr>
                          <m:t>𝑑</m:t>
                        </m:r>
                      </m:sub>
                    </m:sSub>
                  </m:oMath>
                </a14:m>
                <a:r>
                  <a:rPr lang="en-MY" dirty="0"/>
                  <a:t> : unwanted solute in diluent.</a:t>
                </a:r>
              </a:p>
            </p:txBody>
          </p:sp>
        </mc:Choice>
        <mc:Fallback xmlns="">
          <p:sp>
            <p:nvSpPr>
              <p:cNvPr id="3" name="Content Placeholder 2">
                <a:extLst>
                  <a:ext uri="{FF2B5EF4-FFF2-40B4-BE49-F238E27FC236}">
                    <a16:creationId xmlns:a16="http://schemas.microsoft.com/office/drawing/2014/main" id="{4B96E6B8-8623-46EF-8317-CDCC484DBD65}"/>
                  </a:ext>
                </a:extLst>
              </p:cNvPr>
              <p:cNvSpPr>
                <a:spLocks noGrp="1" noRot="1" noChangeAspect="1" noMove="1" noResize="1" noEditPoints="1" noAdjustHandles="1" noChangeArrowheads="1" noChangeShapeType="1" noTextEdit="1"/>
              </p:cNvSpPr>
              <p:nvPr>
                <p:ph idx="1"/>
              </p:nvPr>
            </p:nvSpPr>
            <p:spPr>
              <a:xfrm>
                <a:off x="838200" y="744583"/>
                <a:ext cx="10515600" cy="5878286"/>
              </a:xfrm>
              <a:blipFill>
                <a:blip r:embed="rId2"/>
                <a:stretch>
                  <a:fillRect l="-1043" t="-2075" b="-2697"/>
                </a:stretch>
              </a:blipFill>
            </p:spPr>
            <p:txBody>
              <a:bodyPr/>
              <a:lstStyle/>
              <a:p>
                <a:r>
                  <a:rPr lang="en-MY">
                    <a:noFill/>
                  </a:rPr>
                  <a:t> </a:t>
                </a:r>
              </a:p>
            </p:txBody>
          </p:sp>
        </mc:Fallback>
      </mc:AlternateContent>
    </p:spTree>
    <p:extLst>
      <p:ext uri="{BB962C8B-B14F-4D97-AF65-F5344CB8AC3E}">
        <p14:creationId xmlns:p14="http://schemas.microsoft.com/office/powerpoint/2010/main" val="250096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ED8C5E-839B-401B-94D8-4ECF0DA562F9}"/>
                  </a:ext>
                </a:extLst>
              </p:cNvPr>
              <p:cNvSpPr>
                <a:spLocks noGrp="1"/>
              </p:cNvSpPr>
              <p:nvPr>
                <p:ph idx="1"/>
              </p:nvPr>
            </p:nvSpPr>
            <p:spPr>
              <a:xfrm>
                <a:off x="838200" y="679269"/>
                <a:ext cx="10515600" cy="5497694"/>
              </a:xfrm>
            </p:spPr>
            <p:txBody>
              <a:bodyPr>
                <a:normAutofit/>
              </a:bodyPr>
              <a:lstStyle/>
              <a:p>
                <a:pPr marL="0" indent="0">
                  <a:buNone/>
                </a:pPr>
                <a:r>
                  <a:rPr lang="en-MY" b="1" u="sng" dirty="0"/>
                  <a:t>Extraction factor</a:t>
                </a:r>
                <a:r>
                  <a:rPr lang="en-MY" u="sng" dirty="0"/>
                  <a:t> </a:t>
                </a:r>
              </a:p>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r>
                        <m:rPr>
                          <m:sty m:val="p"/>
                        </m:rPr>
                        <a:rPr lang="en-MY" sz="3000" b="0" i="0" smtClean="0">
                          <a:latin typeface="Cambria Math" panose="02040503050406030204" pitchFamily="18" charset="0"/>
                        </a:rPr>
                        <m:t>Extraction</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factor</m:t>
                      </m:r>
                      <m:r>
                        <a:rPr lang="en-MY" sz="3000" b="0" i="0" smtClean="0">
                          <a:latin typeface="Cambria Math" panose="02040503050406030204" pitchFamily="18" charset="0"/>
                        </a:rPr>
                        <m:t>= </m:t>
                      </m:r>
                      <m:f>
                        <m:fPr>
                          <m:ctrlPr>
                            <a:rPr lang="en-MY" sz="3000" b="0" i="1" smtClean="0">
                              <a:latin typeface="Cambria Math" panose="02040503050406030204" pitchFamily="18" charset="0"/>
                            </a:rPr>
                          </m:ctrlPr>
                        </m:fPr>
                        <m:num>
                          <m:r>
                            <m:rPr>
                              <m:sty m:val="p"/>
                            </m:rPr>
                            <a:rPr lang="en-MY" sz="3000" b="0" i="0" smtClean="0">
                              <a:latin typeface="Cambria Math" panose="02040503050406030204" pitchFamily="18" charset="0"/>
                            </a:rPr>
                            <m:t>total</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amount</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of</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solute</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in</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extractant</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phase</m:t>
                          </m:r>
                        </m:num>
                        <m:den>
                          <m:r>
                            <m:rPr>
                              <m:sty m:val="p"/>
                            </m:rPr>
                            <a:rPr lang="en-MY" sz="3000" b="0" i="0" smtClean="0">
                              <a:latin typeface="Cambria Math" panose="02040503050406030204" pitchFamily="18" charset="0"/>
                            </a:rPr>
                            <m:t>total</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amount</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of</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solute</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in</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raffinate</m:t>
                          </m:r>
                          <m:r>
                            <a:rPr lang="en-MY" sz="3000" b="0" i="0" smtClean="0">
                              <a:latin typeface="Cambria Math" panose="02040503050406030204" pitchFamily="18" charset="0"/>
                            </a:rPr>
                            <m:t> </m:t>
                          </m:r>
                          <m:r>
                            <m:rPr>
                              <m:sty m:val="p"/>
                            </m:rPr>
                            <a:rPr lang="en-MY" sz="3000" b="0" i="0" smtClean="0">
                              <a:latin typeface="Cambria Math" panose="02040503050406030204" pitchFamily="18" charset="0"/>
                            </a:rPr>
                            <m:t>phase</m:t>
                          </m:r>
                        </m:den>
                      </m:f>
                    </m:oMath>
                  </m:oMathPara>
                </a14:m>
                <a:br>
                  <a:rPr lang="en-MY" dirty="0"/>
                </a:br>
                <a:endParaRPr lang="en-MY" dirty="0"/>
              </a:p>
              <a:p>
                <a:pPr marL="0" indent="0">
                  <a:buNone/>
                </a:pPr>
                <a:endParaRPr lang="en-MY" dirty="0"/>
              </a:p>
              <a:p>
                <a:pPr marL="0" indent="0">
                  <a:buNone/>
                </a:pPr>
                <a:r>
                  <a:rPr lang="en-US" dirty="0"/>
                  <a:t>Extraction factor related to the volume of extractant used in the system. </a:t>
                </a:r>
              </a:p>
              <a:p>
                <a:pPr marL="0" indent="0">
                  <a:buNone/>
                </a:pPr>
                <a:r>
                  <a:rPr lang="en-US" dirty="0"/>
                  <a:t>For many commercial processes, the extraction factor is in the range of 1.3 to 5. </a:t>
                </a:r>
              </a:p>
              <a:p>
                <a:pPr marL="0" indent="0">
                  <a:buNone/>
                </a:pPr>
                <a:r>
                  <a:rPr lang="en-US" dirty="0"/>
                  <a:t>The extraction factor depends on the operation factors, such as temperature, solution volume, and concentration of salt in solution</a:t>
                </a:r>
                <a:endParaRPr lang="en-MY" dirty="0"/>
              </a:p>
            </p:txBody>
          </p:sp>
        </mc:Choice>
        <mc:Fallback xmlns="">
          <p:sp>
            <p:nvSpPr>
              <p:cNvPr id="3" name="Content Placeholder 2">
                <a:extLst>
                  <a:ext uri="{FF2B5EF4-FFF2-40B4-BE49-F238E27FC236}">
                    <a16:creationId xmlns:a16="http://schemas.microsoft.com/office/drawing/2014/main" id="{84ED8C5E-839B-401B-94D8-4ECF0DA562F9}"/>
                  </a:ext>
                </a:extLst>
              </p:cNvPr>
              <p:cNvSpPr>
                <a:spLocks noGrp="1" noRot="1" noChangeAspect="1" noMove="1" noResize="1" noEditPoints="1" noAdjustHandles="1" noChangeArrowheads="1" noChangeShapeType="1" noTextEdit="1"/>
              </p:cNvSpPr>
              <p:nvPr>
                <p:ph idx="1"/>
              </p:nvPr>
            </p:nvSpPr>
            <p:spPr>
              <a:xfrm>
                <a:off x="838200" y="679269"/>
                <a:ext cx="10515600" cy="5497694"/>
              </a:xfrm>
              <a:blipFill>
                <a:blip r:embed="rId2"/>
                <a:stretch>
                  <a:fillRect l="-1217" t="-1774" r="-754"/>
                </a:stretch>
              </a:blipFill>
            </p:spPr>
            <p:txBody>
              <a:bodyPr/>
              <a:lstStyle/>
              <a:p>
                <a:r>
                  <a:rPr lang="en-MY">
                    <a:noFill/>
                  </a:rPr>
                  <a:t> </a:t>
                </a:r>
              </a:p>
            </p:txBody>
          </p:sp>
        </mc:Fallback>
      </mc:AlternateContent>
    </p:spTree>
    <p:extLst>
      <p:ext uri="{BB962C8B-B14F-4D97-AF65-F5344CB8AC3E}">
        <p14:creationId xmlns:p14="http://schemas.microsoft.com/office/powerpoint/2010/main" val="651112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475EE-230A-4D4B-B6A7-624630B16CD6}"/>
              </a:ext>
            </a:extLst>
          </p:cNvPr>
          <p:cNvPicPr>
            <a:picLocks noChangeAspect="1"/>
          </p:cNvPicPr>
          <p:nvPr/>
        </p:nvPicPr>
        <p:blipFill rotWithShape="1">
          <a:blip r:embed="rId2"/>
          <a:srcRect l="38250" t="30102" r="34857" b="31487"/>
          <a:stretch/>
        </p:blipFill>
        <p:spPr>
          <a:xfrm>
            <a:off x="1946365" y="2808514"/>
            <a:ext cx="5070274" cy="3918857"/>
          </a:xfrm>
          <a:prstGeom prst="rect">
            <a:avLst/>
          </a:prstGeom>
        </p:spPr>
      </p:pic>
      <p:sp>
        <p:nvSpPr>
          <p:cNvPr id="3" name="Content Placeholder 2">
            <a:extLst>
              <a:ext uri="{FF2B5EF4-FFF2-40B4-BE49-F238E27FC236}">
                <a16:creationId xmlns:a16="http://schemas.microsoft.com/office/drawing/2014/main" id="{986EFB8F-CB17-4251-BC1F-3A76C137E38F}"/>
              </a:ext>
            </a:extLst>
          </p:cNvPr>
          <p:cNvSpPr>
            <a:spLocks noGrp="1"/>
          </p:cNvSpPr>
          <p:nvPr>
            <p:ph idx="1"/>
          </p:nvPr>
        </p:nvSpPr>
        <p:spPr>
          <a:xfrm>
            <a:off x="668383" y="718457"/>
            <a:ext cx="10515600" cy="5628323"/>
          </a:xfrm>
        </p:spPr>
        <p:txBody>
          <a:bodyPr/>
          <a:lstStyle/>
          <a:p>
            <a:pPr marL="0" indent="0">
              <a:buNone/>
            </a:pPr>
            <a:r>
              <a:rPr lang="en-MY" b="1" u="sng" dirty="0"/>
              <a:t>Phase diagrams (two phases)</a:t>
            </a:r>
            <a:r>
              <a:rPr lang="en-MY" u="sng" dirty="0"/>
              <a:t> </a:t>
            </a:r>
            <a:br>
              <a:rPr lang="en-MY" dirty="0"/>
            </a:br>
            <a:endParaRPr lang="en-MY" dirty="0"/>
          </a:p>
          <a:p>
            <a:pPr marL="0" indent="0">
              <a:buNone/>
            </a:pPr>
            <a:r>
              <a:rPr lang="en-US" dirty="0"/>
              <a:t>Illustrate the ternary liquid-liquid equilibrium</a:t>
            </a:r>
          </a:p>
          <a:p>
            <a:pPr marL="0" indent="0">
              <a:buNone/>
            </a:pPr>
            <a:r>
              <a:rPr lang="en-US" dirty="0"/>
              <a:t>Each axis in the triangle can represent mass percentage, volume percentage, or molecular percentage of each component in the LLE process. </a:t>
            </a:r>
            <a:br>
              <a:rPr lang="en-US" dirty="0"/>
            </a:br>
            <a:r>
              <a:rPr lang="en-US" dirty="0"/>
              <a:t> </a:t>
            </a:r>
            <a:br>
              <a:rPr lang="en-US" dirty="0"/>
            </a:br>
            <a:endParaRPr lang="en-MY" dirty="0"/>
          </a:p>
        </p:txBody>
      </p:sp>
      <p:sp>
        <p:nvSpPr>
          <p:cNvPr id="5" name="Rectangle 4">
            <a:extLst>
              <a:ext uri="{FF2B5EF4-FFF2-40B4-BE49-F238E27FC236}">
                <a16:creationId xmlns:a16="http://schemas.microsoft.com/office/drawing/2014/main" id="{C0607E28-AC86-4618-9347-FA0842A30433}"/>
              </a:ext>
            </a:extLst>
          </p:cNvPr>
          <p:cNvSpPr/>
          <p:nvPr/>
        </p:nvSpPr>
        <p:spPr>
          <a:xfrm>
            <a:off x="7284721" y="5152081"/>
            <a:ext cx="2960914" cy="923330"/>
          </a:xfrm>
          <a:prstGeom prst="rect">
            <a:avLst/>
          </a:prstGeom>
        </p:spPr>
        <p:txBody>
          <a:bodyPr wrap="square">
            <a:spAutoFit/>
          </a:bodyPr>
          <a:lstStyle/>
          <a:p>
            <a:r>
              <a:rPr lang="en-US" dirty="0"/>
              <a:t>The triangle phase diagram of the system with three components</a:t>
            </a:r>
            <a:endParaRPr lang="en-MY" dirty="0"/>
          </a:p>
        </p:txBody>
      </p:sp>
    </p:spTree>
    <p:extLst>
      <p:ext uri="{BB962C8B-B14F-4D97-AF65-F5344CB8AC3E}">
        <p14:creationId xmlns:p14="http://schemas.microsoft.com/office/powerpoint/2010/main" val="1148500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776E-0933-4E3A-B39B-A50B82B1E458}"/>
              </a:ext>
            </a:extLst>
          </p:cNvPr>
          <p:cNvSpPr>
            <a:spLocks noGrp="1"/>
          </p:cNvSpPr>
          <p:nvPr>
            <p:ph type="title"/>
          </p:nvPr>
        </p:nvSpPr>
        <p:spPr>
          <a:xfrm>
            <a:off x="838200" y="365125"/>
            <a:ext cx="10515600" cy="1325563"/>
          </a:xfrm>
        </p:spPr>
        <p:txBody>
          <a:bodyPr/>
          <a:lstStyle/>
          <a:p>
            <a:r>
              <a:rPr lang="en-MY"/>
              <a:t>Categories in LLE Design</a:t>
            </a:r>
            <a:endParaRPr lang="en-MY" dirty="0"/>
          </a:p>
        </p:txBody>
      </p:sp>
      <p:sp>
        <p:nvSpPr>
          <p:cNvPr id="3" name="Content Placeholder 2">
            <a:extLst>
              <a:ext uri="{FF2B5EF4-FFF2-40B4-BE49-F238E27FC236}">
                <a16:creationId xmlns:a16="http://schemas.microsoft.com/office/drawing/2014/main" id="{33B19FBF-E636-479D-BF38-B0584A7C4612}"/>
              </a:ext>
            </a:extLst>
          </p:cNvPr>
          <p:cNvSpPr>
            <a:spLocks noGrp="1"/>
          </p:cNvSpPr>
          <p:nvPr>
            <p:ph idx="1"/>
          </p:nvPr>
        </p:nvSpPr>
        <p:spPr/>
        <p:txBody>
          <a:bodyPr/>
          <a:lstStyle/>
          <a:p>
            <a:r>
              <a:rPr lang="en-MY" dirty="0"/>
              <a:t>Standard extraction</a:t>
            </a:r>
          </a:p>
          <a:p>
            <a:r>
              <a:rPr lang="en-MY" dirty="0"/>
              <a:t>Fraction extraction</a:t>
            </a:r>
          </a:p>
          <a:p>
            <a:r>
              <a:rPr lang="en-MY" dirty="0"/>
              <a:t>Dissociative extraction</a:t>
            </a:r>
          </a:p>
          <a:p>
            <a:r>
              <a:rPr lang="en-MY" dirty="0"/>
              <a:t>Reaction-enhanced extraction</a:t>
            </a:r>
          </a:p>
          <a:p>
            <a:r>
              <a:rPr lang="en-MY" dirty="0"/>
              <a:t>Hybrid extraction processes. </a:t>
            </a:r>
            <a:br>
              <a:rPr lang="en-MY" dirty="0"/>
            </a:br>
            <a:endParaRPr lang="en-MY" dirty="0"/>
          </a:p>
        </p:txBody>
      </p:sp>
    </p:spTree>
    <p:extLst>
      <p:ext uri="{BB962C8B-B14F-4D97-AF65-F5344CB8AC3E}">
        <p14:creationId xmlns:p14="http://schemas.microsoft.com/office/powerpoint/2010/main" val="3397972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4FDC-2529-49C8-ABAE-730B48A76DCF}"/>
              </a:ext>
            </a:extLst>
          </p:cNvPr>
          <p:cNvSpPr>
            <a:spLocks noGrp="1"/>
          </p:cNvSpPr>
          <p:nvPr>
            <p:ph type="title"/>
          </p:nvPr>
        </p:nvSpPr>
        <p:spPr/>
        <p:txBody>
          <a:bodyPr/>
          <a:lstStyle/>
          <a:p>
            <a:r>
              <a:rPr lang="en-MY" dirty="0"/>
              <a:t>Standard extraction</a:t>
            </a:r>
          </a:p>
        </p:txBody>
      </p:sp>
      <p:sp>
        <p:nvSpPr>
          <p:cNvPr id="3" name="Content Placeholder 2">
            <a:extLst>
              <a:ext uri="{FF2B5EF4-FFF2-40B4-BE49-F238E27FC236}">
                <a16:creationId xmlns:a16="http://schemas.microsoft.com/office/drawing/2014/main" id="{56166D4A-783D-450F-BC8B-51D78A64098F}"/>
              </a:ext>
            </a:extLst>
          </p:cNvPr>
          <p:cNvSpPr>
            <a:spLocks noGrp="1"/>
          </p:cNvSpPr>
          <p:nvPr>
            <p:ph idx="1"/>
          </p:nvPr>
        </p:nvSpPr>
        <p:spPr/>
        <p:txBody>
          <a:bodyPr>
            <a:normAutofit fontScale="85000" lnSpcReduction="20000"/>
          </a:bodyPr>
          <a:lstStyle/>
          <a:p>
            <a:pPr>
              <a:buFont typeface="Wingdings" panose="05000000000000000000" pitchFamily="2" charset="2"/>
              <a:buChar char="q"/>
            </a:pPr>
            <a:r>
              <a:rPr lang="en-US" dirty="0"/>
              <a:t>This extraction is the most basic and simple design of LLE. </a:t>
            </a:r>
          </a:p>
          <a:p>
            <a:pPr>
              <a:buFont typeface="Wingdings" panose="05000000000000000000" pitchFamily="2" charset="2"/>
              <a:buChar char="q"/>
            </a:pPr>
            <a:r>
              <a:rPr lang="en-US" dirty="0"/>
              <a:t>The extractant is mixed with diluents in a single stage, multiple stages, or continually at countercurrent flow direction</a:t>
            </a:r>
          </a:p>
          <a:p>
            <a:pPr>
              <a:buFont typeface="Wingdings" panose="05000000000000000000" pitchFamily="2" charset="2"/>
              <a:buChar char="q"/>
            </a:pPr>
            <a:r>
              <a:rPr lang="en-US" dirty="0"/>
              <a:t>In most cases, extractant and diluent are fed into mixture vessel continually, and then the LLE is followed by evaporation to recycle the extractant. The continuous standard extraction process can extract solutes from diluents step by step, resulting in nearly complete extraction.</a:t>
            </a:r>
          </a:p>
          <a:p>
            <a:pPr>
              <a:buFont typeface="Wingdings" panose="05000000000000000000" pitchFamily="2" charset="2"/>
              <a:buChar char="q"/>
            </a:pPr>
            <a:r>
              <a:rPr lang="en-US" dirty="0"/>
              <a:t>Contaminants are a challenge for this simple process, as they transfer into extractant from diluents together with solute. </a:t>
            </a:r>
          </a:p>
          <a:p>
            <a:pPr>
              <a:buFont typeface="Wingdings" panose="05000000000000000000" pitchFamily="2" charset="2"/>
              <a:buChar char="q"/>
            </a:pPr>
            <a:r>
              <a:rPr lang="en-US" dirty="0"/>
              <a:t>To avoid unwanted chemicals, it is recommended that the ratio of Ki/</a:t>
            </a:r>
            <a:r>
              <a:rPr lang="en-US" dirty="0" err="1"/>
              <a:t>Kj</a:t>
            </a:r>
            <a:r>
              <a:rPr lang="en-US" dirty="0"/>
              <a:t> of solvents, should reach at least 20:1, depending on the solute and contaminant concentration in diluents. </a:t>
            </a:r>
            <a:br>
              <a:rPr lang="en-US" dirty="0"/>
            </a:br>
            <a:endParaRPr lang="en-MY" dirty="0"/>
          </a:p>
        </p:txBody>
      </p:sp>
    </p:spTree>
    <p:extLst>
      <p:ext uri="{BB962C8B-B14F-4D97-AF65-F5344CB8AC3E}">
        <p14:creationId xmlns:p14="http://schemas.microsoft.com/office/powerpoint/2010/main" val="3364713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99CC68-F175-42EC-8FE1-A56DCF10A1CA}"/>
              </a:ext>
            </a:extLst>
          </p:cNvPr>
          <p:cNvSpPr>
            <a:spLocks noGrp="1"/>
          </p:cNvSpPr>
          <p:nvPr>
            <p:ph type="title"/>
          </p:nvPr>
        </p:nvSpPr>
        <p:spPr>
          <a:xfrm>
            <a:off x="1115568" y="548640"/>
            <a:ext cx="10168128" cy="1179576"/>
          </a:xfrm>
        </p:spPr>
        <p:txBody>
          <a:bodyPr>
            <a:normAutofit/>
          </a:bodyPr>
          <a:lstStyle/>
          <a:p>
            <a:r>
              <a:rPr lang="en-MY" sz="4000"/>
              <a:t>Fraction extraction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505CCAE-8A26-46DC-8EDB-3DE233595061}"/>
              </a:ext>
            </a:extLst>
          </p:cNvPr>
          <p:cNvSpPr>
            <a:spLocks noGrp="1"/>
          </p:cNvSpPr>
          <p:nvPr>
            <p:ph idx="1"/>
          </p:nvPr>
        </p:nvSpPr>
        <p:spPr>
          <a:xfrm>
            <a:off x="1115568" y="2481943"/>
            <a:ext cx="10168128" cy="3695020"/>
          </a:xfrm>
        </p:spPr>
        <p:txBody>
          <a:bodyPr>
            <a:normAutofit/>
          </a:bodyPr>
          <a:lstStyle/>
          <a:p>
            <a:r>
              <a:rPr lang="en-MY" i="1" dirty="0"/>
              <a:t>Dual solvent extraction</a:t>
            </a:r>
            <a:r>
              <a:rPr lang="en-MY" dirty="0"/>
              <a:t> - </a:t>
            </a:r>
            <a:r>
              <a:rPr lang="en-US" dirty="0"/>
              <a:t>modified by adding a washing step</a:t>
            </a:r>
          </a:p>
          <a:p>
            <a:r>
              <a:rPr lang="en-US" dirty="0"/>
              <a:t>High recovery of solute and the low amount of contaminant transferred during the process </a:t>
            </a:r>
          </a:p>
          <a:p>
            <a:r>
              <a:rPr lang="en-US" dirty="0"/>
              <a:t>Can be applied to the system with the separation factor as low as 4</a:t>
            </a:r>
            <a:br>
              <a:rPr lang="en-US" dirty="0"/>
            </a:br>
            <a:br>
              <a:rPr lang="en-MY" dirty="0"/>
            </a:br>
            <a:endParaRPr lang="en-MY" dirty="0"/>
          </a:p>
        </p:txBody>
      </p:sp>
    </p:spTree>
    <p:extLst>
      <p:ext uri="{BB962C8B-B14F-4D97-AF65-F5344CB8AC3E}">
        <p14:creationId xmlns:p14="http://schemas.microsoft.com/office/powerpoint/2010/main" val="2097257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31E1E9-F0F8-4829-B5CA-A7840BE0E93B}"/>
              </a:ext>
            </a:extLst>
          </p:cNvPr>
          <p:cNvSpPr>
            <a:spLocks noGrp="1"/>
          </p:cNvSpPr>
          <p:nvPr>
            <p:ph type="title"/>
          </p:nvPr>
        </p:nvSpPr>
        <p:spPr>
          <a:xfrm>
            <a:off x="1115568" y="548640"/>
            <a:ext cx="10168128" cy="1179576"/>
          </a:xfrm>
        </p:spPr>
        <p:txBody>
          <a:bodyPr>
            <a:normAutofit/>
          </a:bodyPr>
          <a:lstStyle/>
          <a:p>
            <a:r>
              <a:rPr lang="en-MY" sz="4000"/>
              <a:t>Dissociative extraction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DFD17B6-95D7-4C45-8CD6-A4CB8AC7D66D}"/>
              </a:ext>
            </a:extLst>
          </p:cNvPr>
          <p:cNvSpPr>
            <a:spLocks noGrp="1"/>
          </p:cNvSpPr>
          <p:nvPr>
            <p:ph idx="1"/>
          </p:nvPr>
        </p:nvSpPr>
        <p:spPr>
          <a:xfrm>
            <a:off x="1115568" y="2481943"/>
            <a:ext cx="10168128" cy="3695020"/>
          </a:xfrm>
        </p:spPr>
        <p:txBody>
          <a:bodyPr>
            <a:normAutofit fontScale="92500" lnSpcReduction="20000"/>
          </a:bodyPr>
          <a:lstStyle/>
          <a:p>
            <a:r>
              <a:rPr lang="en-US" dirty="0"/>
              <a:t>Dissociative extraction is usually applied to the chemical solute with weak organic acids or bases in its solution. </a:t>
            </a:r>
          </a:p>
          <a:p>
            <a:r>
              <a:rPr lang="en-US" dirty="0"/>
              <a:t>The solubility of solute with a neutral state in organic solvent is higher than that of one with a charged state condition. </a:t>
            </a:r>
          </a:p>
          <a:p>
            <a:r>
              <a:rPr lang="en-US" dirty="0"/>
              <a:t>A charged solute has higher solubility in aqueous solution than in organic solution. </a:t>
            </a:r>
          </a:p>
          <a:p>
            <a:r>
              <a:rPr lang="en-US" dirty="0"/>
              <a:t>The concept of dissociative extraction is explored in other chemical separations such as the separation of antibiotics by pH-shift extraction, which means that a solute transfers from one solution to another by pH changes. </a:t>
            </a:r>
            <a:br>
              <a:rPr lang="en-US" dirty="0"/>
            </a:br>
            <a:endParaRPr lang="en-MY" dirty="0"/>
          </a:p>
        </p:txBody>
      </p:sp>
    </p:spTree>
    <p:extLst>
      <p:ext uri="{BB962C8B-B14F-4D97-AF65-F5344CB8AC3E}">
        <p14:creationId xmlns:p14="http://schemas.microsoft.com/office/powerpoint/2010/main" val="18805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0" name="Content Placeholder 5">
            <a:extLst>
              <a:ext uri="{FF2B5EF4-FFF2-40B4-BE49-F238E27FC236}">
                <a16:creationId xmlns:a16="http://schemas.microsoft.com/office/drawing/2014/main" id="{2EE02927-D754-4C61-9285-C6B71B703F1A}"/>
              </a:ext>
            </a:extLst>
          </p:cNvPr>
          <p:cNvGraphicFramePr>
            <a:graphicFrameLocks noGrp="1"/>
          </p:cNvGraphicFramePr>
          <p:nvPr>
            <p:ph idx="1"/>
            <p:extLst>
              <p:ext uri="{D42A27DB-BD31-4B8C-83A1-F6EECF244321}">
                <p14:modId xmlns:p14="http://schemas.microsoft.com/office/powerpoint/2010/main" val="4182814283"/>
              </p:ext>
            </p:extLst>
          </p:nvPr>
        </p:nvGraphicFramePr>
        <p:xfrm>
          <a:off x="772885" y="743274"/>
          <a:ext cx="11002348" cy="568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9305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96FEA7-CADC-4E59-8C2F-6C0541154793}"/>
              </a:ext>
            </a:extLst>
          </p:cNvPr>
          <p:cNvSpPr>
            <a:spLocks noGrp="1"/>
          </p:cNvSpPr>
          <p:nvPr>
            <p:ph type="title"/>
          </p:nvPr>
        </p:nvSpPr>
        <p:spPr>
          <a:xfrm>
            <a:off x="1115568" y="548640"/>
            <a:ext cx="10168128" cy="1179576"/>
          </a:xfrm>
        </p:spPr>
        <p:txBody>
          <a:bodyPr>
            <a:normAutofit/>
          </a:bodyPr>
          <a:lstStyle/>
          <a:p>
            <a:r>
              <a:rPr lang="en-MY" sz="4000"/>
              <a:t>Reaction-enhanced extraction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81D167C-9BEB-4140-A07C-85BBF5775844}"/>
              </a:ext>
            </a:extLst>
          </p:cNvPr>
          <p:cNvSpPr>
            <a:spLocks noGrp="1"/>
          </p:cNvSpPr>
          <p:nvPr>
            <p:ph idx="1"/>
          </p:nvPr>
        </p:nvSpPr>
        <p:spPr>
          <a:xfrm>
            <a:off x="1115568" y="2481943"/>
            <a:ext cx="10168128" cy="3695020"/>
          </a:xfrm>
        </p:spPr>
        <p:txBody>
          <a:bodyPr>
            <a:normAutofit lnSpcReduction="10000"/>
          </a:bodyPr>
          <a:lstStyle/>
          <a:p>
            <a:r>
              <a:rPr lang="en-US" dirty="0"/>
              <a:t>To change the solubility of a solute, some solute is used to react with an agent to obtain high solubility in an extractant.</a:t>
            </a:r>
          </a:p>
          <a:p>
            <a:r>
              <a:rPr lang="en-US" dirty="0"/>
              <a:t>In most cases, the extractive reaction happens in the presence of the diluents and extractant. </a:t>
            </a:r>
          </a:p>
          <a:p>
            <a:r>
              <a:rPr lang="en-US" dirty="0"/>
              <a:t>The modified solute is obtained as well as the solute that was dissolved into extractant. </a:t>
            </a:r>
          </a:p>
          <a:p>
            <a:r>
              <a:rPr lang="en-US" dirty="0"/>
              <a:t>At the same time, low solute concentration in the diluents helps the extractive reaction to modify solute formation. </a:t>
            </a:r>
            <a:br>
              <a:rPr lang="en-US" dirty="0"/>
            </a:br>
            <a:endParaRPr lang="en-MY" dirty="0"/>
          </a:p>
        </p:txBody>
      </p:sp>
    </p:spTree>
    <p:extLst>
      <p:ext uri="{BB962C8B-B14F-4D97-AF65-F5344CB8AC3E}">
        <p14:creationId xmlns:p14="http://schemas.microsoft.com/office/powerpoint/2010/main" val="691996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D83B7A-CC15-48F9-ACE5-C84D3A60DA5B}"/>
              </a:ext>
            </a:extLst>
          </p:cNvPr>
          <p:cNvSpPr>
            <a:spLocks noGrp="1"/>
          </p:cNvSpPr>
          <p:nvPr>
            <p:ph type="title"/>
          </p:nvPr>
        </p:nvSpPr>
        <p:spPr>
          <a:xfrm>
            <a:off x="1115568" y="548640"/>
            <a:ext cx="10168128" cy="1179576"/>
          </a:xfrm>
        </p:spPr>
        <p:txBody>
          <a:bodyPr>
            <a:normAutofit/>
          </a:bodyPr>
          <a:lstStyle/>
          <a:p>
            <a:r>
              <a:rPr lang="en-MY" sz="4000"/>
              <a:t>Hybrid extraction processes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880ECAC-19F8-406C-994B-0C9F05609294}"/>
              </a:ext>
            </a:extLst>
          </p:cNvPr>
          <p:cNvSpPr>
            <a:spLocks noGrp="1"/>
          </p:cNvSpPr>
          <p:nvPr>
            <p:ph idx="1"/>
          </p:nvPr>
        </p:nvSpPr>
        <p:spPr>
          <a:xfrm>
            <a:off x="1115568" y="2481943"/>
            <a:ext cx="10168128" cy="3695020"/>
          </a:xfrm>
        </p:spPr>
        <p:txBody>
          <a:bodyPr>
            <a:normAutofit/>
          </a:bodyPr>
          <a:lstStyle/>
          <a:p>
            <a:r>
              <a:rPr lang="en-US" dirty="0"/>
              <a:t>These processes include any combination of extraction processes for extraction improvement, such as extraction-separation, reverse osmosis, and extraction.</a:t>
            </a:r>
          </a:p>
          <a:p>
            <a:r>
              <a:rPr lang="en-US" dirty="0"/>
              <a:t>These combinations are based on specific products so it is difficult to describe all the combinations used industrially and in laboratories.</a:t>
            </a:r>
            <a:endParaRPr lang="en-MY" dirty="0"/>
          </a:p>
        </p:txBody>
      </p:sp>
    </p:spTree>
    <p:extLst>
      <p:ext uri="{BB962C8B-B14F-4D97-AF65-F5344CB8AC3E}">
        <p14:creationId xmlns:p14="http://schemas.microsoft.com/office/powerpoint/2010/main" val="1075372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8F41-53C7-4835-A825-5CBE90B62C62}"/>
              </a:ext>
            </a:extLst>
          </p:cNvPr>
          <p:cNvSpPr>
            <a:spLocks noGrp="1"/>
          </p:cNvSpPr>
          <p:nvPr>
            <p:ph type="title"/>
          </p:nvPr>
        </p:nvSpPr>
        <p:spPr/>
        <p:txBody>
          <a:bodyPr/>
          <a:lstStyle/>
          <a:p>
            <a:r>
              <a:rPr lang="en-MY" dirty="0"/>
              <a:t>Criteria of efficient liquid-liquid extractors in biorefineries</a:t>
            </a:r>
          </a:p>
        </p:txBody>
      </p:sp>
      <p:sp>
        <p:nvSpPr>
          <p:cNvPr id="3" name="Content Placeholder 2">
            <a:extLst>
              <a:ext uri="{FF2B5EF4-FFF2-40B4-BE49-F238E27FC236}">
                <a16:creationId xmlns:a16="http://schemas.microsoft.com/office/drawing/2014/main" id="{E2E8489A-3B06-4A56-AEB3-B4FC4B514EB1}"/>
              </a:ext>
            </a:extLst>
          </p:cNvPr>
          <p:cNvSpPr>
            <a:spLocks noGrp="1"/>
          </p:cNvSpPr>
          <p:nvPr>
            <p:ph idx="1"/>
          </p:nvPr>
        </p:nvSpPr>
        <p:spPr/>
        <p:txBody>
          <a:bodyPr/>
          <a:lstStyle/>
          <a:p>
            <a:r>
              <a:rPr lang="en-MY" b="1" dirty="0"/>
              <a:t>High volumetric efficiency </a:t>
            </a:r>
          </a:p>
          <a:p>
            <a:r>
              <a:rPr lang="en-MY" b="1" dirty="0"/>
              <a:t>Avoiding surface-active impurities </a:t>
            </a:r>
          </a:p>
          <a:p>
            <a:r>
              <a:rPr lang="en-MY" b="1" dirty="0"/>
              <a:t>Production capacity </a:t>
            </a:r>
          </a:p>
          <a:p>
            <a:r>
              <a:rPr lang="en-US" b="1" dirty="0"/>
              <a:t>Flexibility and the ease of scaling up </a:t>
            </a:r>
          </a:p>
          <a:p>
            <a:r>
              <a:rPr lang="en-US" b="1" dirty="0"/>
              <a:t>Tolerance for fouling, and ease of cleaning </a:t>
            </a:r>
          </a:p>
          <a:p>
            <a:r>
              <a:rPr lang="en-MY" b="1" dirty="0"/>
              <a:t>Easy operation</a:t>
            </a:r>
          </a:p>
          <a:p>
            <a:r>
              <a:rPr lang="en-US" b="1" dirty="0"/>
              <a:t>The availability of the extractor</a:t>
            </a:r>
            <a:endParaRPr lang="en-MY" b="1" dirty="0"/>
          </a:p>
        </p:txBody>
      </p:sp>
    </p:spTree>
    <p:extLst>
      <p:ext uri="{BB962C8B-B14F-4D97-AF65-F5344CB8AC3E}">
        <p14:creationId xmlns:p14="http://schemas.microsoft.com/office/powerpoint/2010/main" val="2916320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4C22-816D-4C61-92FA-5EA4B023C51D}"/>
              </a:ext>
            </a:extLst>
          </p:cNvPr>
          <p:cNvSpPr>
            <a:spLocks noGrp="1"/>
          </p:cNvSpPr>
          <p:nvPr>
            <p:ph type="title"/>
          </p:nvPr>
        </p:nvSpPr>
        <p:spPr>
          <a:xfrm>
            <a:off x="838200" y="365125"/>
            <a:ext cx="10515600" cy="1325563"/>
          </a:xfrm>
        </p:spPr>
        <p:txBody>
          <a:bodyPr/>
          <a:lstStyle/>
          <a:p>
            <a:r>
              <a:rPr lang="en-MY" dirty="0"/>
              <a:t>Type of extractors</a:t>
            </a:r>
          </a:p>
        </p:txBody>
      </p:sp>
      <p:sp>
        <p:nvSpPr>
          <p:cNvPr id="3" name="Content Placeholder 2">
            <a:extLst>
              <a:ext uri="{FF2B5EF4-FFF2-40B4-BE49-F238E27FC236}">
                <a16:creationId xmlns:a16="http://schemas.microsoft.com/office/drawing/2014/main" id="{8B497C4F-D093-4047-9624-32AD5C2F406D}"/>
              </a:ext>
            </a:extLst>
          </p:cNvPr>
          <p:cNvSpPr>
            <a:spLocks noGrp="1"/>
          </p:cNvSpPr>
          <p:nvPr>
            <p:ph idx="1"/>
          </p:nvPr>
        </p:nvSpPr>
        <p:spPr>
          <a:xfrm>
            <a:off x="838200" y="1825625"/>
            <a:ext cx="10515600" cy="4351338"/>
          </a:xfrm>
        </p:spPr>
        <p:txBody>
          <a:bodyPr/>
          <a:lstStyle/>
          <a:p>
            <a:r>
              <a:rPr lang="en-MY" b="1" dirty="0"/>
              <a:t>Static extraction column</a:t>
            </a:r>
          </a:p>
          <a:p>
            <a:r>
              <a:rPr lang="en-MY" b="1" dirty="0"/>
              <a:t>Agitated column</a:t>
            </a:r>
          </a:p>
          <a:p>
            <a:r>
              <a:rPr lang="en-MY" b="1" dirty="0"/>
              <a:t>Centrifugal extractor</a:t>
            </a:r>
          </a:p>
        </p:txBody>
      </p:sp>
      <p:pic>
        <p:nvPicPr>
          <p:cNvPr id="8" name="Picture 7">
            <a:extLst>
              <a:ext uri="{FF2B5EF4-FFF2-40B4-BE49-F238E27FC236}">
                <a16:creationId xmlns:a16="http://schemas.microsoft.com/office/drawing/2014/main" id="{C3710340-7162-4D91-9A07-E25C60CF9786}"/>
              </a:ext>
            </a:extLst>
          </p:cNvPr>
          <p:cNvPicPr>
            <a:picLocks noChangeAspect="1"/>
          </p:cNvPicPr>
          <p:nvPr/>
        </p:nvPicPr>
        <p:blipFill>
          <a:blip r:embed="rId2"/>
          <a:stretch>
            <a:fillRect/>
          </a:stretch>
        </p:blipFill>
        <p:spPr>
          <a:xfrm>
            <a:off x="8233308" y="168083"/>
            <a:ext cx="2565320" cy="3180148"/>
          </a:xfrm>
          <a:prstGeom prst="rect">
            <a:avLst/>
          </a:prstGeom>
        </p:spPr>
      </p:pic>
      <p:pic>
        <p:nvPicPr>
          <p:cNvPr id="9" name="Picture 8">
            <a:extLst>
              <a:ext uri="{FF2B5EF4-FFF2-40B4-BE49-F238E27FC236}">
                <a16:creationId xmlns:a16="http://schemas.microsoft.com/office/drawing/2014/main" id="{B132FE84-49A2-4B0D-B94D-8F59F33A7B29}"/>
              </a:ext>
            </a:extLst>
          </p:cNvPr>
          <p:cNvPicPr>
            <a:picLocks noChangeAspect="1"/>
          </p:cNvPicPr>
          <p:nvPr/>
        </p:nvPicPr>
        <p:blipFill>
          <a:blip r:embed="rId3"/>
          <a:stretch>
            <a:fillRect/>
          </a:stretch>
        </p:blipFill>
        <p:spPr>
          <a:xfrm>
            <a:off x="5452449" y="2515313"/>
            <a:ext cx="2565321" cy="3291681"/>
          </a:xfrm>
          <a:prstGeom prst="rect">
            <a:avLst/>
          </a:prstGeom>
        </p:spPr>
      </p:pic>
      <p:pic>
        <p:nvPicPr>
          <p:cNvPr id="10" name="Picture 9">
            <a:extLst>
              <a:ext uri="{FF2B5EF4-FFF2-40B4-BE49-F238E27FC236}">
                <a16:creationId xmlns:a16="http://schemas.microsoft.com/office/drawing/2014/main" id="{8DC997F5-763F-4470-9EFA-2CF1F8B0493A}"/>
              </a:ext>
            </a:extLst>
          </p:cNvPr>
          <p:cNvPicPr>
            <a:picLocks noChangeAspect="1"/>
          </p:cNvPicPr>
          <p:nvPr/>
        </p:nvPicPr>
        <p:blipFill>
          <a:blip r:embed="rId4"/>
          <a:stretch>
            <a:fillRect/>
          </a:stretch>
        </p:blipFill>
        <p:spPr>
          <a:xfrm>
            <a:off x="9992133" y="3238997"/>
            <a:ext cx="1952625" cy="3228975"/>
          </a:xfrm>
          <a:prstGeom prst="rect">
            <a:avLst/>
          </a:prstGeom>
        </p:spPr>
      </p:pic>
    </p:spTree>
    <p:extLst>
      <p:ext uri="{BB962C8B-B14F-4D97-AF65-F5344CB8AC3E}">
        <p14:creationId xmlns:p14="http://schemas.microsoft.com/office/powerpoint/2010/main" val="2067042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FD2FD-2BD3-4D74-95EF-2C5C804F4147}"/>
              </a:ext>
            </a:extLst>
          </p:cNvPr>
          <p:cNvSpPr>
            <a:spLocks noGrp="1"/>
          </p:cNvSpPr>
          <p:nvPr>
            <p:ph idx="1"/>
          </p:nvPr>
        </p:nvSpPr>
        <p:spPr/>
        <p:txBody>
          <a:bodyPr/>
          <a:lstStyle/>
          <a:p>
            <a:pPr marL="0" indent="0">
              <a:buNone/>
            </a:pPr>
            <a:r>
              <a:rPr lang="en-MY" dirty="0"/>
              <a:t>Example of packing types in LLE:</a:t>
            </a:r>
          </a:p>
        </p:txBody>
      </p:sp>
      <p:pic>
        <p:nvPicPr>
          <p:cNvPr id="5" name="Picture 4">
            <a:extLst>
              <a:ext uri="{FF2B5EF4-FFF2-40B4-BE49-F238E27FC236}">
                <a16:creationId xmlns:a16="http://schemas.microsoft.com/office/drawing/2014/main" id="{8D8ED6DD-834F-4CA3-8CC7-65A96A1A2DED}"/>
              </a:ext>
            </a:extLst>
          </p:cNvPr>
          <p:cNvPicPr>
            <a:picLocks noChangeAspect="1"/>
          </p:cNvPicPr>
          <p:nvPr/>
        </p:nvPicPr>
        <p:blipFill rotWithShape="1">
          <a:blip r:embed="rId2"/>
          <a:srcRect l="33750" t="32724" r="24036" b="31126"/>
          <a:stretch/>
        </p:blipFill>
        <p:spPr>
          <a:xfrm>
            <a:off x="2023587" y="2758803"/>
            <a:ext cx="7734367" cy="3553097"/>
          </a:xfrm>
          <a:prstGeom prst="rect">
            <a:avLst/>
          </a:prstGeom>
        </p:spPr>
      </p:pic>
    </p:spTree>
    <p:extLst>
      <p:ext uri="{BB962C8B-B14F-4D97-AF65-F5344CB8AC3E}">
        <p14:creationId xmlns:p14="http://schemas.microsoft.com/office/powerpoint/2010/main" val="949968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BBF9-E54C-453B-A754-E04F84F6D6DD}"/>
              </a:ext>
            </a:extLst>
          </p:cNvPr>
          <p:cNvSpPr>
            <a:spLocks noGrp="1"/>
          </p:cNvSpPr>
          <p:nvPr>
            <p:ph type="title"/>
          </p:nvPr>
        </p:nvSpPr>
        <p:spPr/>
        <p:txBody>
          <a:bodyPr/>
          <a:lstStyle/>
          <a:p>
            <a:r>
              <a:rPr lang="en-MY" dirty="0"/>
              <a:t>Application of LLE in biorefineries</a:t>
            </a:r>
          </a:p>
        </p:txBody>
      </p:sp>
      <p:sp>
        <p:nvSpPr>
          <p:cNvPr id="3" name="Content Placeholder 2">
            <a:extLst>
              <a:ext uri="{FF2B5EF4-FFF2-40B4-BE49-F238E27FC236}">
                <a16:creationId xmlns:a16="http://schemas.microsoft.com/office/drawing/2014/main" id="{7B92EB44-25A8-4C8F-940C-C4DFF2A1862F}"/>
              </a:ext>
            </a:extLst>
          </p:cNvPr>
          <p:cNvSpPr>
            <a:spLocks noGrp="1"/>
          </p:cNvSpPr>
          <p:nvPr>
            <p:ph idx="1"/>
          </p:nvPr>
        </p:nvSpPr>
        <p:spPr/>
        <p:txBody>
          <a:bodyPr/>
          <a:lstStyle/>
          <a:p>
            <a:r>
              <a:rPr lang="en-MY" dirty="0"/>
              <a:t>Lignocellulosic ethanol production. </a:t>
            </a:r>
          </a:p>
          <a:p>
            <a:r>
              <a:rPr lang="en-MY" dirty="0"/>
              <a:t>Biodiesel production </a:t>
            </a:r>
          </a:p>
          <a:p>
            <a:r>
              <a:rPr lang="en-US" dirty="0"/>
              <a:t>Recovery of carboxylic acids</a:t>
            </a:r>
          </a:p>
          <a:p>
            <a:r>
              <a:rPr lang="en-MY" dirty="0"/>
              <a:t>Hydrocarbon production from microbial species</a:t>
            </a:r>
          </a:p>
        </p:txBody>
      </p:sp>
    </p:spTree>
    <p:extLst>
      <p:ext uri="{BB962C8B-B14F-4D97-AF65-F5344CB8AC3E}">
        <p14:creationId xmlns:p14="http://schemas.microsoft.com/office/powerpoint/2010/main" val="358488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a map&#10;&#10;Description automatically generated">
            <a:extLst>
              <a:ext uri="{FF2B5EF4-FFF2-40B4-BE49-F238E27FC236}">
                <a16:creationId xmlns:a16="http://schemas.microsoft.com/office/drawing/2014/main" id="{91918EE6-98EF-47E4-86F4-7863B3778C33}"/>
              </a:ext>
            </a:extLst>
          </p:cNvPr>
          <p:cNvPicPr>
            <a:picLocks noGrp="1" noChangeAspect="1"/>
          </p:cNvPicPr>
          <p:nvPr>
            <p:ph idx="1"/>
          </p:nvPr>
        </p:nvPicPr>
        <p:blipFill>
          <a:blip r:embed="rId2"/>
          <a:stretch>
            <a:fillRect/>
          </a:stretch>
        </p:blipFill>
        <p:spPr>
          <a:xfrm>
            <a:off x="1453444" y="643466"/>
            <a:ext cx="9285112" cy="5571067"/>
          </a:xfrm>
          <a:prstGeom prst="rect">
            <a:avLst/>
          </a:prstGeom>
        </p:spPr>
      </p:pic>
      <p:sp>
        <p:nvSpPr>
          <p:cNvPr id="5" name="Rectangle 4">
            <a:extLst>
              <a:ext uri="{FF2B5EF4-FFF2-40B4-BE49-F238E27FC236}">
                <a16:creationId xmlns:a16="http://schemas.microsoft.com/office/drawing/2014/main" id="{F9AD4B70-A652-4BB8-B751-34F6AA2BE16B}"/>
              </a:ext>
            </a:extLst>
          </p:cNvPr>
          <p:cNvSpPr/>
          <p:nvPr/>
        </p:nvSpPr>
        <p:spPr>
          <a:xfrm>
            <a:off x="0" y="140400"/>
            <a:ext cx="6096000" cy="2031325"/>
          </a:xfrm>
          <a:prstGeom prst="rect">
            <a:avLst/>
          </a:prstGeom>
        </p:spPr>
        <p:txBody>
          <a:bodyPr>
            <a:spAutoFit/>
          </a:bodyPr>
          <a:lstStyle/>
          <a:p>
            <a:r>
              <a:rPr lang="en-MY" dirty="0"/>
              <a:t>Bioethanol production from lignocellulose typically comprises four major steps: (1) a </a:t>
            </a:r>
            <a:r>
              <a:rPr lang="en-MY" dirty="0" err="1"/>
              <a:t>pretreatment</a:t>
            </a:r>
            <a:r>
              <a:rPr lang="en-MY" dirty="0"/>
              <a:t> step to make polysaccharides more accessible, (2) an enzymatic hydrolysis process to break down polysaccharides to simple sugars, (3) a fermentation step where a microorganism ferments sugars into ethanol, and (4) a separation stage to obtain fuel grade ethanol. </a:t>
            </a:r>
          </a:p>
        </p:txBody>
      </p:sp>
    </p:spTree>
    <p:extLst>
      <p:ext uri="{BB962C8B-B14F-4D97-AF65-F5344CB8AC3E}">
        <p14:creationId xmlns:p14="http://schemas.microsoft.com/office/powerpoint/2010/main" val="4062441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1ACEEC-CF10-4143-9176-66A3E11CC52F}"/>
              </a:ext>
            </a:extLst>
          </p:cNvPr>
          <p:cNvSpPr/>
          <p:nvPr/>
        </p:nvSpPr>
        <p:spPr>
          <a:xfrm>
            <a:off x="769374" y="595503"/>
            <a:ext cx="10515600" cy="2308324"/>
          </a:xfrm>
          <a:prstGeom prst="rect">
            <a:avLst/>
          </a:prstGeom>
        </p:spPr>
        <p:txBody>
          <a:bodyPr wrap="square">
            <a:spAutoFit/>
          </a:bodyPr>
          <a:lstStyle/>
          <a:p>
            <a:pPr marL="342900" indent="-342900">
              <a:buFont typeface="Wingdings" panose="05000000000000000000" pitchFamily="2" charset="2"/>
              <a:buChar char="ü"/>
            </a:pPr>
            <a:r>
              <a:rPr lang="en-US" sz="2400" dirty="0">
                <a:solidFill>
                  <a:srgbClr val="222222"/>
                </a:solidFill>
                <a:latin typeface="Arial" panose="020B0604020202020204" pitchFamily="34" charset="0"/>
              </a:rPr>
              <a:t>Fermentation and purification are the major steps during bioethanol production. </a:t>
            </a:r>
          </a:p>
          <a:p>
            <a:pPr marL="342900" indent="-342900">
              <a:buFont typeface="Wingdings" panose="05000000000000000000" pitchFamily="2" charset="2"/>
              <a:buChar char="ü"/>
            </a:pPr>
            <a:r>
              <a:rPr lang="en-US" sz="2400" dirty="0">
                <a:solidFill>
                  <a:srgbClr val="222222"/>
                </a:solidFill>
                <a:latin typeface="Arial" panose="020B0604020202020204" pitchFamily="34" charset="0"/>
              </a:rPr>
              <a:t>Ethanol and total water are the major components of the broth after alcoholic fermentation. </a:t>
            </a:r>
          </a:p>
          <a:p>
            <a:pPr marL="342900" indent="-342900">
              <a:buFont typeface="Wingdings" panose="05000000000000000000" pitchFamily="2" charset="2"/>
              <a:buChar char="ü"/>
            </a:pPr>
            <a:r>
              <a:rPr lang="en-US" sz="2400" dirty="0">
                <a:solidFill>
                  <a:srgbClr val="222222"/>
                </a:solidFill>
                <a:latin typeface="Arial" panose="020B0604020202020204" pitchFamily="34" charset="0"/>
              </a:rPr>
              <a:t>Thus, separation is needed to purify the bioethanol from the fermentation broth.</a:t>
            </a:r>
            <a:endParaRPr lang="en-MY" sz="2400" dirty="0"/>
          </a:p>
        </p:txBody>
      </p:sp>
      <p:pic>
        <p:nvPicPr>
          <p:cNvPr id="5" name="Picture 4">
            <a:extLst>
              <a:ext uri="{FF2B5EF4-FFF2-40B4-BE49-F238E27FC236}">
                <a16:creationId xmlns:a16="http://schemas.microsoft.com/office/drawing/2014/main" id="{6CB940C5-04C5-4EEA-8CF1-0AAEE54AB083}"/>
              </a:ext>
            </a:extLst>
          </p:cNvPr>
          <p:cNvPicPr>
            <a:picLocks noChangeAspect="1"/>
          </p:cNvPicPr>
          <p:nvPr/>
        </p:nvPicPr>
        <p:blipFill>
          <a:blip r:embed="rId2"/>
          <a:stretch>
            <a:fillRect/>
          </a:stretch>
        </p:blipFill>
        <p:spPr>
          <a:xfrm>
            <a:off x="2967173" y="3498131"/>
            <a:ext cx="5238750" cy="3009900"/>
          </a:xfrm>
          <a:prstGeom prst="rect">
            <a:avLst/>
          </a:prstGeom>
        </p:spPr>
      </p:pic>
    </p:spTree>
    <p:extLst>
      <p:ext uri="{BB962C8B-B14F-4D97-AF65-F5344CB8AC3E}">
        <p14:creationId xmlns:p14="http://schemas.microsoft.com/office/powerpoint/2010/main" val="1935193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B407-BA74-49B3-961B-8B9B4BE7A527}"/>
              </a:ext>
            </a:extLst>
          </p:cNvPr>
          <p:cNvSpPr>
            <a:spLocks noGrp="1"/>
          </p:cNvSpPr>
          <p:nvPr>
            <p:ph type="title"/>
          </p:nvPr>
        </p:nvSpPr>
        <p:spPr/>
        <p:txBody>
          <a:bodyPr/>
          <a:lstStyle/>
          <a:p>
            <a:r>
              <a:rPr lang="en-MY" dirty="0"/>
              <a:t>Challenges in separating ethanol from fermentation broth using LLE</a:t>
            </a:r>
          </a:p>
        </p:txBody>
      </p:sp>
      <p:sp>
        <p:nvSpPr>
          <p:cNvPr id="3" name="Content Placeholder 2">
            <a:extLst>
              <a:ext uri="{FF2B5EF4-FFF2-40B4-BE49-F238E27FC236}">
                <a16:creationId xmlns:a16="http://schemas.microsoft.com/office/drawing/2014/main" id="{D03D46F2-E490-49F8-93C1-F7685A87B8EC}"/>
              </a:ext>
            </a:extLst>
          </p:cNvPr>
          <p:cNvSpPr>
            <a:spLocks noGrp="1"/>
          </p:cNvSpPr>
          <p:nvPr>
            <p:ph idx="1"/>
          </p:nvPr>
        </p:nvSpPr>
        <p:spPr/>
        <p:txBody>
          <a:bodyPr/>
          <a:lstStyle/>
          <a:p>
            <a:r>
              <a:rPr lang="en-US" dirty="0"/>
              <a:t>A yeast layer will build at the interface due to cells will be attracted to the liquid-liquid interface; which create a mass transfer barrier to reduce the rate of ethanol extraction</a:t>
            </a:r>
          </a:p>
          <a:p>
            <a:pPr marL="0" indent="0">
              <a:buNone/>
            </a:pPr>
            <a:br>
              <a:rPr lang="en-US" dirty="0"/>
            </a:br>
            <a:endParaRPr lang="en-MY" dirty="0"/>
          </a:p>
        </p:txBody>
      </p:sp>
    </p:spTree>
    <p:extLst>
      <p:ext uri="{BB962C8B-B14F-4D97-AF65-F5344CB8AC3E}">
        <p14:creationId xmlns:p14="http://schemas.microsoft.com/office/powerpoint/2010/main" val="2055297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B2F4-2309-4C46-9365-70687827818D}"/>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B9A8D61-4553-4E2C-A291-593793AEED6D}"/>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75FBEB83-51FA-4057-B09A-0B2D5C0E4D08}"/>
              </a:ext>
            </a:extLst>
          </p:cNvPr>
          <p:cNvPicPr>
            <a:picLocks noChangeAspect="1"/>
          </p:cNvPicPr>
          <p:nvPr/>
        </p:nvPicPr>
        <p:blipFill>
          <a:blip r:embed="rId2"/>
          <a:stretch>
            <a:fillRect/>
          </a:stretch>
        </p:blipFill>
        <p:spPr>
          <a:xfrm>
            <a:off x="2455360" y="808726"/>
            <a:ext cx="7057344" cy="4864384"/>
          </a:xfrm>
          <a:prstGeom prst="rect">
            <a:avLst/>
          </a:prstGeom>
        </p:spPr>
      </p:pic>
    </p:spTree>
    <p:extLst>
      <p:ext uri="{BB962C8B-B14F-4D97-AF65-F5344CB8AC3E}">
        <p14:creationId xmlns:p14="http://schemas.microsoft.com/office/powerpoint/2010/main" val="239776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235F-7867-462C-BEA4-98F3BFC21235}"/>
              </a:ext>
            </a:extLst>
          </p:cNvPr>
          <p:cNvSpPr>
            <a:spLocks noGrp="1"/>
          </p:cNvSpPr>
          <p:nvPr>
            <p:ph type="title"/>
          </p:nvPr>
        </p:nvSpPr>
        <p:spPr/>
        <p:txBody>
          <a:bodyPr/>
          <a:lstStyle/>
          <a:p>
            <a:r>
              <a:rPr lang="en-MY" dirty="0"/>
              <a:t>Introduction</a:t>
            </a:r>
          </a:p>
        </p:txBody>
      </p:sp>
      <p:sp>
        <p:nvSpPr>
          <p:cNvPr id="3" name="Content Placeholder 2">
            <a:extLst>
              <a:ext uri="{FF2B5EF4-FFF2-40B4-BE49-F238E27FC236}">
                <a16:creationId xmlns:a16="http://schemas.microsoft.com/office/drawing/2014/main" id="{FB2B4063-A225-459E-B10B-BDBE9880676B}"/>
              </a:ext>
            </a:extLst>
          </p:cNvPr>
          <p:cNvSpPr>
            <a:spLocks noGrp="1"/>
          </p:cNvSpPr>
          <p:nvPr>
            <p:ph idx="1"/>
          </p:nvPr>
        </p:nvSpPr>
        <p:spPr/>
        <p:txBody>
          <a:bodyPr/>
          <a:lstStyle/>
          <a:p>
            <a:pPr algn="just"/>
            <a:r>
              <a:rPr lang="en-US" dirty="0"/>
              <a:t>Separation is simply the process of dividing material into its component parts.</a:t>
            </a:r>
          </a:p>
          <a:p>
            <a:pPr algn="just"/>
            <a:r>
              <a:rPr lang="en-US" dirty="0"/>
              <a:t>Separation techniques are essentially methods of purification. </a:t>
            </a:r>
          </a:p>
          <a:p>
            <a:pPr algn="just"/>
            <a:r>
              <a:rPr lang="en-US" dirty="0"/>
              <a:t>Homogeneous and heterogeneous mixtures can be separated into their components by several physical methods.</a:t>
            </a:r>
          </a:p>
          <a:p>
            <a:pPr algn="just"/>
            <a:r>
              <a:rPr lang="en-US" dirty="0"/>
              <a:t>The choice of separation techniques is based on the type of mixture and difference in the chemical properties of the constituents of a mixture.</a:t>
            </a:r>
          </a:p>
          <a:p>
            <a:pPr algn="just"/>
            <a:endParaRPr lang="en-MY" dirty="0"/>
          </a:p>
        </p:txBody>
      </p:sp>
    </p:spTree>
    <p:extLst>
      <p:ext uri="{BB962C8B-B14F-4D97-AF65-F5344CB8AC3E}">
        <p14:creationId xmlns:p14="http://schemas.microsoft.com/office/powerpoint/2010/main" val="2159341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7E0FB1-7F03-47A1-AE05-7B9B834350CB}"/>
              </a:ext>
            </a:extLst>
          </p:cNvPr>
          <p:cNvSpPr>
            <a:spLocks noGrp="1"/>
          </p:cNvSpPr>
          <p:nvPr>
            <p:ph type="title"/>
          </p:nvPr>
        </p:nvSpPr>
        <p:spPr>
          <a:xfrm>
            <a:off x="838200" y="2299687"/>
            <a:ext cx="10515600" cy="1325563"/>
          </a:xfrm>
        </p:spPr>
        <p:txBody>
          <a:bodyPr>
            <a:normAutofit fontScale="90000"/>
          </a:bodyPr>
          <a:lstStyle/>
          <a:p>
            <a:pPr algn="ctr"/>
            <a:r>
              <a:rPr lang="en-MY" sz="5300" dirty="0"/>
              <a:t>Equilibrium-based separation techniques:</a:t>
            </a:r>
            <a:br>
              <a:rPr lang="en-MY" sz="5300" dirty="0"/>
            </a:br>
            <a:r>
              <a:rPr lang="en-MY" sz="5300" dirty="0"/>
              <a:t> </a:t>
            </a:r>
            <a:br>
              <a:rPr lang="en-MY" sz="5300" dirty="0"/>
            </a:br>
            <a:r>
              <a:rPr lang="en-MY" sz="5400" dirty="0">
                <a:solidFill>
                  <a:schemeClr val="bg1">
                    <a:lumMod val="85000"/>
                  </a:schemeClr>
                </a:solidFill>
              </a:rPr>
              <a:t>Distillation, liquid-liquid extraction </a:t>
            </a:r>
            <a:br>
              <a:rPr lang="en-MY" sz="5400" dirty="0">
                <a:solidFill>
                  <a:schemeClr val="bg1">
                    <a:lumMod val="85000"/>
                  </a:schemeClr>
                </a:solidFill>
              </a:rPr>
            </a:br>
            <a:r>
              <a:rPr lang="en-MY" sz="5400" dirty="0">
                <a:solidFill>
                  <a:schemeClr val="bg1">
                    <a:lumMod val="85000"/>
                  </a:schemeClr>
                </a:solidFill>
              </a:rPr>
              <a:t>and </a:t>
            </a:r>
            <a:r>
              <a:rPr lang="en-MY" sz="5400" b="1" dirty="0"/>
              <a:t>supercritical  extraction</a:t>
            </a:r>
          </a:p>
        </p:txBody>
      </p:sp>
    </p:spTree>
    <p:extLst>
      <p:ext uri="{BB962C8B-B14F-4D97-AF65-F5344CB8AC3E}">
        <p14:creationId xmlns:p14="http://schemas.microsoft.com/office/powerpoint/2010/main" val="3079712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9023-D0E3-4314-B0CC-6411FA037E08}"/>
              </a:ext>
            </a:extLst>
          </p:cNvPr>
          <p:cNvSpPr>
            <a:spLocks noGrp="1"/>
          </p:cNvSpPr>
          <p:nvPr>
            <p:ph type="title"/>
          </p:nvPr>
        </p:nvSpPr>
        <p:spPr/>
        <p:txBody>
          <a:bodyPr/>
          <a:lstStyle/>
          <a:p>
            <a:r>
              <a:rPr lang="en-MY" dirty="0"/>
              <a:t>Supercritical fluid as a solvent</a:t>
            </a:r>
          </a:p>
        </p:txBody>
      </p:sp>
      <p:sp>
        <p:nvSpPr>
          <p:cNvPr id="3" name="Content Placeholder 2">
            <a:extLst>
              <a:ext uri="{FF2B5EF4-FFF2-40B4-BE49-F238E27FC236}">
                <a16:creationId xmlns:a16="http://schemas.microsoft.com/office/drawing/2014/main" id="{B765DC20-9A47-4C49-8420-F2DA849C6AFA}"/>
              </a:ext>
            </a:extLst>
          </p:cNvPr>
          <p:cNvSpPr>
            <a:spLocks noGrp="1"/>
          </p:cNvSpPr>
          <p:nvPr>
            <p:ph idx="1"/>
          </p:nvPr>
        </p:nvSpPr>
        <p:spPr/>
        <p:txBody>
          <a:bodyPr/>
          <a:lstStyle/>
          <a:p>
            <a:r>
              <a:rPr lang="en-US" dirty="0"/>
              <a:t>Solvent are used in large amount in chemicals, pharmaceutical, food and natural products industry </a:t>
            </a:r>
          </a:p>
          <a:p>
            <a:r>
              <a:rPr lang="en-US" dirty="0"/>
              <a:t>In search of environmentally friendly solvent, attention has been paid to supercritical fluid for wide application in extraction, </a:t>
            </a:r>
            <a:r>
              <a:rPr lang="en-US" dirty="0" err="1"/>
              <a:t>chromatograhy</a:t>
            </a:r>
            <a:r>
              <a:rPr lang="en-US" dirty="0"/>
              <a:t>, particle design, reaction, drying etc.</a:t>
            </a:r>
            <a:endParaRPr lang="en-MY" dirty="0"/>
          </a:p>
        </p:txBody>
      </p:sp>
    </p:spTree>
    <p:extLst>
      <p:ext uri="{BB962C8B-B14F-4D97-AF65-F5344CB8AC3E}">
        <p14:creationId xmlns:p14="http://schemas.microsoft.com/office/powerpoint/2010/main" val="285249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B3B3-33FA-4D6E-93FC-EDE5E64A5496}"/>
              </a:ext>
            </a:extLst>
          </p:cNvPr>
          <p:cNvSpPr>
            <a:spLocks noGrp="1"/>
          </p:cNvSpPr>
          <p:nvPr>
            <p:ph type="title"/>
          </p:nvPr>
        </p:nvSpPr>
        <p:spPr/>
        <p:txBody>
          <a:bodyPr/>
          <a:lstStyle/>
          <a:p>
            <a:pPr algn="ctr"/>
            <a:r>
              <a:rPr lang="en-MY" b="1" dirty="0"/>
              <a:t>What is supercritical fluid?</a:t>
            </a:r>
          </a:p>
        </p:txBody>
      </p:sp>
      <p:pic>
        <p:nvPicPr>
          <p:cNvPr id="4098" name="Picture 2">
            <a:extLst>
              <a:ext uri="{FF2B5EF4-FFF2-40B4-BE49-F238E27FC236}">
                <a16:creationId xmlns:a16="http://schemas.microsoft.com/office/drawing/2014/main" id="{CD126B84-F79C-4407-BF66-B3430CBC22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4142" y="1520217"/>
            <a:ext cx="6630210" cy="49726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B82F036-D475-4018-9F3D-C90DF1947121}"/>
              </a:ext>
            </a:extLst>
          </p:cNvPr>
          <p:cNvSpPr/>
          <p:nvPr/>
        </p:nvSpPr>
        <p:spPr>
          <a:xfrm>
            <a:off x="455011" y="3512125"/>
            <a:ext cx="4165942" cy="1200329"/>
          </a:xfrm>
          <a:prstGeom prst="rect">
            <a:avLst/>
          </a:prstGeom>
        </p:spPr>
        <p:txBody>
          <a:bodyPr wrap="square">
            <a:spAutoFit/>
          </a:bodyPr>
          <a:lstStyle/>
          <a:p>
            <a:r>
              <a:rPr lang="en-US" dirty="0"/>
              <a:t>A supercritical fluid is a solvent at a temperature that is above its critical point, condition at which the fluid remains in a single phase, regardless the pressure.</a:t>
            </a:r>
            <a:endParaRPr lang="en-MY" dirty="0"/>
          </a:p>
        </p:txBody>
      </p:sp>
    </p:spTree>
    <p:extLst>
      <p:ext uri="{BB962C8B-B14F-4D97-AF65-F5344CB8AC3E}">
        <p14:creationId xmlns:p14="http://schemas.microsoft.com/office/powerpoint/2010/main" val="15914318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F2EF48-73E0-4207-B084-B177CB378928}"/>
              </a:ext>
            </a:extLst>
          </p:cNvPr>
          <p:cNvSpPr>
            <a:spLocks noGrp="1"/>
          </p:cNvSpPr>
          <p:nvPr>
            <p:ph type="title"/>
          </p:nvPr>
        </p:nvSpPr>
        <p:spPr/>
        <p:txBody>
          <a:bodyPr/>
          <a:lstStyle/>
          <a:p>
            <a:endParaRPr lang="en-MY"/>
          </a:p>
        </p:txBody>
      </p:sp>
      <p:sp>
        <p:nvSpPr>
          <p:cNvPr id="6" name="Content Placeholder 5">
            <a:extLst>
              <a:ext uri="{FF2B5EF4-FFF2-40B4-BE49-F238E27FC236}">
                <a16:creationId xmlns:a16="http://schemas.microsoft.com/office/drawing/2014/main" id="{72E751A7-B10E-43D1-B6FD-B0E58D49BA5E}"/>
              </a:ext>
            </a:extLst>
          </p:cNvPr>
          <p:cNvSpPr>
            <a:spLocks noGrp="1"/>
          </p:cNvSpPr>
          <p:nvPr>
            <p:ph idx="1"/>
          </p:nvPr>
        </p:nvSpPr>
        <p:spPr>
          <a:xfrm>
            <a:off x="838200" y="4018705"/>
            <a:ext cx="10515600" cy="2158258"/>
          </a:xfrm>
        </p:spPr>
        <p:txBody>
          <a:bodyPr>
            <a:normAutofit fontScale="92500" lnSpcReduction="20000"/>
          </a:bodyPr>
          <a:lstStyle/>
          <a:p>
            <a:r>
              <a:rPr lang="en-US" dirty="0"/>
              <a:t>Supercritical fluids have properties between those of a gas and a liquid</a:t>
            </a:r>
          </a:p>
          <a:p>
            <a:r>
              <a:rPr lang="en-US" dirty="0"/>
              <a:t>A supercritical fluid can effuse through solids like a gas and dissolve materials like a liquid.</a:t>
            </a:r>
          </a:p>
          <a:p>
            <a:r>
              <a:rPr lang="en-US" dirty="0"/>
              <a:t>All supercritical fluids are completely miscible with each other, so for a mixture a single phase can be guaranteed, if the critical point of the mixture is exceeded..</a:t>
            </a:r>
            <a:endParaRPr lang="en-MY" dirty="0"/>
          </a:p>
        </p:txBody>
      </p:sp>
      <p:pic>
        <p:nvPicPr>
          <p:cNvPr id="4" name="Picture 3">
            <a:extLst>
              <a:ext uri="{FF2B5EF4-FFF2-40B4-BE49-F238E27FC236}">
                <a16:creationId xmlns:a16="http://schemas.microsoft.com/office/drawing/2014/main" id="{E1AD3275-8E62-4915-B762-C99B980B9027}"/>
              </a:ext>
            </a:extLst>
          </p:cNvPr>
          <p:cNvPicPr>
            <a:picLocks noChangeAspect="1"/>
          </p:cNvPicPr>
          <p:nvPr/>
        </p:nvPicPr>
        <p:blipFill>
          <a:blip r:embed="rId2"/>
          <a:stretch>
            <a:fillRect/>
          </a:stretch>
        </p:blipFill>
        <p:spPr>
          <a:xfrm>
            <a:off x="3746406" y="365125"/>
            <a:ext cx="4321829" cy="3653580"/>
          </a:xfrm>
          <a:prstGeom prst="rect">
            <a:avLst/>
          </a:prstGeom>
        </p:spPr>
      </p:pic>
    </p:spTree>
    <p:extLst>
      <p:ext uri="{BB962C8B-B14F-4D97-AF65-F5344CB8AC3E}">
        <p14:creationId xmlns:p14="http://schemas.microsoft.com/office/powerpoint/2010/main" val="2982828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30B3-3191-4D3B-9985-B4C67833057D}"/>
              </a:ext>
            </a:extLst>
          </p:cNvPr>
          <p:cNvSpPr>
            <a:spLocks noGrp="1"/>
          </p:cNvSpPr>
          <p:nvPr>
            <p:ph type="title"/>
          </p:nvPr>
        </p:nvSpPr>
        <p:spPr/>
        <p:txBody>
          <a:bodyPr/>
          <a:lstStyle/>
          <a:p>
            <a:endParaRPr lang="en-MY"/>
          </a:p>
        </p:txBody>
      </p:sp>
      <p:pic>
        <p:nvPicPr>
          <p:cNvPr id="5122" name="Picture 2">
            <a:extLst>
              <a:ext uri="{FF2B5EF4-FFF2-40B4-BE49-F238E27FC236}">
                <a16:creationId xmlns:a16="http://schemas.microsoft.com/office/drawing/2014/main" id="{1B77EBD1-CC0C-4BDE-9F6C-8A359D2CC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07" y="365125"/>
            <a:ext cx="4848225"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400169-E62D-4644-8580-0DE1CEB62BD5}"/>
              </a:ext>
            </a:extLst>
          </p:cNvPr>
          <p:cNvSpPr/>
          <p:nvPr/>
        </p:nvSpPr>
        <p:spPr>
          <a:xfrm>
            <a:off x="671052" y="5049379"/>
            <a:ext cx="4077929" cy="923330"/>
          </a:xfrm>
          <a:prstGeom prst="rect">
            <a:avLst/>
          </a:prstGeom>
        </p:spPr>
        <p:txBody>
          <a:bodyPr wrap="square">
            <a:spAutoFit/>
          </a:bodyPr>
          <a:lstStyle/>
          <a:p>
            <a:r>
              <a:rPr lang="en-US" dirty="0"/>
              <a:t>Phase Diagram for Carbon Dioxide indicates the supercritical fluid region of CO</a:t>
            </a:r>
            <a:r>
              <a:rPr lang="en-US" baseline="-25000" dirty="0"/>
              <a:t>2</a:t>
            </a:r>
            <a:r>
              <a:rPr lang="en-US" dirty="0"/>
              <a:t>.</a:t>
            </a:r>
            <a:endParaRPr lang="en-MY" dirty="0"/>
          </a:p>
        </p:txBody>
      </p:sp>
      <p:pic>
        <p:nvPicPr>
          <p:cNvPr id="5" name="Picture 4">
            <a:extLst>
              <a:ext uri="{FF2B5EF4-FFF2-40B4-BE49-F238E27FC236}">
                <a16:creationId xmlns:a16="http://schemas.microsoft.com/office/drawing/2014/main" id="{08497E3B-964D-4834-A9E8-9987851D0546}"/>
              </a:ext>
            </a:extLst>
          </p:cNvPr>
          <p:cNvPicPr>
            <a:picLocks noChangeAspect="1"/>
          </p:cNvPicPr>
          <p:nvPr/>
        </p:nvPicPr>
        <p:blipFill>
          <a:blip r:embed="rId3"/>
          <a:stretch>
            <a:fillRect/>
          </a:stretch>
        </p:blipFill>
        <p:spPr>
          <a:xfrm>
            <a:off x="5447132" y="699396"/>
            <a:ext cx="6841253" cy="3903458"/>
          </a:xfrm>
          <a:prstGeom prst="rect">
            <a:avLst/>
          </a:prstGeom>
        </p:spPr>
      </p:pic>
    </p:spTree>
    <p:extLst>
      <p:ext uri="{BB962C8B-B14F-4D97-AF65-F5344CB8AC3E}">
        <p14:creationId xmlns:p14="http://schemas.microsoft.com/office/powerpoint/2010/main" val="2406833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701D-1705-46E9-AF06-C1E6E100CF8E}"/>
              </a:ext>
            </a:extLst>
          </p:cNvPr>
          <p:cNvSpPr>
            <a:spLocks noGrp="1"/>
          </p:cNvSpPr>
          <p:nvPr>
            <p:ph type="title"/>
          </p:nvPr>
        </p:nvSpPr>
        <p:spPr/>
        <p:txBody>
          <a:bodyPr/>
          <a:lstStyle/>
          <a:p>
            <a:r>
              <a:rPr lang="en-MY" dirty="0"/>
              <a:t>Advantage of SCF</a:t>
            </a:r>
          </a:p>
        </p:txBody>
      </p:sp>
      <p:sp>
        <p:nvSpPr>
          <p:cNvPr id="3" name="Content Placeholder 2">
            <a:extLst>
              <a:ext uri="{FF2B5EF4-FFF2-40B4-BE49-F238E27FC236}">
                <a16:creationId xmlns:a16="http://schemas.microsoft.com/office/drawing/2014/main" id="{182FE34A-80F5-48F7-9489-936B59018574}"/>
              </a:ext>
            </a:extLst>
          </p:cNvPr>
          <p:cNvSpPr>
            <a:spLocks noGrp="1"/>
          </p:cNvSpPr>
          <p:nvPr>
            <p:ph idx="1"/>
          </p:nvPr>
        </p:nvSpPr>
        <p:spPr/>
        <p:txBody>
          <a:bodyPr>
            <a:normAutofit lnSpcReduction="10000"/>
          </a:bodyPr>
          <a:lstStyle/>
          <a:p>
            <a:r>
              <a:rPr lang="en-MY" dirty="0"/>
              <a:t>Lower operating temperatures</a:t>
            </a:r>
          </a:p>
          <a:p>
            <a:r>
              <a:rPr lang="en-MY" dirty="0"/>
              <a:t>Improved yield</a:t>
            </a:r>
          </a:p>
          <a:p>
            <a:r>
              <a:rPr lang="en-MY" dirty="0"/>
              <a:t>Improved product properties</a:t>
            </a:r>
          </a:p>
          <a:p>
            <a:r>
              <a:rPr lang="en-MY" dirty="0"/>
              <a:t>Favourable combination of process steps</a:t>
            </a:r>
          </a:p>
          <a:p>
            <a:r>
              <a:rPr lang="en-MY" dirty="0"/>
              <a:t>Easier regeneration of the supercritical solvents </a:t>
            </a:r>
          </a:p>
          <a:p>
            <a:r>
              <a:rPr lang="en-MY" dirty="0"/>
              <a:t>No liquid solvent</a:t>
            </a:r>
          </a:p>
          <a:p>
            <a:r>
              <a:rPr lang="en-MY" dirty="0"/>
              <a:t>Lower production cost</a:t>
            </a:r>
          </a:p>
          <a:p>
            <a:endParaRPr lang="en-MY" dirty="0"/>
          </a:p>
          <a:p>
            <a:r>
              <a:rPr lang="en-MY" dirty="0"/>
              <a:t>Example of common SCF – water, CO2, </a:t>
            </a:r>
          </a:p>
        </p:txBody>
      </p:sp>
    </p:spTree>
    <p:extLst>
      <p:ext uri="{BB962C8B-B14F-4D97-AF65-F5344CB8AC3E}">
        <p14:creationId xmlns:p14="http://schemas.microsoft.com/office/powerpoint/2010/main" val="518539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5DFE-EB37-4ABC-BA9A-6209111AD35D}"/>
              </a:ext>
            </a:extLst>
          </p:cNvPr>
          <p:cNvSpPr>
            <a:spLocks noGrp="1"/>
          </p:cNvSpPr>
          <p:nvPr>
            <p:ph type="title"/>
          </p:nvPr>
        </p:nvSpPr>
        <p:spPr/>
        <p:txBody>
          <a:bodyPr/>
          <a:lstStyle/>
          <a:p>
            <a:r>
              <a:rPr lang="en-MY" dirty="0"/>
              <a:t>CO</a:t>
            </a:r>
            <a:r>
              <a:rPr lang="en-MY" baseline="-25000" dirty="0"/>
              <a:t>2</a:t>
            </a:r>
            <a:r>
              <a:rPr lang="en-MY" dirty="0"/>
              <a:t> – the most widely used SCF</a:t>
            </a:r>
          </a:p>
        </p:txBody>
      </p:sp>
      <p:sp>
        <p:nvSpPr>
          <p:cNvPr id="3" name="Content Placeholder 2">
            <a:extLst>
              <a:ext uri="{FF2B5EF4-FFF2-40B4-BE49-F238E27FC236}">
                <a16:creationId xmlns:a16="http://schemas.microsoft.com/office/drawing/2014/main" id="{5FA2A87D-9397-4030-9DD1-44FB67B6EAEC}"/>
              </a:ext>
            </a:extLst>
          </p:cNvPr>
          <p:cNvSpPr>
            <a:spLocks noGrp="1"/>
          </p:cNvSpPr>
          <p:nvPr>
            <p:ph idx="1"/>
          </p:nvPr>
        </p:nvSpPr>
        <p:spPr/>
        <p:txBody>
          <a:bodyPr>
            <a:normAutofit fontScale="92500" lnSpcReduction="10000"/>
          </a:bodyPr>
          <a:lstStyle/>
          <a:p>
            <a:r>
              <a:rPr lang="en-MY" dirty="0"/>
              <a:t>Low critical parameters (73.8 bar and 31.1 </a:t>
            </a:r>
            <a:r>
              <a:rPr lang="en-MY" dirty="0" err="1"/>
              <a:t>deg</a:t>
            </a:r>
            <a:r>
              <a:rPr lang="en-MY" dirty="0"/>
              <a:t> C)</a:t>
            </a:r>
          </a:p>
          <a:p>
            <a:r>
              <a:rPr lang="en-MY" dirty="0"/>
              <a:t>GRAS</a:t>
            </a:r>
          </a:p>
          <a:p>
            <a:r>
              <a:rPr lang="en-MY" dirty="0"/>
              <a:t>Non-toxic, non-flammable, non-explosive</a:t>
            </a:r>
          </a:p>
          <a:p>
            <a:r>
              <a:rPr lang="en-MY" dirty="0"/>
              <a:t>Odourless and tasteless</a:t>
            </a:r>
          </a:p>
          <a:p>
            <a:r>
              <a:rPr lang="en-MY" dirty="0"/>
              <a:t>Environmentally friendly</a:t>
            </a:r>
          </a:p>
          <a:p>
            <a:r>
              <a:rPr lang="en-MY" dirty="0"/>
              <a:t>Cheaper and widely available</a:t>
            </a:r>
          </a:p>
          <a:p>
            <a:r>
              <a:rPr lang="en-MY" dirty="0"/>
              <a:t>Easily removed, no residue issue</a:t>
            </a:r>
          </a:p>
          <a:p>
            <a:r>
              <a:rPr lang="en-US" dirty="0"/>
              <a:t>completely miscible with hydrocarbons of low molecular weight and oxygenated organic compounds </a:t>
            </a:r>
            <a:br>
              <a:rPr lang="en-US" dirty="0"/>
            </a:br>
            <a:endParaRPr lang="en-MY" dirty="0"/>
          </a:p>
        </p:txBody>
      </p:sp>
    </p:spTree>
    <p:extLst>
      <p:ext uri="{BB962C8B-B14F-4D97-AF65-F5344CB8AC3E}">
        <p14:creationId xmlns:p14="http://schemas.microsoft.com/office/powerpoint/2010/main" val="709486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2C0B-4FA5-41D0-824D-AF082513168E}"/>
              </a:ext>
            </a:extLst>
          </p:cNvPr>
          <p:cNvSpPr>
            <a:spLocks noGrp="1"/>
          </p:cNvSpPr>
          <p:nvPr>
            <p:ph type="title"/>
          </p:nvPr>
        </p:nvSpPr>
        <p:spPr/>
        <p:txBody>
          <a:bodyPr/>
          <a:lstStyle/>
          <a:p>
            <a:pPr algn="ctr"/>
            <a:r>
              <a:rPr lang="en-MY" dirty="0"/>
              <a:t>Supercritical fluid extraction</a:t>
            </a:r>
          </a:p>
        </p:txBody>
      </p:sp>
      <p:sp>
        <p:nvSpPr>
          <p:cNvPr id="3" name="Content Placeholder 2">
            <a:extLst>
              <a:ext uri="{FF2B5EF4-FFF2-40B4-BE49-F238E27FC236}">
                <a16:creationId xmlns:a16="http://schemas.microsoft.com/office/drawing/2014/main" id="{9E037E97-A55F-4C60-A57D-7171B02DCE70}"/>
              </a:ext>
            </a:extLst>
          </p:cNvPr>
          <p:cNvSpPr>
            <a:spLocks noGrp="1"/>
          </p:cNvSpPr>
          <p:nvPr>
            <p:ph idx="1"/>
          </p:nvPr>
        </p:nvSpPr>
        <p:spPr/>
        <p:txBody>
          <a:bodyPr/>
          <a:lstStyle/>
          <a:p>
            <a:pPr marL="0" indent="0" algn="just">
              <a:buNone/>
            </a:pPr>
            <a:r>
              <a:rPr lang="en-US" dirty="0"/>
              <a:t>Supercritical fluid extraction (SFE) is the process of separating one component (the extractant) from another (the matrix) using supercritical fluids as the extracting solvent.</a:t>
            </a:r>
          </a:p>
          <a:p>
            <a:pPr marL="0" indent="0" algn="just">
              <a:buNone/>
            </a:pPr>
            <a:r>
              <a:rPr lang="en-US" dirty="0"/>
              <a:t>From the point of view of green chemistry, extraction processes would need to use natural solvents, which include water, ethanol and carbon dioxide. </a:t>
            </a:r>
            <a:endParaRPr lang="en-MY" dirty="0"/>
          </a:p>
        </p:txBody>
      </p:sp>
    </p:spTree>
    <p:extLst>
      <p:ext uri="{BB962C8B-B14F-4D97-AF65-F5344CB8AC3E}">
        <p14:creationId xmlns:p14="http://schemas.microsoft.com/office/powerpoint/2010/main" val="2176039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4F2A-D317-491A-BF65-480BFCD617EB}"/>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8485621A-13EB-4C01-807D-37F79B7F5AFC}"/>
              </a:ext>
            </a:extLst>
          </p:cNvPr>
          <p:cNvPicPr>
            <a:picLocks noChangeAspect="1"/>
          </p:cNvPicPr>
          <p:nvPr/>
        </p:nvPicPr>
        <p:blipFill rotWithShape="1">
          <a:blip r:embed="rId2"/>
          <a:srcRect l="30322" t="40351" r="27259" b="18071"/>
          <a:stretch/>
        </p:blipFill>
        <p:spPr>
          <a:xfrm>
            <a:off x="2607701" y="2074606"/>
            <a:ext cx="6976597" cy="3700514"/>
          </a:xfrm>
          <a:prstGeom prst="rect">
            <a:avLst/>
          </a:prstGeom>
        </p:spPr>
      </p:pic>
    </p:spTree>
    <p:extLst>
      <p:ext uri="{BB962C8B-B14F-4D97-AF65-F5344CB8AC3E}">
        <p14:creationId xmlns:p14="http://schemas.microsoft.com/office/powerpoint/2010/main" val="1642135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28C9-8EE0-41F1-A06E-5C6B507F5BC1}"/>
              </a:ext>
            </a:extLst>
          </p:cNvPr>
          <p:cNvSpPr>
            <a:spLocks noGrp="1"/>
          </p:cNvSpPr>
          <p:nvPr>
            <p:ph type="title"/>
          </p:nvPr>
        </p:nvSpPr>
        <p:spPr/>
        <p:txBody>
          <a:bodyPr>
            <a:normAutofit fontScale="90000"/>
          </a:bodyPr>
          <a:lstStyle/>
          <a:p>
            <a:r>
              <a:rPr lang="en-US" dirty="0"/>
              <a:t>Extraction of solutes from a solid matrix occurs in five basic stages that can occur in series/parallel </a:t>
            </a:r>
            <a:endParaRPr lang="en-MY" dirty="0"/>
          </a:p>
        </p:txBody>
      </p:sp>
      <p:sp>
        <p:nvSpPr>
          <p:cNvPr id="3" name="Content Placeholder 2">
            <a:extLst>
              <a:ext uri="{FF2B5EF4-FFF2-40B4-BE49-F238E27FC236}">
                <a16:creationId xmlns:a16="http://schemas.microsoft.com/office/drawing/2014/main" id="{DC59BCF2-BED4-42FA-A7D2-608838400AB0}"/>
              </a:ext>
            </a:extLst>
          </p:cNvPr>
          <p:cNvSpPr>
            <a:spLocks noGrp="1"/>
          </p:cNvSpPr>
          <p:nvPr>
            <p:ph idx="1"/>
          </p:nvPr>
        </p:nvSpPr>
        <p:spPr/>
        <p:txBody>
          <a:bodyPr>
            <a:normAutofit fontScale="92500" lnSpcReduction="10000"/>
          </a:bodyPr>
          <a:lstStyle/>
          <a:p>
            <a:pPr marL="0" indent="0"/>
            <a:r>
              <a:rPr lang="en-US" dirty="0"/>
              <a:t> The solvent is placed in contact with the surface of the solid matrix.</a:t>
            </a:r>
            <a:br>
              <a:rPr lang="en-US" dirty="0"/>
            </a:br>
            <a:r>
              <a:rPr lang="en-US" dirty="0"/>
              <a:t>• </a:t>
            </a:r>
            <a:r>
              <a:rPr lang="en-US" dirty="0" err="1"/>
              <a:t>Intraparticular</a:t>
            </a:r>
            <a:r>
              <a:rPr lang="en-US" dirty="0"/>
              <a:t> solvent diffusion occurs as the solvent accesses the interior of the matrix. The separation process begins in this way.</a:t>
            </a:r>
            <a:br>
              <a:rPr lang="en-US" dirty="0"/>
            </a:br>
            <a:r>
              <a:rPr lang="en-US" dirty="0"/>
              <a:t>• The retained solutes are moved by simple drag or displacement from the active sites of the matrix due to the higher affinity and/or concentration of solvent molecules. Solubilization (solvation) occurs immediately in the solvent.</a:t>
            </a:r>
            <a:br>
              <a:rPr lang="en-US" dirty="0"/>
            </a:br>
            <a:r>
              <a:rPr lang="en-US" dirty="0"/>
              <a:t>• Solutes are transported from inside the matrix to its surface, essentially by diffusion, which is the most important mechanism of transport at this stage.</a:t>
            </a:r>
            <a:br>
              <a:rPr lang="en-US" dirty="0"/>
            </a:br>
            <a:r>
              <a:rPr lang="en-US" dirty="0"/>
              <a:t>• The dissolved solutes cross through the interstitial film fluid that surrounds the solid and they are transported to the bulk solvent and removed from the bed of solid particles. </a:t>
            </a:r>
            <a:br>
              <a:rPr lang="en-US" dirty="0"/>
            </a:br>
            <a:endParaRPr lang="en-MY" dirty="0"/>
          </a:p>
        </p:txBody>
      </p:sp>
    </p:spTree>
    <p:extLst>
      <p:ext uri="{BB962C8B-B14F-4D97-AF65-F5344CB8AC3E}">
        <p14:creationId xmlns:p14="http://schemas.microsoft.com/office/powerpoint/2010/main" val="159878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E8AB-D7A3-4E25-9A8D-6CB5B07A8E9D}"/>
              </a:ext>
            </a:extLst>
          </p:cNvPr>
          <p:cNvSpPr>
            <a:spLocks noGrp="1"/>
          </p:cNvSpPr>
          <p:nvPr>
            <p:ph type="title"/>
          </p:nvPr>
        </p:nvSpPr>
        <p:spPr/>
        <p:txBody>
          <a:bodyPr/>
          <a:lstStyle/>
          <a:p>
            <a:r>
              <a:rPr lang="en-MY" dirty="0"/>
              <a:t>CLASSIFICATION OF SEPARATION PROCESS</a:t>
            </a:r>
          </a:p>
        </p:txBody>
      </p:sp>
      <p:sp>
        <p:nvSpPr>
          <p:cNvPr id="3" name="Content Placeholder 2">
            <a:extLst>
              <a:ext uri="{FF2B5EF4-FFF2-40B4-BE49-F238E27FC236}">
                <a16:creationId xmlns:a16="http://schemas.microsoft.com/office/drawing/2014/main" id="{A96E5FD2-DA81-4BE1-B2A9-A4291C918B64}"/>
              </a:ext>
            </a:extLst>
          </p:cNvPr>
          <p:cNvSpPr>
            <a:spLocks noGrp="1"/>
          </p:cNvSpPr>
          <p:nvPr>
            <p:ph idx="1"/>
          </p:nvPr>
        </p:nvSpPr>
        <p:spPr/>
        <p:txBody>
          <a:bodyPr>
            <a:normAutofit fontScale="92500" lnSpcReduction="10000"/>
          </a:bodyPr>
          <a:lstStyle/>
          <a:p>
            <a:pPr marL="0" indent="0" algn="just">
              <a:buNone/>
            </a:pPr>
            <a:r>
              <a:rPr lang="en-US" dirty="0"/>
              <a:t>Based on the nature or physical mechanism of separation, various separation processes can be classified into;</a:t>
            </a:r>
          </a:p>
          <a:p>
            <a:pPr marL="0" indent="0" algn="just">
              <a:buNone/>
            </a:pPr>
            <a:r>
              <a:rPr lang="en-US" dirty="0"/>
              <a:t>1) </a:t>
            </a:r>
            <a:r>
              <a:rPr lang="en-US" b="1" u="sng" dirty="0"/>
              <a:t>Mechanical separations</a:t>
            </a:r>
            <a:r>
              <a:rPr lang="en-US" dirty="0"/>
              <a:t>: separations based on size and/or density differences of different components in a mixture, for separation of solid from liquid (e.g. filtration and centrifugation).</a:t>
            </a:r>
          </a:p>
          <a:p>
            <a:pPr marL="0" indent="0" algn="just">
              <a:buNone/>
            </a:pPr>
            <a:r>
              <a:rPr lang="en-US" dirty="0"/>
              <a:t>2) </a:t>
            </a:r>
            <a:r>
              <a:rPr lang="en-US" b="1" u="sng" dirty="0"/>
              <a:t>Diffusional separations </a:t>
            </a:r>
            <a:r>
              <a:rPr lang="en-US" dirty="0"/>
              <a:t>(mass transfer operations): separations based on molecular movement toward a favorable phase, for separation of dissolved components (e.g. distillation, absorption, extraction). (“Mass transfer is the transfer of solute molecules from one point to anther or from one phase to another.”</a:t>
            </a:r>
          </a:p>
          <a:p>
            <a:pPr marL="0" indent="0" algn="just">
              <a:buNone/>
            </a:pPr>
            <a:r>
              <a:rPr lang="en-US" dirty="0"/>
              <a:t>3) </a:t>
            </a:r>
            <a:r>
              <a:rPr lang="en-US" b="1" u="sng" dirty="0"/>
              <a:t>Membrane separations</a:t>
            </a:r>
            <a:r>
              <a:rPr lang="en-US" dirty="0"/>
              <a:t>: use of a semipermeable membrane to separate molecules with difference in size or some other properties. </a:t>
            </a:r>
            <a:endParaRPr lang="en-MY" dirty="0"/>
          </a:p>
        </p:txBody>
      </p:sp>
    </p:spTree>
    <p:extLst>
      <p:ext uri="{BB962C8B-B14F-4D97-AF65-F5344CB8AC3E}">
        <p14:creationId xmlns:p14="http://schemas.microsoft.com/office/powerpoint/2010/main" val="15485637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0DE0-0F1D-417A-AC97-68921793943D}"/>
              </a:ext>
            </a:extLst>
          </p:cNvPr>
          <p:cNvSpPr>
            <a:spLocks noGrp="1"/>
          </p:cNvSpPr>
          <p:nvPr>
            <p:ph type="title"/>
          </p:nvPr>
        </p:nvSpPr>
        <p:spPr/>
        <p:txBody>
          <a:bodyPr/>
          <a:lstStyle/>
          <a:p>
            <a:r>
              <a:rPr lang="en-MY" dirty="0"/>
              <a:t>Important parameters to consider for SFE</a:t>
            </a:r>
          </a:p>
        </p:txBody>
      </p:sp>
      <p:sp>
        <p:nvSpPr>
          <p:cNvPr id="3" name="Content Placeholder 2">
            <a:extLst>
              <a:ext uri="{FF2B5EF4-FFF2-40B4-BE49-F238E27FC236}">
                <a16:creationId xmlns:a16="http://schemas.microsoft.com/office/drawing/2014/main" id="{C3A6E3CD-0A69-4ABA-92E9-561D7CED6F91}"/>
              </a:ext>
            </a:extLst>
          </p:cNvPr>
          <p:cNvSpPr>
            <a:spLocks noGrp="1"/>
          </p:cNvSpPr>
          <p:nvPr>
            <p:ph idx="1"/>
          </p:nvPr>
        </p:nvSpPr>
        <p:spPr/>
        <p:txBody>
          <a:bodyPr>
            <a:normAutofit fontScale="92500"/>
          </a:bodyPr>
          <a:lstStyle/>
          <a:p>
            <a:r>
              <a:rPr lang="en-US" dirty="0"/>
              <a:t>Pressure - higher pressure results in higher CO</a:t>
            </a:r>
            <a:r>
              <a:rPr lang="en-US" baseline="-25000" dirty="0"/>
              <a:t>2</a:t>
            </a:r>
            <a:r>
              <a:rPr lang="en-US" dirty="0"/>
              <a:t> density, thereby leading to better </a:t>
            </a:r>
            <a:r>
              <a:rPr lang="en-US" dirty="0">
                <a:hlinkClick r:id="rId2" tooltip="Learn more about Miscibility from ScienceDirect's AI-generated Topic Pages"/>
              </a:rPr>
              <a:t>solubility</a:t>
            </a:r>
            <a:r>
              <a:rPr lang="en-US" dirty="0"/>
              <a:t> of desired compound</a:t>
            </a:r>
          </a:p>
          <a:p>
            <a:r>
              <a:rPr lang="en-US" dirty="0"/>
              <a:t>Temperature - Suitable extraction temperature of </a:t>
            </a:r>
            <a:r>
              <a:rPr lang="en-US" dirty="0">
                <a:hlinkClick r:id="rId3" tooltip="Learn more about Thermolabile from ScienceDirect's AI-generated Topic Pages"/>
              </a:rPr>
              <a:t>thermolabile</a:t>
            </a:r>
            <a:r>
              <a:rPr lang="en-US" dirty="0"/>
              <a:t> compounds to avoid degradation and </a:t>
            </a:r>
            <a:r>
              <a:rPr lang="en-US" dirty="0">
                <a:hlinkClick r:id="rId4" tooltip="Learn more about Impurity from ScienceDirect's AI-generated Topic Pages"/>
              </a:rPr>
              <a:t>impurity</a:t>
            </a:r>
            <a:r>
              <a:rPr lang="en-US" dirty="0"/>
              <a:t> problems. </a:t>
            </a:r>
          </a:p>
          <a:p>
            <a:r>
              <a:rPr lang="en-US" dirty="0"/>
              <a:t>selection of co-solvent – addition of ethanol, but the selectivity might be lower than that of using pure CO</a:t>
            </a:r>
            <a:r>
              <a:rPr lang="en-US" baseline="-25000" dirty="0"/>
              <a:t>2</a:t>
            </a:r>
            <a:r>
              <a:rPr lang="en-US" dirty="0"/>
              <a:t>. </a:t>
            </a:r>
          </a:p>
          <a:p>
            <a:r>
              <a:rPr lang="en-US" dirty="0"/>
              <a:t>Duration of extraction - longer processing times may improve extraction efficiency.</a:t>
            </a:r>
          </a:p>
          <a:p>
            <a:r>
              <a:rPr lang="en-US" dirty="0"/>
              <a:t>Co-solvent concentration - When the co-solvent concentration is too high, the density of SC-CO</a:t>
            </a:r>
            <a:r>
              <a:rPr lang="en-US" baseline="-25000" dirty="0"/>
              <a:t>2</a:t>
            </a:r>
            <a:r>
              <a:rPr lang="en-US" dirty="0"/>
              <a:t> will decrease, causing lower extraction efficiency</a:t>
            </a:r>
          </a:p>
          <a:p>
            <a:endParaRPr lang="en-MY" dirty="0"/>
          </a:p>
        </p:txBody>
      </p:sp>
    </p:spTree>
    <p:extLst>
      <p:ext uri="{BB962C8B-B14F-4D97-AF65-F5344CB8AC3E}">
        <p14:creationId xmlns:p14="http://schemas.microsoft.com/office/powerpoint/2010/main" val="1665616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42F8-2724-4683-969C-5E7916090349}"/>
              </a:ext>
            </a:extLst>
          </p:cNvPr>
          <p:cNvSpPr>
            <a:spLocks noGrp="1"/>
          </p:cNvSpPr>
          <p:nvPr>
            <p:ph type="title"/>
          </p:nvPr>
        </p:nvSpPr>
        <p:spPr/>
        <p:txBody>
          <a:bodyPr/>
          <a:lstStyle/>
          <a:p>
            <a:r>
              <a:rPr lang="en-MY" dirty="0"/>
              <a:t>Advantage of SC technology in biorefineries</a:t>
            </a:r>
          </a:p>
        </p:txBody>
      </p:sp>
      <p:sp>
        <p:nvSpPr>
          <p:cNvPr id="3" name="Content Placeholder 2">
            <a:extLst>
              <a:ext uri="{FF2B5EF4-FFF2-40B4-BE49-F238E27FC236}">
                <a16:creationId xmlns:a16="http://schemas.microsoft.com/office/drawing/2014/main" id="{46AB98CD-F7F4-46FB-BC75-9327FEF6FF38}"/>
              </a:ext>
            </a:extLst>
          </p:cNvPr>
          <p:cNvSpPr>
            <a:spLocks noGrp="1"/>
          </p:cNvSpPr>
          <p:nvPr>
            <p:ph idx="1"/>
          </p:nvPr>
        </p:nvSpPr>
        <p:spPr/>
        <p:txBody>
          <a:bodyPr>
            <a:normAutofit fontScale="70000" lnSpcReduction="20000"/>
          </a:bodyPr>
          <a:lstStyle/>
          <a:p>
            <a:pPr algn="just"/>
            <a:r>
              <a:rPr lang="en-US" sz="3600" dirty="0"/>
              <a:t>Consumers tend to demand products made from clean technology, with liquid organic solvents replaced with solvents such as carbon dioxide. </a:t>
            </a:r>
          </a:p>
          <a:p>
            <a:pPr algn="just"/>
            <a:r>
              <a:rPr lang="en-US" sz="3600" dirty="0"/>
              <a:t>Products extracted with supercritical fluids are of higher quality than those obtained by extraction with organic solvents, mainly because of the absence of waste solvent residues in the products, but also because the materials are processed at moderate temperatures so that their properties are not altered. </a:t>
            </a:r>
          </a:p>
          <a:p>
            <a:pPr algn="just"/>
            <a:r>
              <a:rPr lang="en-US" sz="3600" dirty="0"/>
              <a:t>There is no need for the separation of the solvent from the extract </a:t>
            </a:r>
          </a:p>
          <a:p>
            <a:pPr algn="just"/>
            <a:r>
              <a:rPr lang="en-US" sz="3600" dirty="0"/>
              <a:t>Supercritical processes allow environmental problems to be solved, such as the reduction of emissions of volatile organic compounds and the replacement of conventional halogenated solvents used in wool, paints and metal, and textile drying and cleaning </a:t>
            </a:r>
          </a:p>
          <a:p>
            <a:pPr algn="just"/>
            <a:r>
              <a:rPr lang="en-US" sz="3600" dirty="0"/>
              <a:t>The rapid rate of SFE processes in comparison to classical separations makes operation times far lower</a:t>
            </a:r>
            <a:endParaRPr lang="en-MY" dirty="0"/>
          </a:p>
        </p:txBody>
      </p:sp>
    </p:spTree>
    <p:extLst>
      <p:ext uri="{BB962C8B-B14F-4D97-AF65-F5344CB8AC3E}">
        <p14:creationId xmlns:p14="http://schemas.microsoft.com/office/powerpoint/2010/main" val="384423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0B1B-5542-4D29-AEEB-2484BF9F22CC}"/>
              </a:ext>
            </a:extLst>
          </p:cNvPr>
          <p:cNvSpPr>
            <a:spLocks noGrp="1"/>
          </p:cNvSpPr>
          <p:nvPr>
            <p:ph type="title"/>
          </p:nvPr>
        </p:nvSpPr>
        <p:spPr/>
        <p:txBody>
          <a:bodyPr/>
          <a:lstStyle/>
          <a:p>
            <a:r>
              <a:rPr lang="en-MY" dirty="0"/>
              <a:t>SFE Setup</a:t>
            </a:r>
          </a:p>
        </p:txBody>
      </p:sp>
      <p:pic>
        <p:nvPicPr>
          <p:cNvPr id="2050" name="Picture 2" descr="Image result for SFE setup">
            <a:extLst>
              <a:ext uri="{FF2B5EF4-FFF2-40B4-BE49-F238E27FC236}">
                <a16:creationId xmlns:a16="http://schemas.microsoft.com/office/drawing/2014/main" id="{4D30965B-7B41-4E68-A190-A5D74309E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415" y="1581197"/>
            <a:ext cx="6384290" cy="471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4DA3-1EFD-4106-9B79-F8E02A28CD4C}"/>
              </a:ext>
            </a:extLst>
          </p:cNvPr>
          <p:cNvSpPr>
            <a:spLocks noGrp="1"/>
          </p:cNvSpPr>
          <p:nvPr>
            <p:ph type="title"/>
          </p:nvPr>
        </p:nvSpPr>
        <p:spPr/>
        <p:txBody>
          <a:bodyPr/>
          <a:lstStyle/>
          <a:p>
            <a:r>
              <a:rPr lang="en-MY" dirty="0"/>
              <a:t>Specific example in biorefineries</a:t>
            </a:r>
          </a:p>
        </p:txBody>
      </p:sp>
      <p:sp>
        <p:nvSpPr>
          <p:cNvPr id="3" name="Content Placeholder 2">
            <a:extLst>
              <a:ext uri="{FF2B5EF4-FFF2-40B4-BE49-F238E27FC236}">
                <a16:creationId xmlns:a16="http://schemas.microsoft.com/office/drawing/2014/main" id="{604A584C-AC39-4C05-BADC-E04542C0FE4A}"/>
              </a:ext>
            </a:extLst>
          </p:cNvPr>
          <p:cNvSpPr>
            <a:spLocks noGrp="1"/>
          </p:cNvSpPr>
          <p:nvPr>
            <p:ph idx="1"/>
          </p:nvPr>
        </p:nvSpPr>
        <p:spPr/>
        <p:txBody>
          <a:bodyPr/>
          <a:lstStyle/>
          <a:p>
            <a:r>
              <a:rPr lang="en-MY" b="1" dirty="0"/>
              <a:t>Sugar/starch as a raw material</a:t>
            </a:r>
            <a:r>
              <a:rPr lang="en-MY" dirty="0"/>
              <a:t> </a:t>
            </a:r>
          </a:p>
          <a:p>
            <a:r>
              <a:rPr lang="en-US" b="1" dirty="0"/>
              <a:t>Supercritical extraction of vegetable oil</a:t>
            </a:r>
            <a:r>
              <a:rPr lang="en-US" dirty="0"/>
              <a:t> </a:t>
            </a:r>
          </a:p>
          <a:p>
            <a:r>
              <a:rPr lang="en-US" b="1" dirty="0"/>
              <a:t>Supercritical extraction of lignocellulose biomass</a:t>
            </a:r>
            <a:r>
              <a:rPr lang="en-US" dirty="0"/>
              <a:t> </a:t>
            </a:r>
          </a:p>
          <a:p>
            <a:r>
              <a:rPr lang="en-MY" b="1" dirty="0"/>
              <a:t>Supercritical extraction of microalgae</a:t>
            </a:r>
            <a:r>
              <a:rPr lang="en-MY" dirty="0"/>
              <a:t> </a:t>
            </a:r>
            <a:br>
              <a:rPr lang="en-MY" dirty="0"/>
            </a:br>
            <a:br>
              <a:rPr lang="en-US" dirty="0"/>
            </a:br>
            <a:br>
              <a:rPr lang="en-US" dirty="0"/>
            </a:br>
            <a:br>
              <a:rPr lang="en-MY" dirty="0"/>
            </a:br>
            <a:endParaRPr lang="en-MY" dirty="0"/>
          </a:p>
        </p:txBody>
      </p:sp>
    </p:spTree>
    <p:extLst>
      <p:ext uri="{BB962C8B-B14F-4D97-AF65-F5344CB8AC3E}">
        <p14:creationId xmlns:p14="http://schemas.microsoft.com/office/powerpoint/2010/main" val="1556800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C8A5-52D1-4BED-8E2B-D8E96C141E1E}"/>
              </a:ext>
            </a:extLst>
          </p:cNvPr>
          <p:cNvSpPr>
            <a:spLocks noGrp="1"/>
          </p:cNvSpPr>
          <p:nvPr>
            <p:ph type="title"/>
          </p:nvPr>
        </p:nvSpPr>
        <p:spPr/>
        <p:txBody>
          <a:bodyPr/>
          <a:lstStyle/>
          <a:p>
            <a:r>
              <a:rPr lang="en-MY" b="1" dirty="0"/>
              <a:t>Sugar/starch as a raw material</a:t>
            </a:r>
            <a:r>
              <a:rPr lang="en-MY" dirty="0"/>
              <a:t> </a:t>
            </a:r>
          </a:p>
        </p:txBody>
      </p:sp>
      <p:sp>
        <p:nvSpPr>
          <p:cNvPr id="3" name="Content Placeholder 2">
            <a:extLst>
              <a:ext uri="{FF2B5EF4-FFF2-40B4-BE49-F238E27FC236}">
                <a16:creationId xmlns:a16="http://schemas.microsoft.com/office/drawing/2014/main" id="{E973651E-78C3-4F7C-B94F-E090C7DAE385}"/>
              </a:ext>
            </a:extLst>
          </p:cNvPr>
          <p:cNvSpPr>
            <a:spLocks noGrp="1"/>
          </p:cNvSpPr>
          <p:nvPr>
            <p:ph idx="1"/>
          </p:nvPr>
        </p:nvSpPr>
        <p:spPr/>
        <p:txBody>
          <a:bodyPr/>
          <a:lstStyle/>
          <a:p>
            <a:r>
              <a:rPr lang="en-US" dirty="0"/>
              <a:t>After the fermentation of sugars it is necessary to separate ethanol from the aqueous solution. </a:t>
            </a:r>
            <a:br>
              <a:rPr lang="en-US" dirty="0"/>
            </a:br>
            <a:endParaRPr lang="en-MY" dirty="0"/>
          </a:p>
        </p:txBody>
      </p:sp>
    </p:spTree>
    <p:extLst>
      <p:ext uri="{BB962C8B-B14F-4D97-AF65-F5344CB8AC3E}">
        <p14:creationId xmlns:p14="http://schemas.microsoft.com/office/powerpoint/2010/main" val="2808838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9789-FB8C-4ADC-A563-E88EA30DD86A}"/>
              </a:ext>
            </a:extLst>
          </p:cNvPr>
          <p:cNvSpPr>
            <a:spLocks noGrp="1"/>
          </p:cNvSpPr>
          <p:nvPr>
            <p:ph type="title"/>
          </p:nvPr>
        </p:nvSpPr>
        <p:spPr/>
        <p:txBody>
          <a:bodyPr/>
          <a:lstStyle/>
          <a:p>
            <a:r>
              <a:rPr lang="en-US" b="1" dirty="0"/>
              <a:t>Supercritical extraction of vegetable oil</a:t>
            </a:r>
            <a:r>
              <a:rPr lang="en-US" dirty="0"/>
              <a:t> </a:t>
            </a:r>
            <a:endParaRPr lang="en-MY" dirty="0"/>
          </a:p>
        </p:txBody>
      </p:sp>
      <p:sp>
        <p:nvSpPr>
          <p:cNvPr id="3" name="Content Placeholder 2">
            <a:extLst>
              <a:ext uri="{FF2B5EF4-FFF2-40B4-BE49-F238E27FC236}">
                <a16:creationId xmlns:a16="http://schemas.microsoft.com/office/drawing/2014/main" id="{8599A9DA-9E7A-4FA1-8920-205810C3AA0D}"/>
              </a:ext>
            </a:extLst>
          </p:cNvPr>
          <p:cNvSpPr>
            <a:spLocks noGrp="1"/>
          </p:cNvSpPr>
          <p:nvPr>
            <p:ph idx="1"/>
          </p:nvPr>
        </p:nvSpPr>
        <p:spPr/>
        <p:txBody>
          <a:bodyPr/>
          <a:lstStyle/>
          <a:p>
            <a:r>
              <a:rPr lang="en-US" dirty="0"/>
              <a:t>Supercritical fluid extraction has proven to be effective in the separation of essential oils and their derivatives for use in the food, cosmetics, pharmaceutical and other related industries</a:t>
            </a:r>
          </a:p>
          <a:p>
            <a:r>
              <a:rPr lang="en-US" dirty="0"/>
              <a:t>In the production of biodiesel in a biorefinery, SFE can be an interesting technique for the extraction step before the transesterification process. </a:t>
            </a:r>
            <a:br>
              <a:rPr lang="en-US" dirty="0"/>
            </a:br>
            <a:endParaRPr lang="en-MY" dirty="0"/>
          </a:p>
        </p:txBody>
      </p:sp>
    </p:spTree>
    <p:extLst>
      <p:ext uri="{BB962C8B-B14F-4D97-AF65-F5344CB8AC3E}">
        <p14:creationId xmlns:p14="http://schemas.microsoft.com/office/powerpoint/2010/main" val="22019450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FE88-5B2A-43A4-9915-BB56BF9DBB38}"/>
              </a:ext>
            </a:extLst>
          </p:cNvPr>
          <p:cNvSpPr>
            <a:spLocks noGrp="1"/>
          </p:cNvSpPr>
          <p:nvPr>
            <p:ph type="title"/>
          </p:nvPr>
        </p:nvSpPr>
        <p:spPr/>
        <p:txBody>
          <a:bodyPr>
            <a:normAutofit/>
          </a:bodyPr>
          <a:lstStyle/>
          <a:p>
            <a:r>
              <a:rPr lang="en-US" b="1" dirty="0"/>
              <a:t>Supercritical extraction of lignocellulose biomass</a:t>
            </a:r>
            <a:r>
              <a:rPr lang="en-US" dirty="0"/>
              <a:t> </a:t>
            </a:r>
            <a:endParaRPr lang="en-MY" dirty="0"/>
          </a:p>
        </p:txBody>
      </p:sp>
      <p:sp>
        <p:nvSpPr>
          <p:cNvPr id="3" name="Content Placeholder 2">
            <a:extLst>
              <a:ext uri="{FF2B5EF4-FFF2-40B4-BE49-F238E27FC236}">
                <a16:creationId xmlns:a16="http://schemas.microsoft.com/office/drawing/2014/main" id="{EDD90DCF-DCD6-4157-8D7A-924F61538FAD}"/>
              </a:ext>
            </a:extLst>
          </p:cNvPr>
          <p:cNvSpPr>
            <a:spLocks noGrp="1"/>
          </p:cNvSpPr>
          <p:nvPr>
            <p:ph idx="1"/>
          </p:nvPr>
        </p:nvSpPr>
        <p:spPr>
          <a:xfrm>
            <a:off x="838200" y="4280905"/>
            <a:ext cx="10515600" cy="1896057"/>
          </a:xfrm>
        </p:spPr>
        <p:txBody>
          <a:bodyPr>
            <a:normAutofit/>
          </a:bodyPr>
          <a:lstStyle/>
          <a:p>
            <a:pPr marL="0" indent="0" algn="just">
              <a:buNone/>
            </a:pPr>
            <a:r>
              <a:rPr lang="en-MY" sz="2400" dirty="0"/>
              <a:t>CO</a:t>
            </a:r>
            <a:r>
              <a:rPr lang="en-MY" sz="2400" baseline="-25000" dirty="0"/>
              <a:t>2</a:t>
            </a:r>
            <a:r>
              <a:rPr lang="en-MY" sz="2400" dirty="0"/>
              <a:t> at 140 bar and 35°C presents physicochemical properties that are useful for the extraction of vanillin, vanillin derivatives (</a:t>
            </a:r>
            <a:r>
              <a:rPr lang="en-MY" sz="2400" dirty="0" err="1"/>
              <a:t>vanillic</a:t>
            </a:r>
            <a:r>
              <a:rPr lang="en-MY" sz="2400" dirty="0"/>
              <a:t> acid), and other compounds with similar chemical structure (</a:t>
            </a:r>
            <a:r>
              <a:rPr lang="en-MY" sz="2400" dirty="0" err="1"/>
              <a:t>phydroxybenzaldehyde</a:t>
            </a:r>
            <a:r>
              <a:rPr lang="en-MY" sz="2400" dirty="0"/>
              <a:t>, syringaldehyde, p-coumaric acid). </a:t>
            </a:r>
          </a:p>
        </p:txBody>
      </p:sp>
      <p:pic>
        <p:nvPicPr>
          <p:cNvPr id="1026" name="Picture 2" descr="Abstract Image">
            <a:extLst>
              <a:ext uri="{FF2B5EF4-FFF2-40B4-BE49-F238E27FC236}">
                <a16:creationId xmlns:a16="http://schemas.microsoft.com/office/drawing/2014/main" id="{432F0357-E595-4826-8C7E-CDED8032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783" y="1761834"/>
            <a:ext cx="4762500" cy="2447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2AE9919-7981-4A00-8BC1-21921D660929}"/>
              </a:ext>
            </a:extLst>
          </p:cNvPr>
          <p:cNvSpPr/>
          <p:nvPr/>
        </p:nvSpPr>
        <p:spPr>
          <a:xfrm>
            <a:off x="548865" y="5935536"/>
            <a:ext cx="5811295" cy="276999"/>
          </a:xfrm>
          <a:prstGeom prst="rect">
            <a:avLst/>
          </a:prstGeom>
        </p:spPr>
        <p:txBody>
          <a:bodyPr wrap="square">
            <a:spAutoFit/>
          </a:bodyPr>
          <a:lstStyle/>
          <a:p>
            <a:r>
              <a:rPr lang="en-MY" sz="1200" dirty="0"/>
              <a:t>*[</a:t>
            </a:r>
            <a:r>
              <a:rPr lang="en-MY" sz="1200" dirty="0" err="1"/>
              <a:t>emim</a:t>
            </a:r>
            <a:r>
              <a:rPr lang="en-MY" sz="1200" dirty="0"/>
              <a:t>][</a:t>
            </a:r>
            <a:r>
              <a:rPr lang="en-MY" sz="1200" dirty="0" err="1"/>
              <a:t>OAc</a:t>
            </a:r>
            <a:r>
              <a:rPr lang="en-MY" sz="1200" dirty="0"/>
              <a:t>] is 1-ethyl-3-methylimidazolium acetate</a:t>
            </a:r>
          </a:p>
        </p:txBody>
      </p:sp>
      <p:sp>
        <p:nvSpPr>
          <p:cNvPr id="5" name="Rectangle 4">
            <a:extLst>
              <a:ext uri="{FF2B5EF4-FFF2-40B4-BE49-F238E27FC236}">
                <a16:creationId xmlns:a16="http://schemas.microsoft.com/office/drawing/2014/main" id="{D90C0CAB-919C-4844-B53C-F64A52034503}"/>
              </a:ext>
            </a:extLst>
          </p:cNvPr>
          <p:cNvSpPr/>
          <p:nvPr/>
        </p:nvSpPr>
        <p:spPr>
          <a:xfrm>
            <a:off x="548865" y="6248108"/>
            <a:ext cx="10515600" cy="461665"/>
          </a:xfrm>
          <a:prstGeom prst="rect">
            <a:avLst/>
          </a:prstGeom>
        </p:spPr>
        <p:txBody>
          <a:bodyPr wrap="square">
            <a:spAutoFit/>
          </a:bodyPr>
          <a:lstStyle/>
          <a:p>
            <a:r>
              <a:rPr lang="en-MY" sz="1200" dirty="0">
                <a:solidFill>
                  <a:srgbClr val="222222"/>
                </a:solidFill>
                <a:latin typeface="Arial" panose="020B0604020202020204" pitchFamily="34" charset="0"/>
              </a:rPr>
              <a:t>Ref: da Costa Lopes, A. M., Brenner, M., </a:t>
            </a:r>
            <a:r>
              <a:rPr lang="en-MY" sz="1200" dirty="0" err="1">
                <a:solidFill>
                  <a:srgbClr val="222222"/>
                </a:solidFill>
                <a:latin typeface="Arial" panose="020B0604020202020204" pitchFamily="34" charset="0"/>
              </a:rPr>
              <a:t>Fale</a:t>
            </a:r>
            <a:r>
              <a:rPr lang="en-MY" sz="1200" dirty="0">
                <a:solidFill>
                  <a:srgbClr val="222222"/>
                </a:solidFill>
                <a:latin typeface="Arial" panose="020B0604020202020204" pitchFamily="34" charset="0"/>
              </a:rPr>
              <a:t>́, P., </a:t>
            </a:r>
            <a:r>
              <a:rPr lang="en-MY" sz="1200" dirty="0" err="1">
                <a:solidFill>
                  <a:srgbClr val="222222"/>
                </a:solidFill>
                <a:latin typeface="Arial" panose="020B0604020202020204" pitchFamily="34" charset="0"/>
              </a:rPr>
              <a:t>Roseiro</a:t>
            </a:r>
            <a:r>
              <a:rPr lang="en-MY" sz="1200" dirty="0">
                <a:solidFill>
                  <a:srgbClr val="222222"/>
                </a:solidFill>
                <a:latin typeface="Arial" panose="020B0604020202020204" pitchFamily="34" charset="0"/>
              </a:rPr>
              <a:t>, L. B., &amp; </a:t>
            </a:r>
            <a:r>
              <a:rPr lang="en-MY" sz="1200" dirty="0" err="1">
                <a:solidFill>
                  <a:srgbClr val="222222"/>
                </a:solidFill>
                <a:latin typeface="Arial" panose="020B0604020202020204" pitchFamily="34" charset="0"/>
              </a:rPr>
              <a:t>Bogel-Łukasik</a:t>
            </a:r>
            <a:r>
              <a:rPr lang="en-MY" sz="1200" dirty="0">
                <a:solidFill>
                  <a:srgbClr val="222222"/>
                </a:solidFill>
                <a:latin typeface="Arial" panose="020B0604020202020204" pitchFamily="34" charset="0"/>
              </a:rPr>
              <a:t>, R. (2016). Extraction and purification of phenolic compounds from lignocellulosic biomass assisted by ionic liquid, polymeric resins, and supercritical CO2. </a:t>
            </a:r>
            <a:r>
              <a:rPr lang="en-MY" sz="1200" i="1" dirty="0">
                <a:solidFill>
                  <a:srgbClr val="222222"/>
                </a:solidFill>
                <a:latin typeface="Arial" panose="020B0604020202020204" pitchFamily="34" charset="0"/>
              </a:rPr>
              <a:t>ACS Sustainable Chemistry &amp; Engineering</a:t>
            </a:r>
            <a:r>
              <a:rPr lang="en-MY" sz="1200" dirty="0">
                <a:solidFill>
                  <a:srgbClr val="222222"/>
                </a:solidFill>
                <a:latin typeface="Arial" panose="020B0604020202020204" pitchFamily="34" charset="0"/>
              </a:rPr>
              <a:t>, </a:t>
            </a:r>
            <a:r>
              <a:rPr lang="en-MY" sz="1200" i="1" dirty="0">
                <a:solidFill>
                  <a:srgbClr val="222222"/>
                </a:solidFill>
                <a:latin typeface="Arial" panose="020B0604020202020204" pitchFamily="34" charset="0"/>
              </a:rPr>
              <a:t>4</a:t>
            </a:r>
            <a:r>
              <a:rPr lang="en-MY" sz="1200" dirty="0">
                <a:solidFill>
                  <a:srgbClr val="222222"/>
                </a:solidFill>
                <a:latin typeface="Arial" panose="020B0604020202020204" pitchFamily="34" charset="0"/>
              </a:rPr>
              <a:t>(6), 3357-3367.</a:t>
            </a:r>
            <a:endParaRPr lang="en-MY" sz="1200" dirty="0"/>
          </a:p>
        </p:txBody>
      </p:sp>
    </p:spTree>
    <p:extLst>
      <p:ext uri="{BB962C8B-B14F-4D97-AF65-F5344CB8AC3E}">
        <p14:creationId xmlns:p14="http://schemas.microsoft.com/office/powerpoint/2010/main" val="1794646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6BF2-E59F-463B-9B2B-DA97CA5CCC92}"/>
              </a:ext>
            </a:extLst>
          </p:cNvPr>
          <p:cNvSpPr>
            <a:spLocks noGrp="1"/>
          </p:cNvSpPr>
          <p:nvPr>
            <p:ph type="title"/>
          </p:nvPr>
        </p:nvSpPr>
        <p:spPr/>
        <p:txBody>
          <a:bodyPr/>
          <a:lstStyle/>
          <a:p>
            <a:r>
              <a:rPr lang="en-MY" b="1" dirty="0"/>
              <a:t>Supercritical extraction of microalgae</a:t>
            </a:r>
            <a:endParaRPr lang="en-MY" dirty="0"/>
          </a:p>
        </p:txBody>
      </p:sp>
      <p:sp>
        <p:nvSpPr>
          <p:cNvPr id="3" name="Content Placeholder 2">
            <a:extLst>
              <a:ext uri="{FF2B5EF4-FFF2-40B4-BE49-F238E27FC236}">
                <a16:creationId xmlns:a16="http://schemas.microsoft.com/office/drawing/2014/main" id="{015F96B4-7DE8-48B1-8139-C8B9A11B1934}"/>
              </a:ext>
            </a:extLst>
          </p:cNvPr>
          <p:cNvSpPr>
            <a:spLocks noGrp="1"/>
          </p:cNvSpPr>
          <p:nvPr>
            <p:ph idx="1"/>
          </p:nvPr>
        </p:nvSpPr>
        <p:spPr/>
        <p:txBody>
          <a:bodyPr>
            <a:normAutofit lnSpcReduction="10000"/>
          </a:bodyPr>
          <a:lstStyle/>
          <a:p>
            <a:pPr algn="just"/>
            <a:r>
              <a:rPr lang="en-US" dirty="0"/>
              <a:t>The autotrophic cultivation potentials of microalgae for biofuels production, lipid extraction, long chain fatty acids (such as docosahexaenoic acid (DHA) and </a:t>
            </a:r>
            <a:r>
              <a:rPr lang="en-US" dirty="0" err="1"/>
              <a:t>eicosapentaenoic</a:t>
            </a:r>
            <a:r>
              <a:rPr lang="en-US" dirty="0"/>
              <a:t> acid (EPA)) and pigments (such as astaxanthin and lutein).</a:t>
            </a:r>
          </a:p>
          <a:p>
            <a:pPr algn="just"/>
            <a:r>
              <a:rPr lang="en-US" dirty="0"/>
              <a:t>For microalgae samples, the water content is usually high. Thus, a drying step is usually required prior to extraction. </a:t>
            </a:r>
          </a:p>
          <a:p>
            <a:pPr algn="just"/>
            <a:r>
              <a:rPr lang="en-US" dirty="0"/>
              <a:t>One of the important characteristics of microalgae is the rigidity of its cell wall, while damage to the cell wall (</a:t>
            </a:r>
            <a:r>
              <a:rPr lang="en-MY" dirty="0"/>
              <a:t>mechanical cell disruption methods)</a:t>
            </a:r>
            <a:r>
              <a:rPr lang="en-US" dirty="0"/>
              <a:t> allows more SC-CO</a:t>
            </a:r>
            <a:r>
              <a:rPr lang="en-US" baseline="-25000" dirty="0"/>
              <a:t>2</a:t>
            </a:r>
            <a:r>
              <a:rPr lang="en-US" dirty="0"/>
              <a:t> to reach the target components.</a:t>
            </a:r>
          </a:p>
          <a:p>
            <a:pPr algn="just"/>
            <a:r>
              <a:rPr lang="en-US" dirty="0"/>
              <a:t>However, higher cost needed and difficult to scale up the process. </a:t>
            </a:r>
            <a:endParaRPr lang="en-MY" dirty="0"/>
          </a:p>
        </p:txBody>
      </p:sp>
    </p:spTree>
    <p:extLst>
      <p:ext uri="{BB962C8B-B14F-4D97-AF65-F5344CB8AC3E}">
        <p14:creationId xmlns:p14="http://schemas.microsoft.com/office/powerpoint/2010/main" val="1536410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CCEF4D-8478-4CA0-ADD9-6898A1AF0268}"/>
              </a:ext>
            </a:extLst>
          </p:cNvPr>
          <p:cNvSpPr>
            <a:spLocks noGrp="1"/>
          </p:cNvSpPr>
          <p:nvPr>
            <p:ph type="title"/>
          </p:nvPr>
        </p:nvSpPr>
        <p:spPr/>
        <p:txBody>
          <a:bodyPr/>
          <a:lstStyle/>
          <a:p>
            <a:r>
              <a:rPr lang="en-US" b="1" dirty="0"/>
              <a:t> Up-grade of Bio-oil using SCF </a:t>
            </a:r>
            <a:endParaRPr lang="en-MY" b="1" dirty="0"/>
          </a:p>
        </p:txBody>
      </p:sp>
      <p:sp>
        <p:nvSpPr>
          <p:cNvPr id="4" name="Content Placeholder 3">
            <a:extLst>
              <a:ext uri="{FF2B5EF4-FFF2-40B4-BE49-F238E27FC236}">
                <a16:creationId xmlns:a16="http://schemas.microsoft.com/office/drawing/2014/main" id="{2DD18B05-3514-49A9-B370-054CA6DC888C}"/>
              </a:ext>
            </a:extLst>
          </p:cNvPr>
          <p:cNvSpPr>
            <a:spLocks noGrp="1"/>
          </p:cNvSpPr>
          <p:nvPr>
            <p:ph idx="1"/>
          </p:nvPr>
        </p:nvSpPr>
        <p:spPr/>
        <p:txBody>
          <a:bodyPr/>
          <a:lstStyle/>
          <a:p>
            <a:r>
              <a:rPr lang="en-US" dirty="0"/>
              <a:t>Bio-oil as such can not be used as transportation fuel as it contains high percentage of water (~ 45 </a:t>
            </a:r>
            <a:r>
              <a:rPr lang="en-US" dirty="0" err="1"/>
              <a:t>wt</a:t>
            </a:r>
            <a:r>
              <a:rPr lang="en-US" dirty="0"/>
              <a:t> %). </a:t>
            </a:r>
          </a:p>
          <a:p>
            <a:r>
              <a:rPr lang="en-US" dirty="0"/>
              <a:t>Also, water decreases its calorific value, </a:t>
            </a:r>
          </a:p>
          <a:p>
            <a:r>
              <a:rPr lang="en-US" dirty="0"/>
              <a:t>It forms azeotrope with organic compounds, </a:t>
            </a:r>
          </a:p>
          <a:p>
            <a:r>
              <a:rPr lang="en-US" dirty="0"/>
              <a:t>It increases percentage of oxygen and results in polymerization at room temperature in few weeks. </a:t>
            </a:r>
          </a:p>
          <a:p>
            <a:pPr marL="0" indent="0">
              <a:buNone/>
            </a:pPr>
            <a:endParaRPr lang="en-US" dirty="0"/>
          </a:p>
          <a:p>
            <a:r>
              <a:rPr lang="en-US" dirty="0"/>
              <a:t>Methods for removal of water: Solvent extraction Supercritical CO</a:t>
            </a:r>
            <a:r>
              <a:rPr lang="en-US" baseline="-25000" dirty="0"/>
              <a:t>2</a:t>
            </a:r>
            <a:r>
              <a:rPr lang="en-US" dirty="0"/>
              <a:t> extraction (Green process)</a:t>
            </a:r>
            <a:endParaRPr lang="en-MY" dirty="0"/>
          </a:p>
        </p:txBody>
      </p:sp>
    </p:spTree>
    <p:extLst>
      <p:ext uri="{BB962C8B-B14F-4D97-AF65-F5344CB8AC3E}">
        <p14:creationId xmlns:p14="http://schemas.microsoft.com/office/powerpoint/2010/main" val="3426493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907A-813B-4B1F-B7A9-A765455476F9}"/>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58E3F20-8989-4BEE-9B71-4EAB9E55A359}"/>
              </a:ext>
            </a:extLst>
          </p:cNvPr>
          <p:cNvSpPr>
            <a:spLocks noGrp="1"/>
          </p:cNvSpPr>
          <p:nvPr>
            <p:ph idx="1"/>
          </p:nvPr>
        </p:nvSpPr>
        <p:spPr/>
        <p:txBody>
          <a:bodyPr/>
          <a:lstStyle/>
          <a:p>
            <a:endParaRPr lang="en-MY"/>
          </a:p>
        </p:txBody>
      </p:sp>
      <p:pic>
        <p:nvPicPr>
          <p:cNvPr id="3074" name="Picture 2">
            <a:extLst>
              <a:ext uri="{FF2B5EF4-FFF2-40B4-BE49-F238E27FC236}">
                <a16:creationId xmlns:a16="http://schemas.microsoft.com/office/drawing/2014/main" id="{7126658F-0CDA-4529-B398-9FA8D91C0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69" y="428624"/>
            <a:ext cx="8001001" cy="600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4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BA1C1-5390-40AA-921F-6D602E3B073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VARIOUS TYPES OF SEPARATION PROCESSES</a:t>
            </a:r>
            <a:endParaRPr lang="en-MY">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86F8E6-28C8-4BF4-A335-383BEEBC09A6}"/>
              </a:ext>
            </a:extLst>
          </p:cNvPr>
          <p:cNvSpPr>
            <a:spLocks noGrp="1"/>
          </p:cNvSpPr>
          <p:nvPr>
            <p:ph idx="1"/>
          </p:nvPr>
        </p:nvSpPr>
        <p:spPr>
          <a:xfrm>
            <a:off x="4976031" y="963877"/>
            <a:ext cx="6377769" cy="4930246"/>
          </a:xfrm>
        </p:spPr>
        <p:txBody>
          <a:bodyPr anchor="ctr">
            <a:normAutofit/>
          </a:bodyPr>
          <a:lstStyle/>
          <a:p>
            <a:r>
              <a:rPr lang="en-US" sz="2400"/>
              <a:t>Separating Funnel </a:t>
            </a:r>
          </a:p>
          <a:p>
            <a:r>
              <a:rPr lang="en-US" sz="2400"/>
              <a:t>Centrifugation </a:t>
            </a:r>
          </a:p>
          <a:p>
            <a:r>
              <a:rPr lang="en-US" sz="2400"/>
              <a:t>Evaporation </a:t>
            </a:r>
          </a:p>
          <a:p>
            <a:r>
              <a:rPr lang="en-US" sz="2400"/>
              <a:t>Crystallization </a:t>
            </a:r>
          </a:p>
          <a:p>
            <a:r>
              <a:rPr lang="en-US" sz="2400"/>
              <a:t>Magnetic separation </a:t>
            </a:r>
          </a:p>
          <a:p>
            <a:r>
              <a:rPr lang="en-US" sz="2400"/>
              <a:t>Filtration </a:t>
            </a:r>
          </a:p>
          <a:p>
            <a:r>
              <a:rPr lang="en-US" sz="2400"/>
              <a:t>Sedimentation </a:t>
            </a:r>
          </a:p>
          <a:p>
            <a:r>
              <a:rPr lang="en-US" sz="2400"/>
              <a:t>Distillation </a:t>
            </a:r>
          </a:p>
          <a:p>
            <a:r>
              <a:rPr lang="en-US" sz="2400"/>
              <a:t>Membrane Separations </a:t>
            </a:r>
          </a:p>
          <a:p>
            <a:r>
              <a:rPr lang="en-US" sz="2400"/>
              <a:t>Chromatography</a:t>
            </a:r>
            <a:endParaRPr lang="en-MY" sz="2400"/>
          </a:p>
        </p:txBody>
      </p:sp>
    </p:spTree>
    <p:extLst>
      <p:ext uri="{BB962C8B-B14F-4D97-AF65-F5344CB8AC3E}">
        <p14:creationId xmlns:p14="http://schemas.microsoft.com/office/powerpoint/2010/main" val="40466617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4367-4B7A-49BE-BB85-17CADEE790DC}"/>
              </a:ext>
            </a:extLst>
          </p:cNvPr>
          <p:cNvSpPr>
            <a:spLocks noGrp="1"/>
          </p:cNvSpPr>
          <p:nvPr>
            <p:ph type="title"/>
          </p:nvPr>
        </p:nvSpPr>
        <p:spPr/>
        <p:txBody>
          <a:bodyPr/>
          <a:lstStyle/>
          <a:p>
            <a:r>
              <a:rPr lang="en-MY" dirty="0"/>
              <a:t>Drawback of SFE Technology </a:t>
            </a:r>
          </a:p>
        </p:txBody>
      </p:sp>
      <p:sp>
        <p:nvSpPr>
          <p:cNvPr id="3" name="Content Placeholder 2">
            <a:extLst>
              <a:ext uri="{FF2B5EF4-FFF2-40B4-BE49-F238E27FC236}">
                <a16:creationId xmlns:a16="http://schemas.microsoft.com/office/drawing/2014/main" id="{B09A04A5-B838-4AFE-A6E8-6E0647791DE3}"/>
              </a:ext>
            </a:extLst>
          </p:cNvPr>
          <p:cNvSpPr>
            <a:spLocks noGrp="1"/>
          </p:cNvSpPr>
          <p:nvPr>
            <p:ph idx="1"/>
          </p:nvPr>
        </p:nvSpPr>
        <p:spPr/>
        <p:txBody>
          <a:bodyPr>
            <a:normAutofit lnSpcReduction="10000"/>
          </a:bodyPr>
          <a:lstStyle/>
          <a:p>
            <a:r>
              <a:rPr lang="en-US" dirty="0"/>
              <a:t>Potential extreme corrosion problems (</a:t>
            </a:r>
            <a:r>
              <a:rPr lang="en-US" dirty="0" err="1"/>
              <a:t>scW</a:t>
            </a:r>
            <a:r>
              <a:rPr lang="en-US" dirty="0"/>
              <a:t>) </a:t>
            </a:r>
          </a:p>
          <a:p>
            <a:r>
              <a:rPr lang="en-US" dirty="0"/>
              <a:t>Reactors made of exotic alloys </a:t>
            </a:r>
          </a:p>
          <a:p>
            <a:r>
              <a:rPr lang="en-US" dirty="0"/>
              <a:t>Energy intensive </a:t>
            </a:r>
          </a:p>
          <a:p>
            <a:r>
              <a:rPr lang="en-US" dirty="0"/>
              <a:t>Must be run as batch process </a:t>
            </a:r>
          </a:p>
          <a:p>
            <a:r>
              <a:rPr lang="en-US" dirty="0"/>
              <a:t>Cannot be used with high MW substances </a:t>
            </a:r>
          </a:p>
          <a:p>
            <a:r>
              <a:rPr lang="en-US" dirty="0"/>
              <a:t>Thermal degradation </a:t>
            </a:r>
          </a:p>
          <a:p>
            <a:r>
              <a:rPr lang="en-US" dirty="0" err="1"/>
              <a:t>scW</a:t>
            </a:r>
            <a:r>
              <a:rPr lang="en-US" dirty="0"/>
              <a:t> cannot be used in pharmaceuticals</a:t>
            </a:r>
          </a:p>
          <a:p>
            <a:r>
              <a:rPr lang="en-US" dirty="0"/>
              <a:t>higher equipment costs required compared to the traditional </a:t>
            </a:r>
            <a:r>
              <a:rPr lang="en-US" u="sng" dirty="0"/>
              <a:t>solvent extraction</a:t>
            </a:r>
            <a:r>
              <a:rPr lang="en-US" dirty="0"/>
              <a:t> process. </a:t>
            </a:r>
            <a:endParaRPr lang="en-MY" dirty="0"/>
          </a:p>
        </p:txBody>
      </p:sp>
    </p:spTree>
    <p:extLst>
      <p:ext uri="{BB962C8B-B14F-4D97-AF65-F5344CB8AC3E}">
        <p14:creationId xmlns:p14="http://schemas.microsoft.com/office/powerpoint/2010/main" val="15419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7E0FB1-7F03-47A1-AE05-7B9B834350CB}"/>
              </a:ext>
            </a:extLst>
          </p:cNvPr>
          <p:cNvSpPr>
            <a:spLocks noGrp="1"/>
          </p:cNvSpPr>
          <p:nvPr>
            <p:ph type="title"/>
          </p:nvPr>
        </p:nvSpPr>
        <p:spPr>
          <a:xfrm>
            <a:off x="838200" y="2299687"/>
            <a:ext cx="10515600" cy="1325563"/>
          </a:xfrm>
        </p:spPr>
        <p:txBody>
          <a:bodyPr>
            <a:normAutofit fontScale="90000"/>
          </a:bodyPr>
          <a:lstStyle/>
          <a:p>
            <a:pPr algn="ctr"/>
            <a:r>
              <a:rPr lang="en-MY" sz="5300" dirty="0"/>
              <a:t>Equilibrium-based separation techniques:</a:t>
            </a:r>
            <a:br>
              <a:rPr lang="en-MY" sz="5300" dirty="0"/>
            </a:br>
            <a:r>
              <a:rPr lang="en-MY" sz="5300" dirty="0"/>
              <a:t> </a:t>
            </a:r>
            <a:br>
              <a:rPr lang="en-MY" sz="5300" dirty="0"/>
            </a:br>
            <a:r>
              <a:rPr lang="en-MY" sz="5400" b="1" dirty="0"/>
              <a:t>Distillation</a:t>
            </a:r>
            <a:r>
              <a:rPr lang="en-MY" sz="5400" dirty="0"/>
              <a:t>, </a:t>
            </a:r>
            <a:r>
              <a:rPr lang="en-MY" sz="5400" dirty="0">
                <a:solidFill>
                  <a:schemeClr val="bg1">
                    <a:lumMod val="85000"/>
                  </a:schemeClr>
                </a:solidFill>
              </a:rPr>
              <a:t>liquid-liquid extraction </a:t>
            </a:r>
            <a:br>
              <a:rPr lang="en-MY" sz="5400" dirty="0">
                <a:solidFill>
                  <a:schemeClr val="bg1">
                    <a:lumMod val="85000"/>
                  </a:schemeClr>
                </a:solidFill>
              </a:rPr>
            </a:br>
            <a:r>
              <a:rPr lang="en-MY" sz="5400" dirty="0">
                <a:solidFill>
                  <a:schemeClr val="bg1">
                    <a:lumMod val="85000"/>
                  </a:schemeClr>
                </a:solidFill>
              </a:rPr>
              <a:t>and supercritical  extraction</a:t>
            </a:r>
          </a:p>
        </p:txBody>
      </p:sp>
    </p:spTree>
    <p:extLst>
      <p:ext uri="{BB962C8B-B14F-4D97-AF65-F5344CB8AC3E}">
        <p14:creationId xmlns:p14="http://schemas.microsoft.com/office/powerpoint/2010/main" val="3165393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3921</Words>
  <Application>Microsoft Office PowerPoint</Application>
  <PresentationFormat>Widescreen</PresentationFormat>
  <Paragraphs>321</Paragraphs>
  <Slides>80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Optima</vt:lpstr>
      <vt:lpstr>Arial</vt:lpstr>
      <vt:lpstr>Calibri</vt:lpstr>
      <vt:lpstr>Calibri Light</vt:lpstr>
      <vt:lpstr>Cambria Math</vt:lpstr>
      <vt:lpstr>Comic Sans MS</vt:lpstr>
      <vt:lpstr>Wingdings</vt:lpstr>
      <vt:lpstr>Office Theme</vt:lpstr>
      <vt:lpstr>EKC 464 BIOREFINERY ENGINEERING</vt:lpstr>
      <vt:lpstr>Separation and purification technologies  in biorefinery.</vt:lpstr>
      <vt:lpstr>Learning outcome</vt:lpstr>
      <vt:lpstr>Reference</vt:lpstr>
      <vt:lpstr>PowerPoint Presentation</vt:lpstr>
      <vt:lpstr>Introduction</vt:lpstr>
      <vt:lpstr>CLASSIFICATION OF SEPARATION PROCESS</vt:lpstr>
      <vt:lpstr>VARIOUS TYPES OF SEPARATION PROCESSES</vt:lpstr>
      <vt:lpstr>Equilibrium-based separation techniques:   Distillation, liquid-liquid extraction  and supercritical  extraction</vt:lpstr>
      <vt:lpstr>Distillation</vt:lpstr>
      <vt:lpstr>PowerPoint Presentation</vt:lpstr>
      <vt:lpstr>PowerPoint Presentation</vt:lpstr>
      <vt:lpstr>PowerPoint Presentation</vt:lpstr>
      <vt:lpstr>Type of distillation in biorefinery</vt:lpstr>
      <vt:lpstr>AZEOTROPIC DISTILLATION</vt:lpstr>
      <vt:lpstr>PowerPoint Presentation</vt:lpstr>
      <vt:lpstr>PowerPoint Presentation</vt:lpstr>
      <vt:lpstr>PowerPoint Presentation</vt:lpstr>
      <vt:lpstr>PowerPoint Presentation</vt:lpstr>
      <vt:lpstr>Extractive distillation</vt:lpstr>
      <vt:lpstr>PowerPoint Presentation</vt:lpstr>
      <vt:lpstr>PowerPoint Presentation</vt:lpstr>
      <vt:lpstr>PowerPoint Presentation</vt:lpstr>
      <vt:lpstr>Types of separating agents</vt:lpstr>
      <vt:lpstr>What is ionic liquids (IL)?</vt:lpstr>
      <vt:lpstr>PowerPoint Presentation</vt:lpstr>
      <vt:lpstr>Example in biorefineries</vt:lpstr>
      <vt:lpstr>Molecular distillation</vt:lpstr>
      <vt:lpstr>PowerPoint Presentation</vt:lpstr>
      <vt:lpstr>PowerPoint Presentation</vt:lpstr>
      <vt:lpstr>PowerPoint Presentation</vt:lpstr>
      <vt:lpstr>PowerPoint Presentation</vt:lpstr>
      <vt:lpstr>Challenge in distillation process in industry</vt:lpstr>
      <vt:lpstr>Equilibrium-based separation techniques:   Distillation, liquid-liquid extraction  and supercritical  extraction</vt:lpstr>
      <vt:lpstr>Liquid-liquid extraction</vt:lpstr>
      <vt:lpstr>PowerPoint Presentation</vt:lpstr>
      <vt:lpstr>PowerPoint Presentation</vt:lpstr>
      <vt:lpstr>Why not distillation?</vt:lpstr>
      <vt:lpstr>The requirements for Extractants</vt:lpstr>
      <vt:lpstr>Drawback of LLE</vt:lpstr>
      <vt:lpstr>Fundamental principles of LLE</vt:lpstr>
      <vt:lpstr>PowerPoint Presentation</vt:lpstr>
      <vt:lpstr>PowerPoint Presentation</vt:lpstr>
      <vt:lpstr>PowerPoint Presentation</vt:lpstr>
      <vt:lpstr>PowerPoint Presentation</vt:lpstr>
      <vt:lpstr>Categories in LLE Design</vt:lpstr>
      <vt:lpstr>Standard extraction</vt:lpstr>
      <vt:lpstr>Fraction extraction</vt:lpstr>
      <vt:lpstr>Dissociative extraction</vt:lpstr>
      <vt:lpstr>Reaction-enhanced extraction</vt:lpstr>
      <vt:lpstr>Hybrid extraction processes</vt:lpstr>
      <vt:lpstr>Criteria of efficient liquid-liquid extractors in biorefineries</vt:lpstr>
      <vt:lpstr>Type of extractors</vt:lpstr>
      <vt:lpstr>PowerPoint Presentation</vt:lpstr>
      <vt:lpstr>Application of LLE in biorefineries</vt:lpstr>
      <vt:lpstr>PowerPoint Presentation</vt:lpstr>
      <vt:lpstr>PowerPoint Presentation</vt:lpstr>
      <vt:lpstr>Challenges in separating ethanol from fermentation broth using LLE</vt:lpstr>
      <vt:lpstr>PowerPoint Presentation</vt:lpstr>
      <vt:lpstr>Equilibrium-based separation techniques:   Distillation, liquid-liquid extraction  and supercritical  extraction</vt:lpstr>
      <vt:lpstr>Supercritical fluid as a solvent</vt:lpstr>
      <vt:lpstr>What is supercritical fluid?</vt:lpstr>
      <vt:lpstr>PowerPoint Presentation</vt:lpstr>
      <vt:lpstr>PowerPoint Presentation</vt:lpstr>
      <vt:lpstr>Advantage of SCF</vt:lpstr>
      <vt:lpstr>CO2 – the most widely used SCF</vt:lpstr>
      <vt:lpstr>Supercritical fluid extraction</vt:lpstr>
      <vt:lpstr>PowerPoint Presentation</vt:lpstr>
      <vt:lpstr>Extraction of solutes from a solid matrix occurs in five basic stages that can occur in series/parallel </vt:lpstr>
      <vt:lpstr>Important parameters to consider for SFE</vt:lpstr>
      <vt:lpstr>Advantage of SC technology in biorefineries</vt:lpstr>
      <vt:lpstr>SFE Setup</vt:lpstr>
      <vt:lpstr>Specific example in biorefineries</vt:lpstr>
      <vt:lpstr>Sugar/starch as a raw material </vt:lpstr>
      <vt:lpstr>Supercritical extraction of vegetable oil </vt:lpstr>
      <vt:lpstr>Supercritical extraction of lignocellulose biomass </vt:lpstr>
      <vt:lpstr>Supercritical extraction of microalgae</vt:lpstr>
      <vt:lpstr> Up-grade of Bio-oil using SCF </vt:lpstr>
      <vt:lpstr>PowerPoint Presentation</vt:lpstr>
      <vt:lpstr>Drawback of SFE Technology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EKC 464 BIOREFINERY ENGINEERING</dc:title>
  <dc:creator>ayshah rosli</dc:creator>
  <cp:lastModifiedBy>ayshah rosli</cp:lastModifiedBy>
  <cp:revision>5</cp:revision>
  <dcterms:created xsi:type="dcterms:W3CDTF">2019-11-25T00:26:31Z</dcterms:created>
  <dcterms:modified xsi:type="dcterms:W3CDTF">2019-11-25T07:29:49Z</dcterms:modified>
</cp:coreProperties>
</file>