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313" r:id="rId4"/>
    <p:sldId id="266" r:id="rId5"/>
    <p:sldId id="267" r:id="rId6"/>
    <p:sldId id="280" r:id="rId7"/>
    <p:sldId id="268" r:id="rId8"/>
    <p:sldId id="275" r:id="rId9"/>
    <p:sldId id="281" r:id="rId10"/>
    <p:sldId id="269" r:id="rId11"/>
    <p:sldId id="314" r:id="rId12"/>
    <p:sldId id="270" r:id="rId13"/>
    <p:sldId id="271" r:id="rId14"/>
    <p:sldId id="273" r:id="rId15"/>
    <p:sldId id="272" r:id="rId16"/>
    <p:sldId id="274" r:id="rId17"/>
    <p:sldId id="279" r:id="rId18"/>
    <p:sldId id="276" r:id="rId19"/>
    <p:sldId id="282" r:id="rId20"/>
    <p:sldId id="278" r:id="rId21"/>
    <p:sldId id="315" r:id="rId22"/>
    <p:sldId id="265" r:id="rId23"/>
    <p:sldId id="262" r:id="rId24"/>
    <p:sldId id="283" r:id="rId25"/>
    <p:sldId id="264" r:id="rId26"/>
    <p:sldId id="284" r:id="rId27"/>
    <p:sldId id="285" r:id="rId28"/>
    <p:sldId id="286" r:id="rId29"/>
    <p:sldId id="287" r:id="rId30"/>
    <p:sldId id="288" r:id="rId31"/>
    <p:sldId id="290" r:id="rId32"/>
    <p:sldId id="289" r:id="rId33"/>
    <p:sldId id="308" r:id="rId34"/>
    <p:sldId id="291" r:id="rId35"/>
    <p:sldId id="292" r:id="rId36"/>
    <p:sldId id="293" r:id="rId37"/>
    <p:sldId id="309" r:id="rId38"/>
    <p:sldId id="294" r:id="rId39"/>
    <p:sldId id="295" r:id="rId40"/>
    <p:sldId id="297" r:id="rId41"/>
    <p:sldId id="296" r:id="rId42"/>
    <p:sldId id="298" r:id="rId43"/>
    <p:sldId id="300" r:id="rId44"/>
    <p:sldId id="299" r:id="rId45"/>
    <p:sldId id="301" r:id="rId46"/>
    <p:sldId id="302" r:id="rId47"/>
    <p:sldId id="303" r:id="rId48"/>
    <p:sldId id="305" r:id="rId49"/>
    <p:sldId id="304" r:id="rId50"/>
    <p:sldId id="307" r:id="rId51"/>
    <p:sldId id="306" r:id="rId52"/>
    <p:sldId id="31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shah rosli" initials="ar" lastIdx="1" clrIdx="0">
    <p:extLst>
      <p:ext uri="{19B8F6BF-5375-455C-9EA6-DF929625EA0E}">
        <p15:presenceInfo xmlns:p15="http://schemas.microsoft.com/office/powerpoint/2012/main" userId="3c714fde45daa1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208E-3E50-42C6-A0B9-90C06941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CB172-BFF9-4D8E-984E-CB7EF033D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247CD-5BD6-4D8F-A5C5-AD558AEC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33F31-69B3-43EB-9EFF-AD04F304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E5D2-2F3E-4C8B-9404-5E846428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613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A37E-0454-4977-8DD0-B1B086DA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67F2E-937D-4295-B465-3C2DD0988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9E1E1-C8AA-40C9-B5F5-58A4B831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61B45-B8FF-419F-B688-0F6BA046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B030-0436-41F4-BCCE-4710F1B3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98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3C303-8FF1-420E-BD74-68E48CFC8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B194A-0016-4EA8-BE50-F4A38C57C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1D0EB-CF6D-42E5-83F8-8108AD94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A515D-6D6D-4FFE-9CB5-1507CB7B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0745-B87E-4316-991D-664F4DAA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669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348D-FAD7-4415-A87B-B40F9B70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E213-777E-4067-8ABB-CD9760F6A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BC4A-D95C-4DF0-983A-2FD3F5F6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3587D-93DC-4E3A-ADD1-4D051551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FAB67-1079-45FD-A4AA-ABB85850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8999-9CC3-4A7E-841D-1D40FAD7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AB3B8-F80C-4F0A-9CAE-89A7150D4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F3FFC-A0EC-43D8-89F8-001C31B7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B56E-6506-43CE-B932-F324A884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18E5D-B5C6-4C45-822D-7692D3DE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49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EAA7-D1AD-4CC6-9BB9-6A519905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60E39-54F0-48A9-862D-67FFF34FD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36565-DAFF-4706-9ECD-2B764C5F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37F1E-73B4-4B16-8735-B5F0FFD9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2DBCF-110A-4385-B999-80114DAE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13728-9023-44CE-AF31-B541BF1B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58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1D63-5350-4B7D-A78B-F8798214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F959B-315F-48B4-AC2A-83F232AE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19559-35B4-443A-9D65-90ACEEC54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0F9FC-8033-430C-8291-5D31778D3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20BE1-52BC-4A41-B843-D07672A27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3A328-EEDA-4B8F-8439-7E9D3D9E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360A7-9829-40A6-8BFC-7CE6D3BD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202AD-3167-4370-A2ED-C51BF8D6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311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D7CB-3E10-4486-962A-66B73B09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8F802-6501-4CAE-AD19-C17871A6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48354-18C6-4487-BE0B-FFD8C8B6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4CA1D-BE9A-4C2D-BFEB-887CDC80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323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73354-B04A-4892-8EE6-27DFF414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D3642-E79E-4833-B39F-FA8DBC5F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C368E-837E-47B8-9146-72231E83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510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816A-3868-4887-8F52-E711A2CC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130D-E02C-41B9-BC73-8DE1353C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FC3B5-3FC5-4BF9-804C-6728AE012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EABCA-C682-424A-8106-923E66AE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9F8D3-374C-4081-9FC1-523D6FAC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CD417-B321-42CD-8F81-BCACA383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43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72E5-83A7-4122-A467-17796A64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A09AF-1DE8-4457-ABA2-431DCAA2B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F8EA-1546-4865-AF4B-01B8D6EE4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241C7-892E-4C38-8CDB-6F6991AD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3F24-6F7F-46C1-AD93-E94590E6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E520C-8E81-4B3E-845E-EB8564BE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494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9DDBF-BABA-49F0-97AF-3FC91080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48293-98F6-477A-8080-9F8D83B5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0FA24-58EB-41AA-ABC9-9D3B048F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8565-ECEF-4856-BF20-4A0B7A35EBAD}" type="datetimeFigureOut">
              <a:rPr lang="en-MY" smtClean="0"/>
              <a:t>13/12/2019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D587-1201-4EC5-B69C-1475EB21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2B85-30F4-436F-8602-3AFE85A4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BE14-6D98-4F44-BABC-6BA71A1F9C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7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9902C-C309-4777-B7F4-57D05A6DF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BIOREFINERY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24614-3BE5-48DE-ABEF-BC2F7F624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MY" b="1" dirty="0"/>
              <a:t>Fischer–</a:t>
            </a:r>
            <a:r>
              <a:rPr lang="en-MY" b="1" dirty="0" err="1"/>
              <a:t>Tropsch</a:t>
            </a:r>
            <a:r>
              <a:rPr lang="en-MY" b="1" dirty="0"/>
              <a:t> liquid and methanol synthesis</a:t>
            </a:r>
          </a:p>
          <a:p>
            <a:r>
              <a:rPr lang="en-MY" b="1" dirty="0"/>
              <a:t>Algae biorefineries</a:t>
            </a:r>
          </a:p>
          <a:p>
            <a:r>
              <a:rPr lang="en-MY" b="1" dirty="0"/>
              <a:t>Value-added chemicals (term paper)</a:t>
            </a:r>
          </a:p>
          <a:p>
            <a:endParaRPr lang="en-MY" dirty="0"/>
          </a:p>
          <a:p>
            <a:r>
              <a:rPr lang="en-MY" sz="2300" i="1" dirty="0"/>
              <a:t>By: Nur Ayshah Rosli, PhD</a:t>
            </a:r>
          </a:p>
        </p:txBody>
      </p:sp>
    </p:spTree>
    <p:extLst>
      <p:ext uri="{BB962C8B-B14F-4D97-AF65-F5344CB8AC3E}">
        <p14:creationId xmlns:p14="http://schemas.microsoft.com/office/powerpoint/2010/main" val="229276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7ABB-867C-40FD-AEA3-29B893FC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Type of FT reactors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461A-F305-49D7-8BD6-DB899687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Circulating fluidized bed reactor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Fixed fluidized bed reactor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Tubular fixed bed reactor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Slurry phase reactor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55544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EBCA-E0B5-483A-BD7D-6505DC00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8FFFC-FEED-4929-BA2B-00783A69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409575"/>
            <a:ext cx="94107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57D4-8881-4AA3-8325-682CB5EF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Classification of FT reactors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6F7D2-A899-4762-B7AC-D2B80EE50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48518"/>
              </p:ext>
            </p:extLst>
          </p:nvPr>
        </p:nvGraphicFramePr>
        <p:xfrm>
          <a:off x="821094" y="1825625"/>
          <a:ext cx="10532705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735">
                  <a:extLst>
                    <a:ext uri="{9D8B030D-6E8A-4147-A177-3AD203B41FA5}">
                      <a16:colId xmlns:a16="http://schemas.microsoft.com/office/drawing/2014/main" val="2983300769"/>
                    </a:ext>
                  </a:extLst>
                </a:gridCol>
                <a:gridCol w="4170783">
                  <a:extLst>
                    <a:ext uri="{9D8B030D-6E8A-4147-A177-3AD203B41FA5}">
                      <a16:colId xmlns:a16="http://schemas.microsoft.com/office/drawing/2014/main" val="3793228021"/>
                    </a:ext>
                  </a:extLst>
                </a:gridCol>
                <a:gridCol w="4309187">
                  <a:extLst>
                    <a:ext uri="{9D8B030D-6E8A-4147-A177-3AD203B41FA5}">
                      <a16:colId xmlns:a16="http://schemas.microsoft.com/office/drawing/2014/main" val="343245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/>
                        <a:t>Class of FT reactors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/>
                        <a:t>High Temperature Fischer-</a:t>
                      </a:r>
                      <a:r>
                        <a:rPr lang="en-MY" sz="2000" b="1" dirty="0" err="1"/>
                        <a:t>Tropsch</a:t>
                      </a:r>
                      <a:r>
                        <a:rPr lang="en-MY" sz="2000" b="1" dirty="0"/>
                        <a:t> (HTFT)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/>
                        <a:t>Low Temperature Fischer-</a:t>
                      </a:r>
                      <a:r>
                        <a:rPr lang="en-MY" sz="2000" b="1" dirty="0" err="1"/>
                        <a:t>Tropsch</a:t>
                      </a:r>
                      <a:r>
                        <a:rPr lang="en-MY" sz="2000" b="1" dirty="0"/>
                        <a:t> (LTFT)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2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/>
                        <a:t>Operating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/>
                        <a:t>320-350˚C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/>
                        <a:t>220-250˚C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1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/>
                        <a:t>Operating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/>
                        <a:t>2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/>
                        <a:t>2 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50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/>
                        <a:t>Type of reactor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circulating fluidized bed, bubbling fluidized bed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tubular fixed bed, and slurry phase reactor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1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000" b="1" dirty="0"/>
                        <a:t>Catalyst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/>
                        <a:t>Cobalt, iron catalyst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precipitated iron catalysts or supported cobalt catalysts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000" b="1" dirty="0"/>
                        <a:t>Main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/>
                        <a:t>olefins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/>
                        <a:t>longer chain hydrocarbon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4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38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F76F-3656-4E96-BA8D-6748B623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HTFT – circulating fluidized bed reactor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6A1F-90AA-4766-AD96-37636E84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045F7-ED57-4286-9789-2E27F4A7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412592"/>
            <a:ext cx="6237953" cy="52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00C6-496C-484C-BA25-9542299A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3063875"/>
          </a:xfrm>
        </p:spPr>
        <p:txBody>
          <a:bodyPr/>
          <a:lstStyle/>
          <a:p>
            <a:r>
              <a:rPr lang="en-MY" dirty="0"/>
              <a:t>HTFT – fixed fluidized bed reactor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95E4C-4350-432B-AFED-85DB03A4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690" y="899692"/>
            <a:ext cx="5791353" cy="52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3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50E7-5C71-4903-9109-B06790A4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LTFT - Slurry Phase Reactor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A467-8149-449E-9C2B-C4BF90F2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BFC5E-FC19-4209-A060-876E8826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27" y="1581944"/>
            <a:ext cx="50863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5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59F5-EF60-4A62-9CC5-7E2A92E1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MY" dirty="0"/>
              <a:t>LTFT – </a:t>
            </a:r>
            <a:r>
              <a:rPr lang="en-MY" dirty="0" err="1"/>
              <a:t>Multitubular</a:t>
            </a:r>
            <a:r>
              <a:rPr lang="en-MY" dirty="0"/>
              <a:t> fixed bed reactor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A4A8-F88A-4525-8C39-6A177FC5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6CD2C-802A-40B2-B080-E08DF417D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75" y="408939"/>
            <a:ext cx="5365201" cy="60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6EE6-EE00-4E47-9DB7-18A42AA9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0000"/>
                </a:solidFill>
                <a:latin typeface="+mn-lt"/>
              </a:rPr>
              <a:t>FT process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06FE-B395-4699-B04C-F3738F30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removal from the process</a:t>
            </a:r>
          </a:p>
          <a:p>
            <a:endParaRPr lang="en-US" dirty="0"/>
          </a:p>
          <a:p>
            <a:r>
              <a:rPr lang="en-US" dirty="0"/>
              <a:t>Syngas Clean-Up</a:t>
            </a:r>
          </a:p>
          <a:p>
            <a:endParaRPr lang="en-US" dirty="0"/>
          </a:p>
          <a:p>
            <a:r>
              <a:rPr lang="en-US" dirty="0"/>
              <a:t>Catalyst deactivation rate</a:t>
            </a:r>
          </a:p>
          <a:p>
            <a:endParaRPr lang="en-US" dirty="0"/>
          </a:p>
          <a:p>
            <a:r>
              <a:rPr lang="en-US" dirty="0"/>
              <a:t>Change in feedstock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0691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324F-9A22-4FEF-A818-FBFB5E6F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0000"/>
                </a:solidFill>
                <a:latin typeface="+mn-lt"/>
              </a:rPr>
              <a:t>Catalyst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3424-A423-4A2D-A49C-EC065A6F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MY" sz="3100" b="1" dirty="0"/>
              <a:t>Transition Metal</a:t>
            </a:r>
          </a:p>
          <a:p>
            <a:r>
              <a:rPr lang="en-MY" b="1" dirty="0">
                <a:solidFill>
                  <a:srgbClr val="FF0000"/>
                </a:solidFill>
              </a:rPr>
              <a:t>Cobalt</a:t>
            </a:r>
          </a:p>
          <a:p>
            <a:pPr marL="0" indent="0">
              <a:buNone/>
            </a:pPr>
            <a:r>
              <a:rPr lang="en-MY" dirty="0"/>
              <a:t>	Highly active</a:t>
            </a:r>
          </a:p>
          <a:p>
            <a:pPr marL="0" indent="0">
              <a:buNone/>
            </a:pPr>
            <a:r>
              <a:rPr lang="en-MY" dirty="0"/>
              <a:t>	Feedstock is natural gas</a:t>
            </a:r>
          </a:p>
          <a:p>
            <a:r>
              <a:rPr lang="en-MY" b="1" dirty="0">
                <a:solidFill>
                  <a:srgbClr val="FF0000"/>
                </a:solidFill>
              </a:rPr>
              <a:t>Iron</a:t>
            </a:r>
          </a:p>
          <a:p>
            <a:pPr marL="0" indent="0">
              <a:buNone/>
            </a:pPr>
            <a:r>
              <a:rPr lang="en-MY" dirty="0"/>
              <a:t>	Suitable for low-hydrogen-content synthesis gases</a:t>
            </a:r>
          </a:p>
          <a:p>
            <a:pPr marL="0" indent="0">
              <a:buNone/>
            </a:pPr>
            <a:r>
              <a:rPr lang="en-MY" dirty="0"/>
              <a:t>	Lower quality feedstock, coal or biomass</a:t>
            </a:r>
          </a:p>
          <a:p>
            <a:r>
              <a:rPr lang="en-MY" b="1" dirty="0">
                <a:solidFill>
                  <a:srgbClr val="FF0000"/>
                </a:solidFill>
              </a:rPr>
              <a:t>Ruthenium</a:t>
            </a:r>
          </a:p>
          <a:p>
            <a:pPr marL="0" indent="0">
              <a:buNone/>
            </a:pPr>
            <a:r>
              <a:rPr lang="en-MY" dirty="0"/>
              <a:t>	Very Expensive, rare in nature</a:t>
            </a:r>
          </a:p>
          <a:p>
            <a:pPr marL="0" indent="0">
              <a:buNone/>
            </a:pPr>
            <a:r>
              <a:rPr lang="en-MY" dirty="0"/>
              <a:t>	Hardly used in FT</a:t>
            </a:r>
          </a:p>
          <a:p>
            <a:r>
              <a:rPr lang="en-MY" b="1" dirty="0">
                <a:solidFill>
                  <a:srgbClr val="FF0000"/>
                </a:solidFill>
              </a:rPr>
              <a:t>Nickel </a:t>
            </a:r>
          </a:p>
          <a:p>
            <a:pPr marL="0" indent="0">
              <a:buNone/>
            </a:pPr>
            <a:r>
              <a:rPr lang="en-MY" dirty="0"/>
              <a:t>	</a:t>
            </a:r>
            <a:r>
              <a:rPr lang="en-MY" dirty="0" err="1"/>
              <a:t>Favors</a:t>
            </a:r>
            <a:r>
              <a:rPr lang="en-MY" dirty="0"/>
              <a:t> methane formation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183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EF1E-7794-447C-82AE-896F5191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Comparison of some salient features of </a:t>
            </a:r>
            <a:br>
              <a:rPr lang="en-US" sz="3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cobalt and iron FT catalysts</a:t>
            </a:r>
            <a:endParaRPr lang="en-MY" sz="36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2511-A8C2-43E4-A171-2A026AEE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8CBA3-E734-4F4E-8E21-E3C07022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5" y="1982005"/>
            <a:ext cx="11585749" cy="41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CEE80-7D60-4FE9-8451-89118A5E8A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b="1" dirty="0"/>
              <a:t>Fischer–</a:t>
            </a:r>
            <a:r>
              <a:rPr lang="en-MY" b="1" dirty="0" err="1"/>
              <a:t>Tropsch</a:t>
            </a:r>
            <a:r>
              <a:rPr lang="en-MY" b="1" dirty="0"/>
              <a:t> liquid and methanol synthesis</a:t>
            </a:r>
            <a:endParaRPr lang="en-MY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478D78-7067-4A6D-ADF0-24B9AE7C3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850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5199-AF3A-4603-9963-A34D4206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0000"/>
                </a:solidFill>
                <a:latin typeface="+mn-lt"/>
              </a:rPr>
              <a:t>Benefits of FT synthesis from biomass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FB0E-E4D8-41B7-83A8-E6DFDF79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Generation of biofuels from perennials grown on degraded crop lands and from waste biomass can reduce habitat destruction, competition with food production, and carbon debts</a:t>
            </a:r>
          </a:p>
          <a:p>
            <a:pPr algn="just"/>
            <a:r>
              <a:rPr lang="en-US" dirty="0"/>
              <a:t>FT-liquids are conceivably well suited for use in fuel cell vehicles </a:t>
            </a:r>
          </a:p>
          <a:p>
            <a:pPr algn="just"/>
            <a:r>
              <a:rPr lang="en-MY" dirty="0"/>
              <a:t>The cost of biomass – could be challenging</a:t>
            </a:r>
          </a:p>
          <a:p>
            <a:pPr algn="just"/>
            <a:r>
              <a:rPr lang="en-US" dirty="0"/>
              <a:t>Fossil fuel derived gasoline, diesel and natural gas have the energy ratio ranging from 0.83 to 0.95. </a:t>
            </a:r>
          </a:p>
          <a:p>
            <a:pPr algn="just"/>
            <a:r>
              <a:rPr lang="en-US" dirty="0"/>
              <a:t>Palm oil derived </a:t>
            </a:r>
            <a:r>
              <a:rPr lang="en-US" dirty="0" err="1"/>
              <a:t>transesterified</a:t>
            </a:r>
            <a:r>
              <a:rPr lang="en-US" dirty="0"/>
              <a:t> bio-diesel have energy ratio in the range of 8.5–9.5 and, the liquid fuels derived from bio-syngas, via FT process, yield an energy ratio in the range of 3–6.8.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*Energy ratio: </a:t>
            </a:r>
            <a:r>
              <a:rPr lang="en-US" i="1" dirty="0"/>
              <a:t>ratio of the energy output of the end product to the fossil energy required for producing the desired fuel</a:t>
            </a:r>
            <a:endParaRPr lang="en-MY" i="1" dirty="0"/>
          </a:p>
        </p:txBody>
      </p:sp>
    </p:spTree>
    <p:extLst>
      <p:ext uri="{BB962C8B-B14F-4D97-AF65-F5344CB8AC3E}">
        <p14:creationId xmlns:p14="http://schemas.microsoft.com/office/powerpoint/2010/main" val="327314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1491-DE0B-4013-8E48-522BAC83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2006-E1A7-47C8-B5FA-19BED14A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MY" dirty="0"/>
              <a:t>Issue with palm oil – challenging plantation (required specific climate)</a:t>
            </a:r>
          </a:p>
          <a:p>
            <a:pPr algn="just"/>
            <a:r>
              <a:rPr lang="en-MY" dirty="0"/>
              <a:t>the liquid fuels </a:t>
            </a:r>
            <a:r>
              <a:rPr lang="en-US" dirty="0"/>
              <a:t>obtained from FT process have similar combustion properties as the gasoline and diesel obtained from petroleum sources. </a:t>
            </a:r>
          </a:p>
          <a:p>
            <a:pPr algn="just"/>
            <a:r>
              <a:rPr lang="en-US" dirty="0"/>
              <a:t>Can replace the fossil derived transportation fuel directly without</a:t>
            </a:r>
            <a:br>
              <a:rPr lang="en-US" dirty="0"/>
            </a:br>
            <a:r>
              <a:rPr lang="en-US" dirty="0"/>
              <a:t>altering the properties of the combustion devices or its efficiencies. </a:t>
            </a:r>
          </a:p>
          <a:p>
            <a:pPr algn="just"/>
            <a:r>
              <a:rPr lang="en-US" dirty="0"/>
              <a:t>However – challenging to have sustainable feedstock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2312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844D-9B80-4B26-820D-8311E8B5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CD88-5AD4-4D80-9F05-C933381A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Further reads:</a:t>
            </a:r>
          </a:p>
          <a:p>
            <a:pPr marL="514350" indent="-514350">
              <a:buAutoNum type="arabicPeriod"/>
            </a:pPr>
            <a:r>
              <a:rPr lang="en-MY" dirty="0" err="1"/>
              <a:t>Steynberg</a:t>
            </a:r>
            <a:r>
              <a:rPr lang="en-MY" dirty="0"/>
              <a:t>, A. P., Dry, M. E., Davis, B. H., &amp; </a:t>
            </a:r>
            <a:r>
              <a:rPr lang="en-MY" dirty="0" err="1"/>
              <a:t>Breman</a:t>
            </a:r>
            <a:r>
              <a:rPr lang="en-MY" dirty="0"/>
              <a:t>, B. B. (2004). Fischer-</a:t>
            </a:r>
            <a:r>
              <a:rPr lang="en-MY" dirty="0" err="1"/>
              <a:t>tropsch</a:t>
            </a:r>
            <a:r>
              <a:rPr lang="en-MY" dirty="0"/>
              <a:t> reactors. In </a:t>
            </a:r>
            <a:r>
              <a:rPr lang="en-MY" i="1" dirty="0"/>
              <a:t>Studies in Surface Science and Catalysis</a:t>
            </a:r>
            <a:r>
              <a:rPr lang="en-MY" dirty="0"/>
              <a:t> (Vol. 152, pp. 64-195). Elsevier.</a:t>
            </a:r>
          </a:p>
          <a:p>
            <a:pPr marL="514350" indent="-514350">
              <a:buAutoNum type="arabicPeriod"/>
            </a:pPr>
            <a:r>
              <a:rPr lang="en-MY" dirty="0" err="1"/>
              <a:t>Saeidi</a:t>
            </a:r>
            <a:r>
              <a:rPr lang="en-MY" dirty="0"/>
              <a:t>, S., </a:t>
            </a:r>
            <a:r>
              <a:rPr lang="en-MY" dirty="0" err="1"/>
              <a:t>Nikoo</a:t>
            </a:r>
            <a:r>
              <a:rPr lang="en-MY" dirty="0"/>
              <a:t>, M. K., </a:t>
            </a:r>
            <a:r>
              <a:rPr lang="en-MY" dirty="0" err="1"/>
              <a:t>Mirvakili</a:t>
            </a:r>
            <a:r>
              <a:rPr lang="en-MY" dirty="0"/>
              <a:t>, A., </a:t>
            </a:r>
            <a:r>
              <a:rPr lang="en-MY" dirty="0" err="1"/>
              <a:t>Bahrani</a:t>
            </a:r>
            <a:r>
              <a:rPr lang="en-MY" dirty="0"/>
              <a:t>, S., Amin, N. A. S., &amp; </a:t>
            </a:r>
            <a:r>
              <a:rPr lang="en-MY" dirty="0" err="1"/>
              <a:t>Rahimpour</a:t>
            </a:r>
            <a:r>
              <a:rPr lang="en-MY" dirty="0"/>
              <a:t>, M. R. (2015). Recent advances in reactors for low-temperature Fischer-</a:t>
            </a:r>
            <a:r>
              <a:rPr lang="en-MY" dirty="0" err="1"/>
              <a:t>Tropsch</a:t>
            </a:r>
            <a:r>
              <a:rPr lang="en-MY" dirty="0"/>
              <a:t> synthesis: process intensification perspective. </a:t>
            </a:r>
            <a:r>
              <a:rPr lang="en-MY" i="1" dirty="0"/>
              <a:t>Reviews in Chemical Engineering</a:t>
            </a:r>
            <a:r>
              <a:rPr lang="en-MY" dirty="0"/>
              <a:t>, </a:t>
            </a:r>
            <a:r>
              <a:rPr lang="en-MY" i="1" dirty="0"/>
              <a:t>31</a:t>
            </a:r>
            <a:r>
              <a:rPr lang="en-MY" dirty="0"/>
              <a:t>(3), 209-238.</a:t>
            </a:r>
          </a:p>
        </p:txBody>
      </p:sp>
    </p:spTree>
    <p:extLst>
      <p:ext uri="{BB962C8B-B14F-4D97-AF65-F5344CB8AC3E}">
        <p14:creationId xmlns:p14="http://schemas.microsoft.com/office/powerpoint/2010/main" val="192562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F053-0853-4DDD-BEE5-C7EAD7A4D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b="1" dirty="0"/>
              <a:t>Algae biorefineries</a:t>
            </a:r>
            <a:endParaRPr lang="en-MY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C111C0-DB20-4BEC-A7B6-537EB6FAC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194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B85A-5EA2-44C0-AFC2-FC76ED70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endParaRPr lang="en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4D1C-DCA0-46EB-9C7A-F8F0583F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4282961"/>
          </a:xfrm>
        </p:spPr>
        <p:txBody>
          <a:bodyPr>
            <a:normAutofit/>
          </a:bodyPr>
          <a:lstStyle/>
          <a:p>
            <a:r>
              <a:rPr lang="en-US" b="1" dirty="0"/>
              <a:t>Direct land competition </a:t>
            </a:r>
            <a:r>
              <a:rPr lang="en-US" dirty="0"/>
              <a:t>between food and energy crops is one of the main challenges faced by crop-based biofuels.</a:t>
            </a:r>
          </a:p>
          <a:p>
            <a:r>
              <a:rPr lang="en-US" dirty="0"/>
              <a:t>Algae are especially attractive because of their capacity to produce </a:t>
            </a:r>
            <a:r>
              <a:rPr lang="en-US" b="1" dirty="0"/>
              <a:t>large amounts of oil per unit of land area</a:t>
            </a:r>
            <a:r>
              <a:rPr lang="en-US" dirty="0"/>
              <a:t> compared to other feedstocks. </a:t>
            </a:r>
            <a:br>
              <a:rPr lang="en-US" sz="1800" dirty="0"/>
            </a:br>
            <a:endParaRPr lang="en-MY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496D7-7048-4B9E-9AE6-203F40524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4" r="26014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8849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3D9B56-7B77-4EF2-9AB9-761A2B77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8D89-9DD3-4D86-8E85-264CD946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EA89D-BBED-4864-BB02-081946F4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7" y="1825625"/>
            <a:ext cx="4798925" cy="4351338"/>
          </a:xfrm>
        </p:spPr>
        <p:txBody>
          <a:bodyPr/>
          <a:lstStyle/>
          <a:p>
            <a:pPr algn="just"/>
            <a:r>
              <a:rPr lang="en-US" dirty="0"/>
              <a:t>Photosynthetic organisms that grow in water and in the presence of sunlight and CO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While growing, algae produce and accumulate oil suitable for biodiesel production.</a:t>
            </a:r>
            <a:endParaRPr lang="en-MY" dirty="0"/>
          </a:p>
        </p:txBody>
      </p:sp>
      <p:pic>
        <p:nvPicPr>
          <p:cNvPr id="1026" name="Picture 2" descr="Image result for algae">
            <a:extLst>
              <a:ext uri="{FF2B5EF4-FFF2-40B4-BE49-F238E27FC236}">
                <a16:creationId xmlns:a16="http://schemas.microsoft.com/office/drawing/2014/main" id="{02C6417D-739A-478C-9326-D582AEA1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22" y="1825625"/>
            <a:ext cx="6082602" cy="45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5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2A6B-664E-4038-98F7-3D2DFFA2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B0F5-3E17-4F51-B899-B60F87106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CBF21-BA03-4970-B0A5-730ADDDC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7" y="774517"/>
            <a:ext cx="11358782" cy="50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E518-6513-4BB9-A713-EA42FCAA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AA8C-4C05-4373-8AE6-F6FD058C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3200" dirty="0"/>
              <a:t>High capital cost for </a:t>
            </a:r>
            <a:r>
              <a:rPr lang="en-MY" sz="3200" b="1" dirty="0"/>
              <a:t>algae cultivation </a:t>
            </a:r>
            <a:r>
              <a:rPr lang="en-MY" sz="3200" dirty="0"/>
              <a:t>and </a:t>
            </a:r>
            <a:r>
              <a:rPr lang="en-MY" sz="3200" b="1" dirty="0"/>
              <a:t>oil extraction </a:t>
            </a:r>
            <a:r>
              <a:rPr lang="en-MY" sz="3200" dirty="0"/>
              <a:t>as compared to growing oil crops such as palm oil or jatropha.</a:t>
            </a:r>
          </a:p>
        </p:txBody>
      </p:sp>
    </p:spTree>
    <p:extLst>
      <p:ext uri="{BB962C8B-B14F-4D97-AF65-F5344CB8AC3E}">
        <p14:creationId xmlns:p14="http://schemas.microsoft.com/office/powerpoint/2010/main" val="2544768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E625-0811-4FA5-A3F1-A6B93BAA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What to do with the waste?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AD572-07D8-460A-8A84-1C107F54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Proteins and the residual biomass can be recovered from algae.</a:t>
            </a:r>
          </a:p>
          <a:p>
            <a:r>
              <a:rPr lang="en-US" sz="3200" dirty="0"/>
              <a:t>Proteins can be used for animal feed and the residual biomass can be used as fertilizer. 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34498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31104-E4DC-4510-8C46-1EFF7ADA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17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MY" sz="4000" dirty="0"/>
              <a:t>FT reaction was discovered in 1923 by </a:t>
            </a:r>
          </a:p>
          <a:p>
            <a:pPr marL="0" indent="0" algn="ctr">
              <a:buNone/>
            </a:pPr>
            <a:r>
              <a:rPr lang="en-MY" sz="4000" b="1" dirty="0"/>
              <a:t>Franz Fischer</a:t>
            </a:r>
            <a:r>
              <a:rPr lang="en-MY" sz="4000" dirty="0"/>
              <a:t>, </a:t>
            </a:r>
            <a:r>
              <a:rPr lang="en-MY" sz="4000" b="1" dirty="0"/>
              <a:t>Hans </a:t>
            </a:r>
            <a:r>
              <a:rPr lang="en-MY" sz="4000" b="1" dirty="0" err="1"/>
              <a:t>Tropsch</a:t>
            </a:r>
            <a:r>
              <a:rPr lang="en-MY" sz="4000" dirty="0"/>
              <a:t>, and </a:t>
            </a:r>
            <a:r>
              <a:rPr lang="en-MY" sz="4000" b="1" dirty="0"/>
              <a:t>Helmut Pichler</a:t>
            </a:r>
            <a:r>
              <a:rPr lang="en-MY" sz="4000" dirty="0"/>
              <a:t>, at Kaiser Wilhelm Institute when they reacted synthesis gas over cobalt catalyst, resulting in production of gasoline, diesel, middle and heavy distillate oils. </a:t>
            </a:r>
            <a:br>
              <a:rPr lang="en-MY" dirty="0"/>
            </a:br>
            <a:endParaRPr lang="en-M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00C9B-13CC-4431-9550-A2AC29F2AA02}"/>
              </a:ext>
            </a:extLst>
          </p:cNvPr>
          <p:cNvCxnSpPr/>
          <p:nvPr/>
        </p:nvCxnSpPr>
        <p:spPr>
          <a:xfrm>
            <a:off x="1376515" y="3549446"/>
            <a:ext cx="712838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C5016-1818-44CB-A346-F1626EE8C858}"/>
              </a:ext>
            </a:extLst>
          </p:cNvPr>
          <p:cNvCxnSpPr/>
          <p:nvPr/>
        </p:nvCxnSpPr>
        <p:spPr>
          <a:xfrm>
            <a:off x="4055805" y="4163962"/>
            <a:ext cx="712838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CBA9E4-4B6E-459F-9375-BDE1FCF02E52}"/>
              </a:ext>
            </a:extLst>
          </p:cNvPr>
          <p:cNvCxnSpPr>
            <a:cxnSpLocks/>
          </p:cNvCxnSpPr>
          <p:nvPr/>
        </p:nvCxnSpPr>
        <p:spPr>
          <a:xfrm>
            <a:off x="4055805" y="4768646"/>
            <a:ext cx="364776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3D1D03A7-E21A-448D-AB61-5BBF3D8B8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597" y="5462083"/>
            <a:ext cx="77833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ea typeface="新細明體" pitchFamily="18" charset="-120"/>
              </a:rPr>
              <a:t>In 1923, where did they get the syn-gas from?</a:t>
            </a:r>
          </a:p>
        </p:txBody>
      </p:sp>
      <p:pic>
        <p:nvPicPr>
          <p:cNvPr id="10" name="Picture 9" descr="questionmark">
            <a:extLst>
              <a:ext uri="{FF2B5EF4-FFF2-40B4-BE49-F238E27FC236}">
                <a16:creationId xmlns:a16="http://schemas.microsoft.com/office/drawing/2014/main" id="{39B2797E-3E29-42BF-B661-752E171A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510" y="5024914"/>
            <a:ext cx="1145672" cy="1459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95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BE3B-E2E5-4352-BB4B-2EB888AD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Algae cultivation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2238-74E6-445C-86D7-2D28BE07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MY" sz="3200" dirty="0"/>
              <a:t>Open ponds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MY" sz="3200" dirty="0"/>
              <a:t>Photobioreactors </a:t>
            </a:r>
          </a:p>
        </p:txBody>
      </p:sp>
    </p:spTree>
    <p:extLst>
      <p:ext uri="{BB962C8B-B14F-4D97-AF65-F5344CB8AC3E}">
        <p14:creationId xmlns:p14="http://schemas.microsoft.com/office/powerpoint/2010/main" val="2558395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3091-EE5D-42A5-B3E6-B08CFAE4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 Ponds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136E-AFC1-4BF5-9E7C-D1434E817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Artificial open ponds using natural sunlight for microalgae photosynthesis and growth. </a:t>
            </a:r>
          </a:p>
          <a:p>
            <a:pPr algn="just"/>
            <a:r>
              <a:rPr lang="en-US" dirty="0"/>
              <a:t>Type: </a:t>
            </a:r>
            <a:r>
              <a:rPr lang="en-MY" b="1" i="1" dirty="0"/>
              <a:t>raceway open ponds</a:t>
            </a:r>
            <a:r>
              <a:rPr lang="en-MY" b="1" dirty="0"/>
              <a:t> </a:t>
            </a:r>
          </a:p>
          <a:p>
            <a:pPr algn="just"/>
            <a:r>
              <a:rPr lang="en-US" b="1" dirty="0"/>
              <a:t>Constant circulation </a:t>
            </a:r>
            <a:r>
              <a:rPr lang="en-US" dirty="0"/>
              <a:t>and </a:t>
            </a:r>
            <a:r>
              <a:rPr lang="en-US" b="1" dirty="0"/>
              <a:t>mixing</a:t>
            </a:r>
            <a:r>
              <a:rPr lang="en-US" dirty="0"/>
              <a:t> is required to stabilize algae growth and productivity - performed by a motor-operated paddle wheel </a:t>
            </a:r>
          </a:p>
          <a:p>
            <a:pPr algn="just"/>
            <a:r>
              <a:rPr lang="en-US" dirty="0"/>
              <a:t>Algae biomass is collected at the harvest point on the other side of the paddle wheel. </a:t>
            </a:r>
          </a:p>
          <a:p>
            <a:pPr algn="just"/>
            <a:r>
              <a:rPr lang="en-MY" b="1" dirty="0"/>
              <a:t>Carbon dioxide </a:t>
            </a:r>
            <a:r>
              <a:rPr lang="en-MY" dirty="0"/>
              <a:t>- </a:t>
            </a:r>
            <a:r>
              <a:rPr lang="en-US" dirty="0"/>
              <a:t>surrounding air or by waste streams from other industries (e.g., flue gas).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16525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E59A-51D9-4B67-9BB9-53F82B74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/>
              <a:t>Open 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B31E-CE04-4ED6-8422-1FF9F889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EE0A5-155F-4636-B711-C44A0BD0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84" y="1825625"/>
            <a:ext cx="6562531" cy="48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8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E8F6-E684-490B-893E-48081FE7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Image result for open pond algae">
            <a:extLst>
              <a:ext uri="{FF2B5EF4-FFF2-40B4-BE49-F238E27FC236}">
                <a16:creationId xmlns:a16="http://schemas.microsoft.com/office/drawing/2014/main" id="{9449481A-0F59-42F1-8B8A-0F82D5E3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3" y="251414"/>
            <a:ext cx="11095931" cy="624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6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4ED2-8BCF-4626-B941-81AB6BF6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Factor influence algae growth in open pond cultivation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F33E-E8EA-42D8-91BF-C7C518AF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MY" sz="3200" b="1" dirty="0"/>
              <a:t>Light</a:t>
            </a:r>
            <a:r>
              <a:rPr lang="en-MY" sz="3200" dirty="0"/>
              <a:t> - </a:t>
            </a:r>
            <a:r>
              <a:rPr lang="en-US" sz="3200" dirty="0"/>
              <a:t>Algae biomass production increases with light intensity until an optimum point is reached </a:t>
            </a:r>
          </a:p>
          <a:p>
            <a:pPr algn="just"/>
            <a:r>
              <a:rPr lang="en-US" sz="3200" b="1" dirty="0"/>
              <a:t>Temperature</a:t>
            </a:r>
            <a:r>
              <a:rPr lang="en-US" sz="3200" dirty="0"/>
              <a:t> - The algae growth rate increases with temperature. A maximum rate is achieved at an optimal value of temperature. </a:t>
            </a:r>
          </a:p>
          <a:p>
            <a:pPr algn="just"/>
            <a:r>
              <a:rPr lang="en-US" sz="3200" b="1" dirty="0"/>
              <a:t>Carbon dioxide</a:t>
            </a:r>
          </a:p>
          <a:p>
            <a:pPr marL="0" indent="0" algn="just">
              <a:buNone/>
            </a:pPr>
            <a:r>
              <a:rPr lang="en-US" sz="3200" b="1" dirty="0"/>
              <a:t> </a:t>
            </a:r>
            <a:br>
              <a:rPr lang="en-US" dirty="0"/>
            </a:b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5225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09B6-C9F7-40BF-BF1D-A0FB8DCA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Photobioreactors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49C3A-6166-4098-95EA-4AF30D40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Closed reactors made of transparent material such as glass or plastic. </a:t>
            </a:r>
          </a:p>
          <a:p>
            <a:r>
              <a:rPr lang="en-US" sz="3200" dirty="0"/>
              <a:t>Agitation and mixing is performed by recirculating the liquid culture medium using a mechanical pump or by an airlift system. </a:t>
            </a:r>
          </a:p>
          <a:p>
            <a:r>
              <a:rPr lang="en-US" sz="3200" dirty="0"/>
              <a:t>PBRs can be modified to use a combination of sunlight and artificial lights – halogen lamps.</a:t>
            </a: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3931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00ED-AF42-4449-98F4-C43DE7C0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chemeClr val="accent6">
                    <a:lumMod val="75000"/>
                  </a:schemeClr>
                </a:solidFill>
              </a:rPr>
              <a:t>Type of PBR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FCCB-012D-48BD-B035-DF43F3C9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sz="3200" dirty="0"/>
              <a:t>Flat PBR</a:t>
            </a:r>
          </a:p>
          <a:p>
            <a:pPr algn="just"/>
            <a:r>
              <a:rPr lang="en-MY" sz="3200" dirty="0"/>
              <a:t>Bubble tube PBR</a:t>
            </a:r>
          </a:p>
          <a:p>
            <a:pPr algn="just"/>
            <a:r>
              <a:rPr lang="en-MY" sz="3200" dirty="0"/>
              <a:t>Tubular PBR</a:t>
            </a:r>
          </a:p>
        </p:txBody>
      </p:sp>
    </p:spTree>
    <p:extLst>
      <p:ext uri="{BB962C8B-B14F-4D97-AF65-F5344CB8AC3E}">
        <p14:creationId xmlns:p14="http://schemas.microsoft.com/office/powerpoint/2010/main" val="1996474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8094-C302-4E10-A87C-AC07B98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Image result for photobioreactors">
            <a:extLst>
              <a:ext uri="{FF2B5EF4-FFF2-40B4-BE49-F238E27FC236}">
                <a16:creationId xmlns:a16="http://schemas.microsoft.com/office/drawing/2014/main" id="{A7B61290-830B-4D23-B914-25B17562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61" y="0"/>
            <a:ext cx="8902678" cy="66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11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D302-7594-4E86-BCD1-4F78BE47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6E9B8-4D95-4E41-84A3-2F235FB6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14" y="0"/>
            <a:ext cx="88833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758F43-086D-4043-AF85-C7B79090178E}"/>
              </a:ext>
            </a:extLst>
          </p:cNvPr>
          <p:cNvSpPr/>
          <p:nvPr/>
        </p:nvSpPr>
        <p:spPr>
          <a:xfrm>
            <a:off x="3645159" y="3124496"/>
            <a:ext cx="1184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MY" sz="2000" i="1" dirty="0">
                <a:solidFill>
                  <a:srgbClr val="000000"/>
                </a:solidFill>
                <a:latin typeface="OptimaLTStd-Italic"/>
              </a:rPr>
              <a:t>Plate PBR</a:t>
            </a:r>
            <a:r>
              <a:rPr lang="en-MY" sz="20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999BD-6184-4B18-B59A-7BCFCD3F1F1B}"/>
              </a:ext>
            </a:extLst>
          </p:cNvPr>
          <p:cNvSpPr/>
          <p:nvPr/>
        </p:nvSpPr>
        <p:spPr>
          <a:xfrm>
            <a:off x="7020750" y="3139885"/>
            <a:ext cx="22135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MY" sz="2000" dirty="0"/>
              <a:t>bubble column PBR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B8813-4804-4466-BB65-041F160E3FFB}"/>
              </a:ext>
            </a:extLst>
          </p:cNvPr>
          <p:cNvSpPr/>
          <p:nvPr/>
        </p:nvSpPr>
        <p:spPr>
          <a:xfrm>
            <a:off x="2855401" y="6399878"/>
            <a:ext cx="3117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MY" sz="2000" dirty="0"/>
              <a:t>interconnected tubular PBR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AF184-88AD-48F2-A32C-E5FA440B3A89}"/>
              </a:ext>
            </a:extLst>
          </p:cNvPr>
          <p:cNvSpPr/>
          <p:nvPr/>
        </p:nvSpPr>
        <p:spPr>
          <a:xfrm>
            <a:off x="7209792" y="6399878"/>
            <a:ext cx="20907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MY" dirty="0"/>
              <a:t>parallel tubular PBR </a:t>
            </a:r>
          </a:p>
        </p:txBody>
      </p:sp>
    </p:spTree>
    <p:extLst>
      <p:ext uri="{BB962C8B-B14F-4D97-AF65-F5344CB8AC3E}">
        <p14:creationId xmlns:p14="http://schemas.microsoft.com/office/powerpoint/2010/main" val="690532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C369-C041-4EC3-A307-3A004498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MY" dirty="0"/>
              <a:t>Comparison Open Pond and PBR cultivation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920F0C-C403-4F49-840E-C7B02EB4C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56381"/>
              </p:ext>
            </p:extLst>
          </p:nvPr>
        </p:nvGraphicFramePr>
        <p:xfrm>
          <a:off x="392489" y="1225385"/>
          <a:ext cx="11550695" cy="563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725">
                  <a:extLst>
                    <a:ext uri="{9D8B030D-6E8A-4147-A177-3AD203B41FA5}">
                      <a16:colId xmlns:a16="http://schemas.microsoft.com/office/drawing/2014/main" val="398276767"/>
                    </a:ext>
                  </a:extLst>
                </a:gridCol>
                <a:gridCol w="3845485">
                  <a:extLst>
                    <a:ext uri="{9D8B030D-6E8A-4147-A177-3AD203B41FA5}">
                      <a16:colId xmlns:a16="http://schemas.microsoft.com/office/drawing/2014/main" val="3178933059"/>
                    </a:ext>
                  </a:extLst>
                </a:gridCol>
                <a:gridCol w="3845485">
                  <a:extLst>
                    <a:ext uri="{9D8B030D-6E8A-4147-A177-3AD203B41FA5}">
                      <a16:colId xmlns:a16="http://schemas.microsoft.com/office/drawing/2014/main" val="147812093"/>
                    </a:ext>
                  </a:extLst>
                </a:gridCol>
              </a:tblGrid>
              <a:tr h="651035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Open ponds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Photobioreactors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92360"/>
                  </a:ext>
                </a:extLst>
              </a:tr>
              <a:tr h="651035">
                <a:tc>
                  <a:txBody>
                    <a:bodyPr/>
                    <a:lstStyle/>
                    <a:p>
                      <a:r>
                        <a:rPr lang="en-MY" sz="2400" b="1" dirty="0"/>
                        <a:t>Biomass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Varies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Improved algae and oil 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78884"/>
                  </a:ext>
                </a:extLst>
              </a:tr>
              <a:tr h="651035">
                <a:tc>
                  <a:txBody>
                    <a:bodyPr/>
                    <a:lstStyle/>
                    <a:p>
                      <a:r>
                        <a:rPr lang="en-MY" sz="2400" b="1" dirty="0"/>
                        <a:t>Cultivation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Low energy input for mixing and agitation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Controlled cultivation</a:t>
                      </a:r>
                    </a:p>
                    <a:p>
                      <a:pPr algn="ctr"/>
                      <a:r>
                        <a:rPr lang="en-US" sz="2400" dirty="0"/>
                        <a:t>Enhanced 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 and 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 transfer rate by agitation and mixing by pump/airlift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65344"/>
                  </a:ext>
                </a:extLst>
              </a:tr>
              <a:tr h="651035">
                <a:tc>
                  <a:txBody>
                    <a:bodyPr/>
                    <a:lstStyle/>
                    <a:p>
                      <a:r>
                        <a:rPr lang="en-MY" sz="2400" b="1" dirty="0"/>
                        <a:t>Risk of contamination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High risk – contaminated by other microorganism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Lower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47572"/>
                  </a:ext>
                </a:extLst>
              </a:tr>
              <a:tr h="651035">
                <a:tc>
                  <a:txBody>
                    <a:bodyPr/>
                    <a:lstStyle/>
                    <a:p>
                      <a:r>
                        <a:rPr lang="en-MY" sz="2400" b="1" dirty="0"/>
                        <a:t>Operating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Low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High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968818"/>
                  </a:ext>
                </a:extLst>
              </a:tr>
              <a:tr h="651035">
                <a:tc>
                  <a:txBody>
                    <a:bodyPr/>
                    <a:lstStyle/>
                    <a:p>
                      <a:r>
                        <a:rPr lang="en-MY" sz="2400" b="1" dirty="0"/>
                        <a:t>Space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Moderate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3157"/>
                  </a:ext>
                </a:extLst>
              </a:tr>
              <a:tr h="651035">
                <a:tc>
                  <a:txBody>
                    <a:bodyPr/>
                    <a:lstStyle/>
                    <a:p>
                      <a:r>
                        <a:rPr lang="en-MY" sz="2400" b="1" dirty="0"/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/>
                        <a:t>Difficult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52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7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22D-D6F4-4B91-85A4-01D54FB8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DCD0-CAF8-4B15-9BF2-4FD47526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9F64A-D8EE-405F-91A5-853E01A8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46" y="1027906"/>
            <a:ext cx="8572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9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5B8A-7E93-4D4C-961A-F761BB85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FCC-6F90-46EA-B76D-510D18E2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Image result for harvesting step of algae">
            <a:extLst>
              <a:ext uri="{FF2B5EF4-FFF2-40B4-BE49-F238E27FC236}">
                <a16:creationId xmlns:a16="http://schemas.microsoft.com/office/drawing/2014/main" id="{FA7628AD-69E3-4C05-8062-8D0E9A43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48" y="367175"/>
            <a:ext cx="10124552" cy="60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68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85F8-6514-46E9-AC09-789FFB97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0000"/>
                </a:solidFill>
              </a:rPr>
              <a:t>Algae harvesting and oil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E141-6175-40DE-A539-05D1A79D2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/>
              <a:t>Separation of algae cells from the bulk suspension by coagulation–flocculation and flotation or gravity sedimentation - </a:t>
            </a:r>
            <a:r>
              <a:rPr lang="en-MY" sz="3200" b="1" dirty="0"/>
              <a:t>2–7% by mass </a:t>
            </a:r>
            <a:endParaRPr lang="en-US" sz="3200" b="1" dirty="0"/>
          </a:p>
          <a:p>
            <a:pPr algn="just"/>
            <a:r>
              <a:rPr lang="en-US" sz="3200" dirty="0"/>
              <a:t>Dewatering of the slurry in order to concentrate the algae biomass using centrifugation, filtration, evaporation - </a:t>
            </a:r>
            <a:r>
              <a:rPr lang="en-MY" sz="3200" b="1" dirty="0"/>
              <a:t>25% (mass basis)</a:t>
            </a:r>
          </a:p>
          <a:p>
            <a:pPr marL="0" indent="0" algn="just">
              <a:buNone/>
            </a:pPr>
            <a:r>
              <a:rPr lang="en-MY" sz="3200" dirty="0"/>
              <a:t> </a:t>
            </a:r>
            <a:br>
              <a:rPr lang="en-MY" dirty="0"/>
            </a:b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417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EA1C-B6A0-475B-8ED4-B7EBE28C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Purpose flocculation-coagulation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701CF-AE4B-4EA7-BEA8-00D16948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Aggregation of microalgae cells is not spontaneous due to the electrostatic repulsion of the negatively charged cells. </a:t>
            </a:r>
          </a:p>
          <a:p>
            <a:pPr algn="just"/>
            <a:r>
              <a:rPr lang="en-US" dirty="0"/>
              <a:t>Microalgae suspension is highly stable. </a:t>
            </a:r>
            <a:r>
              <a:rPr lang="en-US" b="1" dirty="0"/>
              <a:t>Coagulation</a:t>
            </a:r>
            <a:r>
              <a:rPr lang="en-US" dirty="0"/>
              <a:t> refers to destabilization of the particle by the coagulant, so particle </a:t>
            </a:r>
            <a:r>
              <a:rPr lang="en-US" b="1" dirty="0"/>
              <a:t>starts to agglomerate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Flocculation refers to further agglomeration. </a:t>
            </a:r>
          </a:p>
          <a:p>
            <a:pPr algn="just"/>
            <a:r>
              <a:rPr lang="en-US" dirty="0"/>
              <a:t>Coagulation involve </a:t>
            </a:r>
            <a:r>
              <a:rPr lang="en-US" b="1" dirty="0"/>
              <a:t>vigorous mixing </a:t>
            </a:r>
            <a:r>
              <a:rPr lang="en-US" dirty="0"/>
              <a:t>to ensure maximum contact with coagulant and the particles. </a:t>
            </a:r>
          </a:p>
          <a:p>
            <a:pPr algn="just"/>
            <a:r>
              <a:rPr lang="en-US" dirty="0"/>
              <a:t>Flocculation requires </a:t>
            </a:r>
            <a:r>
              <a:rPr lang="en-US" b="1" dirty="0"/>
              <a:t>slow agitation </a:t>
            </a:r>
            <a:r>
              <a:rPr lang="en-US" dirty="0"/>
              <a:t>to avoid breaking down of particles but enough to ensure collision between micro floccules and coagulation and flocculation agents. </a:t>
            </a:r>
          </a:p>
          <a:p>
            <a:pPr algn="just"/>
            <a:r>
              <a:rPr lang="en-US" dirty="0"/>
              <a:t>A flocculation agent can be added to generate floccules of a </a:t>
            </a:r>
            <a:r>
              <a:rPr lang="en-US" b="1" dirty="0"/>
              <a:t>proper size with a binding strength enough to prevent them from tearing apart</a:t>
            </a:r>
            <a:r>
              <a:rPr lang="en-US" dirty="0"/>
              <a:t>. </a:t>
            </a: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32638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445F-7C4A-4D27-8A0C-CAB3EE9A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Image result for coagulation flocculation algae">
            <a:extLst>
              <a:ext uri="{FF2B5EF4-FFF2-40B4-BE49-F238E27FC236}">
                <a16:creationId xmlns:a16="http://schemas.microsoft.com/office/drawing/2014/main" id="{6CA92174-CE36-4FE4-A11A-E8D9E404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77" y="973507"/>
            <a:ext cx="6594116" cy="30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A6562E-9827-48F6-9F37-B1A24BBBC248}"/>
              </a:ext>
            </a:extLst>
          </p:cNvPr>
          <p:cNvSpPr/>
          <p:nvPr/>
        </p:nvSpPr>
        <p:spPr>
          <a:xfrm>
            <a:off x="838197" y="4484023"/>
            <a:ext cx="1051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Coagulation refers to the destabilization of the particles by a chemical agent (coagulant) so that the particles can start to agglomerate. </a:t>
            </a:r>
            <a:endParaRPr lang="en-MY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52DEE-BBFC-4066-A588-A88860943522}"/>
              </a:ext>
            </a:extLst>
          </p:cNvPr>
          <p:cNvSpPr/>
          <p:nvPr/>
        </p:nvSpPr>
        <p:spPr>
          <a:xfrm>
            <a:off x="838198" y="5398724"/>
            <a:ext cx="10515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Flocculation refers to further agglomeration of the </a:t>
            </a:r>
            <a:r>
              <a:rPr lang="en-US" sz="2400" dirty="0" err="1"/>
              <a:t>microfloccules</a:t>
            </a:r>
            <a:r>
              <a:rPr lang="en-US" sz="2400" dirty="0"/>
              <a:t> into particles of a bigger size by collisions between them and the coagulation agent.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069271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9785-3589-4166-AAB3-62C16C9F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Coagulation-flocculation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427B6-80BB-4E9B-8244-9FF6106E9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033685"/>
            <a:ext cx="111728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2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F184-67C4-4CDD-9DA3-59812E6F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Sedimentation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682D-4F3B-48CD-85CD-F9315CC11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5113512"/>
            <a:ext cx="10515600" cy="1464286"/>
          </a:xfrm>
        </p:spPr>
        <p:txBody>
          <a:bodyPr>
            <a:normAutofit fontScale="92500"/>
          </a:bodyPr>
          <a:lstStyle/>
          <a:p>
            <a:r>
              <a:rPr lang="en-US" dirty="0"/>
              <a:t>Separation of destabilized suspended solids by the </a:t>
            </a:r>
            <a:r>
              <a:rPr lang="en-US" b="1" dirty="0"/>
              <a:t>force of gravity</a:t>
            </a:r>
            <a:r>
              <a:rPr lang="en-US" dirty="0"/>
              <a:t>. </a:t>
            </a:r>
          </a:p>
          <a:p>
            <a:r>
              <a:rPr lang="en-US" dirty="0"/>
              <a:t>The settling characteristics of the suspended solids are determined by the sedimentation </a:t>
            </a:r>
            <a:r>
              <a:rPr lang="en-US" b="1" dirty="0"/>
              <a:t>velocity</a:t>
            </a:r>
            <a:r>
              <a:rPr lang="en-US" dirty="0"/>
              <a:t> and the </a:t>
            </a:r>
            <a:r>
              <a:rPr lang="en-US" b="1" dirty="0"/>
              <a:t>density </a:t>
            </a:r>
            <a:r>
              <a:rPr lang="en-US" dirty="0"/>
              <a:t>and </a:t>
            </a:r>
            <a:r>
              <a:rPr lang="en-US" b="1" dirty="0"/>
              <a:t>radius of the particles</a:t>
            </a:r>
            <a:r>
              <a:rPr lang="en-US" dirty="0"/>
              <a:t>. </a:t>
            </a:r>
            <a:endParaRPr lang="en-MY" dirty="0"/>
          </a:p>
        </p:txBody>
      </p:sp>
      <p:pic>
        <p:nvPicPr>
          <p:cNvPr id="3074" name="Picture 2" descr="Image result for coagulation flocculation algae">
            <a:extLst>
              <a:ext uri="{FF2B5EF4-FFF2-40B4-BE49-F238E27FC236}">
                <a16:creationId xmlns:a16="http://schemas.microsoft.com/office/drawing/2014/main" id="{69E5A760-ABF9-41C7-AD03-1FD56B38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27" y="1692004"/>
            <a:ext cx="6064205" cy="29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72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FA07-F983-4551-A252-43CFD265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Algae oil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DADA-9CCD-4E8A-9A16-A451108F9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Mechanical – expeller press, ultrasonication, magnetic fields </a:t>
            </a:r>
          </a:p>
          <a:p>
            <a:r>
              <a:rPr lang="en-MY" dirty="0"/>
              <a:t>Chemical – Soxhlet extraction, supercritical fluid extraction</a:t>
            </a:r>
          </a:p>
        </p:txBody>
      </p:sp>
    </p:spTree>
    <p:extLst>
      <p:ext uri="{BB962C8B-B14F-4D97-AF65-F5344CB8AC3E}">
        <p14:creationId xmlns:p14="http://schemas.microsoft.com/office/powerpoint/2010/main" val="260446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2EF-87E0-4563-8838-076FAE04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Algae biodiesel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41A0-AEA7-47DE-AF42-5E30964D9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5433"/>
            <a:ext cx="10515600" cy="891530"/>
          </a:xfrm>
        </p:spPr>
        <p:txBody>
          <a:bodyPr/>
          <a:lstStyle/>
          <a:p>
            <a:r>
              <a:rPr lang="en-US" dirty="0"/>
              <a:t>The main components of algal oil are </a:t>
            </a:r>
            <a:r>
              <a:rPr lang="en-US" b="1" dirty="0"/>
              <a:t>triglycerides</a:t>
            </a:r>
            <a:r>
              <a:rPr lang="en-US" dirty="0"/>
              <a:t>. 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54E46-8805-418E-9DEF-510850A6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45" y="1825625"/>
            <a:ext cx="93630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2FAE1-6C19-4A6E-B41F-F738843D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Mass content of the various algae biomass fractions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3200" kern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7E3C3-532C-482D-BC66-95E5A3F0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2207"/>
            <a:ext cx="10905066" cy="42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5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DF7D-B9C0-466C-B384-D49EA69D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85DD0-9FE4-4960-BA11-DF5EFAA3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83" y="0"/>
            <a:ext cx="9677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5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5A81-D5C5-49B4-9277-4B0C47D8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0631-CA8C-4037-887A-6B81DACBF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BE224-96C6-41BB-8213-66C84BCC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2" y="2167398"/>
            <a:ext cx="11573380" cy="17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9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9054-7F87-48ED-B6A4-99FE5F10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8709A-BF3A-4599-A40D-7D773DFF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7388"/>
            <a:ext cx="34994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Biorefinery system flowchart producing biodiesel, glycerol and protein meal from algae oil.</a:t>
            </a:r>
          </a:p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E9286-1F0C-49CB-9947-926F5AD6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80" y="-21836"/>
            <a:ext cx="7854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35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891D3-33A5-4D96-8A64-7695383E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Integration of algae cultivation with other natural, industrial and residential elements of the ecosystem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3BBF0-425A-49B8-8A64-954561DC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88" y="1388303"/>
            <a:ext cx="9986023" cy="4968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6C32B4-5A99-4D59-99FF-DDFF37776F9D}"/>
              </a:ext>
            </a:extLst>
          </p:cNvPr>
          <p:cNvSpPr/>
          <p:nvPr/>
        </p:nvSpPr>
        <p:spPr>
          <a:xfrm>
            <a:off x="8594979" y="6356350"/>
            <a:ext cx="309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600" i="1" dirty="0"/>
              <a:t>*combined heat and power (CHP) </a:t>
            </a:r>
            <a:endParaRPr lang="en-MY" i="1" dirty="0"/>
          </a:p>
        </p:txBody>
      </p:sp>
    </p:spTree>
    <p:extLst>
      <p:ext uri="{BB962C8B-B14F-4D97-AF65-F5344CB8AC3E}">
        <p14:creationId xmlns:p14="http://schemas.microsoft.com/office/powerpoint/2010/main" val="624852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A4CE-0734-40CF-89C7-BC673029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DE09-B7CC-4EEC-AE0E-100798D8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Although microalgae is expensive to be scaled-up, these are </a:t>
            </a:r>
            <a:r>
              <a:rPr lang="en-MY" b="1" dirty="0">
                <a:solidFill>
                  <a:srgbClr val="FF0000"/>
                </a:solidFill>
              </a:rPr>
              <a:t>few key reason</a:t>
            </a:r>
            <a:r>
              <a:rPr lang="en-MY" dirty="0"/>
              <a:t> to look towards </a:t>
            </a:r>
            <a:r>
              <a:rPr lang="en-US" dirty="0"/>
              <a:t>production of bio-diesel from microalgae:</a:t>
            </a: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Rapid growth rate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High energy content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Ability to feed on high levels of CO</a:t>
            </a:r>
            <a:r>
              <a:rPr lang="en-US" baseline="-25000" dirty="0"/>
              <a:t>2</a:t>
            </a:r>
            <a:r>
              <a:rPr lang="en-US" dirty="0"/>
              <a:t> from fossil fuel combustion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Capability of growing algae in low quality water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3387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2182-1DD0-46A9-AE58-67E34B7E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682F-67DA-40EA-949A-68ABCD5D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59570-B85B-4165-8EA0-EC2B7DEF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9" y="1476339"/>
            <a:ext cx="11525459" cy="39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71D8-3503-45A2-B6CD-91BB285B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806450"/>
            <a:r>
              <a:rPr lang="en-MY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Fischer </a:t>
            </a:r>
            <a:r>
              <a:rPr lang="en-MY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Tropsch</a:t>
            </a:r>
            <a:r>
              <a:rPr lang="en-MY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41A6A-1020-4A60-ABED-929CEB5B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Input Materials</a:t>
            </a:r>
          </a:p>
          <a:p>
            <a:r>
              <a:rPr lang="en-US" dirty="0"/>
              <a:t>Coal</a:t>
            </a:r>
          </a:p>
          <a:p>
            <a:r>
              <a:rPr lang="en-US" dirty="0"/>
              <a:t>Natural Gas</a:t>
            </a:r>
          </a:p>
          <a:p>
            <a:r>
              <a:rPr lang="en-US" dirty="0"/>
              <a:t>Biomass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Process Chemistry: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Temperature:	150-300°C</a:t>
            </a:r>
          </a:p>
          <a:p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3CD22C-33EF-43EA-AD5C-A082E887F61E}"/>
                  </a:ext>
                </a:extLst>
              </p:cNvPr>
              <p:cNvSpPr txBox="1"/>
              <p:nvPr/>
            </p:nvSpPr>
            <p:spPr>
              <a:xfrm>
                <a:off x="3747991" y="4428932"/>
                <a:ext cx="4696017" cy="42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𝑛𝐶𝑂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+2)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3CD22C-33EF-43EA-AD5C-A082E887F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91" y="4428932"/>
                <a:ext cx="4696017" cy="429669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73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5F94-4860-421F-BCD2-17B24F35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Fischer – </a:t>
            </a:r>
            <a:r>
              <a:rPr lang="en-MY" b="1" dirty="0" err="1"/>
              <a:t>Tropsch</a:t>
            </a:r>
            <a:r>
              <a:rPr lang="en-MY" b="1" dirty="0"/>
              <a:t>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BC83A7-5E85-41C4-BB08-4F2367D94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037" y="2107950"/>
            <a:ext cx="6179204" cy="39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7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825F-04D7-4BD3-99E1-4431AFE2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C9FC-4DCD-402C-86CD-69C270C5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20420-9DE4-4F65-BB9B-835A9D0D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542925"/>
            <a:ext cx="91535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4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1399</Words>
  <Application>Microsoft Office PowerPoint</Application>
  <PresentationFormat>Widescreen</PresentationFormat>
  <Paragraphs>180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OptimaLTStd-Italic</vt:lpstr>
      <vt:lpstr>Aharoni</vt:lpstr>
      <vt:lpstr>Arial</vt:lpstr>
      <vt:lpstr>Calibri</vt:lpstr>
      <vt:lpstr>Calibri Light</vt:lpstr>
      <vt:lpstr>Cambria Math</vt:lpstr>
      <vt:lpstr>Wingdings</vt:lpstr>
      <vt:lpstr>Office Theme</vt:lpstr>
      <vt:lpstr>BIOREFINERY SYSTEM</vt:lpstr>
      <vt:lpstr>Fischer–Tropsch liquid and methanol synthesis</vt:lpstr>
      <vt:lpstr>PowerPoint Presentation</vt:lpstr>
      <vt:lpstr>PowerPoint Presentation</vt:lpstr>
      <vt:lpstr>PowerPoint Presentation</vt:lpstr>
      <vt:lpstr>PowerPoint Presentation</vt:lpstr>
      <vt:lpstr>Fischer Tropsch Process</vt:lpstr>
      <vt:lpstr>Fischer – Tropsch Process</vt:lpstr>
      <vt:lpstr>PowerPoint Presentation</vt:lpstr>
      <vt:lpstr>Type of FT reactors</vt:lpstr>
      <vt:lpstr>PowerPoint Presentation</vt:lpstr>
      <vt:lpstr>Classification of FT reactors</vt:lpstr>
      <vt:lpstr>HTFT – circulating fluidized bed reactor</vt:lpstr>
      <vt:lpstr>HTFT – fixed fluidized bed reactor</vt:lpstr>
      <vt:lpstr>LTFT - Slurry Phase Reactor</vt:lpstr>
      <vt:lpstr>LTFT – Multitubular fixed bed reactor </vt:lpstr>
      <vt:lpstr>FT process challenges</vt:lpstr>
      <vt:lpstr>Catalyst</vt:lpstr>
      <vt:lpstr>Comparison of some salient features of  cobalt and iron FT catalysts</vt:lpstr>
      <vt:lpstr>Benefits of FT synthesis from biomass</vt:lpstr>
      <vt:lpstr>Cont..</vt:lpstr>
      <vt:lpstr>PowerPoint Presentation</vt:lpstr>
      <vt:lpstr>Algae biorefineries</vt:lpstr>
      <vt:lpstr>PowerPoint Presentation</vt:lpstr>
      <vt:lpstr>PowerPoint Presentation</vt:lpstr>
      <vt:lpstr>Algae</vt:lpstr>
      <vt:lpstr>PowerPoint Presentation</vt:lpstr>
      <vt:lpstr>Challenge</vt:lpstr>
      <vt:lpstr>What to do with the waste?</vt:lpstr>
      <vt:lpstr>Algae cultivation</vt:lpstr>
      <vt:lpstr>Open Ponds</vt:lpstr>
      <vt:lpstr>Open Pond</vt:lpstr>
      <vt:lpstr>PowerPoint Presentation</vt:lpstr>
      <vt:lpstr>Factor influence algae growth in open pond cultivation</vt:lpstr>
      <vt:lpstr>Photobioreactors</vt:lpstr>
      <vt:lpstr>Type of PBR</vt:lpstr>
      <vt:lpstr>PowerPoint Presentation</vt:lpstr>
      <vt:lpstr>PowerPoint Presentation</vt:lpstr>
      <vt:lpstr>Comparison Open Pond and PBR cultivation</vt:lpstr>
      <vt:lpstr>PowerPoint Presentation</vt:lpstr>
      <vt:lpstr>Algae harvesting and oil extraction</vt:lpstr>
      <vt:lpstr>Purpose flocculation-coagulation</vt:lpstr>
      <vt:lpstr>PowerPoint Presentation</vt:lpstr>
      <vt:lpstr>Coagulation-flocculation agents</vt:lpstr>
      <vt:lpstr>Sedimentation</vt:lpstr>
      <vt:lpstr>Algae oil extraction</vt:lpstr>
      <vt:lpstr>Algae biodiesel production</vt:lpstr>
      <vt:lpstr>Mass content of the various algae biomass fractions </vt:lpstr>
      <vt:lpstr>PowerPoint Presentation</vt:lpstr>
      <vt:lpstr>PowerPoint Presentation</vt:lpstr>
      <vt:lpstr>Integration of algae cultivation with other natural, industrial and residential elements of the ecosystem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EKC 464 BIOREFINERY ENGINEERING</dc:title>
  <dc:creator>ayshah rosli</dc:creator>
  <cp:lastModifiedBy>ayshah rosli</cp:lastModifiedBy>
  <cp:revision>6</cp:revision>
  <dcterms:created xsi:type="dcterms:W3CDTF">2019-12-13T01:56:26Z</dcterms:created>
  <dcterms:modified xsi:type="dcterms:W3CDTF">2019-12-13T06:50:45Z</dcterms:modified>
</cp:coreProperties>
</file>