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8" r:id="rId3"/>
    <p:sldId id="377" r:id="rId4"/>
    <p:sldId id="341" r:id="rId5"/>
    <p:sldId id="365" r:id="rId6"/>
    <p:sldId id="342" r:id="rId7"/>
    <p:sldId id="343" r:id="rId8"/>
    <p:sldId id="376" r:id="rId9"/>
    <p:sldId id="344" r:id="rId10"/>
    <p:sldId id="345" r:id="rId11"/>
    <p:sldId id="346" r:id="rId12"/>
    <p:sldId id="347" r:id="rId13"/>
    <p:sldId id="348" r:id="rId14"/>
    <p:sldId id="349" r:id="rId15"/>
    <p:sldId id="350" r:id="rId16"/>
    <p:sldId id="351" r:id="rId17"/>
    <p:sldId id="352" r:id="rId18"/>
    <p:sldId id="353" r:id="rId19"/>
    <p:sldId id="355" r:id="rId20"/>
    <p:sldId id="354" r:id="rId21"/>
    <p:sldId id="356" r:id="rId22"/>
    <p:sldId id="357" r:id="rId23"/>
    <p:sldId id="358" r:id="rId24"/>
    <p:sldId id="359" r:id="rId25"/>
    <p:sldId id="360" r:id="rId26"/>
    <p:sldId id="361" r:id="rId27"/>
    <p:sldId id="362" r:id="rId28"/>
    <p:sldId id="363" r:id="rId29"/>
    <p:sldId id="364" r:id="rId30"/>
    <p:sldId id="366" r:id="rId31"/>
    <p:sldId id="367" r:id="rId32"/>
    <p:sldId id="370" r:id="rId33"/>
    <p:sldId id="371" r:id="rId34"/>
    <p:sldId id="372" r:id="rId35"/>
    <p:sldId id="373" r:id="rId36"/>
    <p:sldId id="374" r:id="rId37"/>
    <p:sldId id="375" r:id="rId38"/>
    <p:sldId id="379" r:id="rId39"/>
    <p:sldId id="380" r:id="rId40"/>
    <p:sldId id="394" r:id="rId41"/>
    <p:sldId id="387" r:id="rId42"/>
    <p:sldId id="388" r:id="rId43"/>
    <p:sldId id="389" r:id="rId44"/>
    <p:sldId id="395" r:id="rId45"/>
    <p:sldId id="384" r:id="rId46"/>
    <p:sldId id="386" r:id="rId47"/>
    <p:sldId id="396" r:id="rId48"/>
    <p:sldId id="385" r:id="rId49"/>
    <p:sldId id="390" r:id="rId50"/>
    <p:sldId id="393" r:id="rId51"/>
    <p:sldId id="398" r:id="rId52"/>
    <p:sldId id="399" r:id="rId53"/>
    <p:sldId id="400" r:id="rId54"/>
    <p:sldId id="39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p:cViewPr varScale="1">
        <p:scale>
          <a:sx n="82" d="100"/>
          <a:sy n="82"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A6C3-53AB-49AD-8F45-CBF7BA6A3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8343F9FB-613C-4E52-AD88-884DE6C1C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DFA4FDC-7DA1-4A28-8400-4EE2FEB604E0}"/>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5" name="Footer Placeholder 4">
            <a:extLst>
              <a:ext uri="{FF2B5EF4-FFF2-40B4-BE49-F238E27FC236}">
                <a16:creationId xmlns:a16="http://schemas.microsoft.com/office/drawing/2014/main" id="{C2395675-3488-447A-8F6A-AA9B4FE08F0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440072B-0704-4EEA-832D-370B837EE1ED}"/>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221037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CCCA-F4E3-4089-90E0-3DB04A82C156}"/>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32F2859-1142-4C6D-9C18-201F17BE1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8B36E8F-2738-4650-89A9-3EF073E3CC6F}"/>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5" name="Footer Placeholder 4">
            <a:extLst>
              <a:ext uri="{FF2B5EF4-FFF2-40B4-BE49-F238E27FC236}">
                <a16:creationId xmlns:a16="http://schemas.microsoft.com/office/drawing/2014/main" id="{65114FC1-0F3A-426B-A1A0-4A4671B341F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EAD23E1-6E46-48E6-9A17-EAC752438E41}"/>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19993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53942-4080-4E8D-954C-AB03F4659E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CA7826E-41FA-478C-A3EE-A71869766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048D2BC-FE59-41A7-BA91-62138976DB6B}"/>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5" name="Footer Placeholder 4">
            <a:extLst>
              <a:ext uri="{FF2B5EF4-FFF2-40B4-BE49-F238E27FC236}">
                <a16:creationId xmlns:a16="http://schemas.microsoft.com/office/drawing/2014/main" id="{208EB22D-80E7-4416-A7F3-D3CF218F2C5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7CE0150-EC83-47E4-8B82-9E65D7601260}"/>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393664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18B7-C23B-40A3-AD57-3A20C4E60A5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7B9FEAF-D6F6-4A83-ACDB-EA3988AF4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84AA1C4-1B46-472A-B776-E4D4B2A10034}"/>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5" name="Footer Placeholder 4">
            <a:extLst>
              <a:ext uri="{FF2B5EF4-FFF2-40B4-BE49-F238E27FC236}">
                <a16:creationId xmlns:a16="http://schemas.microsoft.com/office/drawing/2014/main" id="{E71EA0B6-CB1C-46A7-AFA8-842D4162855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6B6494C-987E-415D-8506-42C26EF232A0}"/>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155273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A088-E08F-4B34-B14C-5B5B8FEB2B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A4D3773A-EE39-4654-B35C-CDB22E6761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AFAC6-3EA8-4BA3-BD71-2FA29790D215}"/>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5" name="Footer Placeholder 4">
            <a:extLst>
              <a:ext uri="{FF2B5EF4-FFF2-40B4-BE49-F238E27FC236}">
                <a16:creationId xmlns:a16="http://schemas.microsoft.com/office/drawing/2014/main" id="{0C5E81A4-0766-4E1F-BAAA-A28A5C8F2EA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C26E7DB-C4ED-4946-A79E-57BE8D6C19CE}"/>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62381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D87F-5FD3-4C79-BDB5-5BB0D5F88FC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7AF7E59-6DB4-410D-892C-A56E6135B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D91D8EFE-CBE5-4F5D-A585-60604E71D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CB50AC7-C2F4-4A3C-B661-5DB297801FA4}"/>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6" name="Footer Placeholder 5">
            <a:extLst>
              <a:ext uri="{FF2B5EF4-FFF2-40B4-BE49-F238E27FC236}">
                <a16:creationId xmlns:a16="http://schemas.microsoft.com/office/drawing/2014/main" id="{E4A87A1F-F84D-4880-B024-63DFA01DC23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4584625-45A2-4FC6-8908-EF32C83E21BC}"/>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114157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F6C3-E478-4662-A59B-9F4D1680A3B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C03B88D-D496-4001-ABD3-6D5EE48B5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8917C0-79F0-4B80-937E-B42A7A5F1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5D852260-D12D-44DA-972C-A3940FD6F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8E128F-AB08-4175-98C5-7A90D8E7FE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4160617-C7AA-41E0-A976-EB31D34FED1D}"/>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8" name="Footer Placeholder 7">
            <a:extLst>
              <a:ext uri="{FF2B5EF4-FFF2-40B4-BE49-F238E27FC236}">
                <a16:creationId xmlns:a16="http://schemas.microsoft.com/office/drawing/2014/main" id="{62EA4B00-D2B7-44FD-8EAE-B95CF705A0AE}"/>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7C8579EB-AD63-4637-9696-45C730D64722}"/>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136106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7CCE-5685-422D-8D14-37EF922E3438}"/>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6E277D73-C481-4AE0-AE93-FED986B96267}"/>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4" name="Footer Placeholder 3">
            <a:extLst>
              <a:ext uri="{FF2B5EF4-FFF2-40B4-BE49-F238E27FC236}">
                <a16:creationId xmlns:a16="http://schemas.microsoft.com/office/drawing/2014/main" id="{F1D17791-AC27-4076-9902-33D3DA2F9DDF}"/>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E4D49E8-6EF3-468B-9526-DC2BDEA95C33}"/>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419145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833EA-962A-4FEA-9E6A-47F1586B2642}"/>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3" name="Footer Placeholder 2">
            <a:extLst>
              <a:ext uri="{FF2B5EF4-FFF2-40B4-BE49-F238E27FC236}">
                <a16:creationId xmlns:a16="http://schemas.microsoft.com/office/drawing/2014/main" id="{57D177DF-7D1C-4628-A222-5DC2DF33F043}"/>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CDC2767A-CFDC-4673-9822-B368DCDFBBFC}"/>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359134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09C5-F5E3-43F0-A9B0-010C7FAC0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50BA5D3-BF28-4186-8373-95867B8D3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580BB7C4-9E3E-4E8F-B445-99C8954FB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00F87-A097-4B8D-92B1-944D7A65B354}"/>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6" name="Footer Placeholder 5">
            <a:extLst>
              <a:ext uri="{FF2B5EF4-FFF2-40B4-BE49-F238E27FC236}">
                <a16:creationId xmlns:a16="http://schemas.microsoft.com/office/drawing/2014/main" id="{4AE9197D-F4D4-4268-BF3B-4A86EE2828B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620547B-BF9D-45C5-B814-94F5E8DEE194}"/>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327137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0A3-3BB0-4B28-91E5-879FF21F9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1A599A8-C7E4-4C47-AAA4-70D9D1714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8549426-C8C0-4BDC-B12A-292EF3845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AA952-E1F3-4E73-BBCD-1E698E9549F4}"/>
              </a:ext>
            </a:extLst>
          </p:cNvPr>
          <p:cNvSpPr>
            <a:spLocks noGrp="1"/>
          </p:cNvSpPr>
          <p:nvPr>
            <p:ph type="dt" sz="half" idx="10"/>
          </p:nvPr>
        </p:nvSpPr>
        <p:spPr/>
        <p:txBody>
          <a:bodyPr/>
          <a:lstStyle/>
          <a:p>
            <a:fld id="{BDEDE623-D0BA-420D-B88C-67F403BAA43D}" type="datetimeFigureOut">
              <a:rPr lang="en-MY" smtClean="0"/>
              <a:t>24/11/2019</a:t>
            </a:fld>
            <a:endParaRPr lang="en-MY"/>
          </a:p>
        </p:txBody>
      </p:sp>
      <p:sp>
        <p:nvSpPr>
          <p:cNvPr id="6" name="Footer Placeholder 5">
            <a:extLst>
              <a:ext uri="{FF2B5EF4-FFF2-40B4-BE49-F238E27FC236}">
                <a16:creationId xmlns:a16="http://schemas.microsoft.com/office/drawing/2014/main" id="{F12E7AB5-EBCA-468B-90D7-BC10A7331FA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7B64AE5-3872-4948-BAF7-A915007D810D}"/>
              </a:ext>
            </a:extLst>
          </p:cNvPr>
          <p:cNvSpPr>
            <a:spLocks noGrp="1"/>
          </p:cNvSpPr>
          <p:nvPr>
            <p:ph type="sldNum" sz="quarter" idx="12"/>
          </p:nvPr>
        </p:nvSpPr>
        <p:spPr/>
        <p:txBody>
          <a:bodyPr/>
          <a:lstStyle/>
          <a:p>
            <a:fld id="{C1C9B812-6428-4DDB-9FB3-725F3518C07A}" type="slidenum">
              <a:rPr lang="en-MY" smtClean="0"/>
              <a:t>‹#›</a:t>
            </a:fld>
            <a:endParaRPr lang="en-MY"/>
          </a:p>
        </p:txBody>
      </p:sp>
    </p:spTree>
    <p:extLst>
      <p:ext uri="{BB962C8B-B14F-4D97-AF65-F5344CB8AC3E}">
        <p14:creationId xmlns:p14="http://schemas.microsoft.com/office/powerpoint/2010/main" val="8972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9951A-8E0A-44A4-ACEE-70A9F184D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6A62AB0-C6A8-4A25-9979-D18015811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169BBB5-081E-4FF9-9484-28BD0ECD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DE623-D0BA-420D-B88C-67F403BAA43D}" type="datetimeFigureOut">
              <a:rPr lang="en-MY" smtClean="0"/>
              <a:t>24/11/2019</a:t>
            </a:fld>
            <a:endParaRPr lang="en-MY"/>
          </a:p>
        </p:txBody>
      </p:sp>
      <p:sp>
        <p:nvSpPr>
          <p:cNvPr id="5" name="Footer Placeholder 4">
            <a:extLst>
              <a:ext uri="{FF2B5EF4-FFF2-40B4-BE49-F238E27FC236}">
                <a16:creationId xmlns:a16="http://schemas.microsoft.com/office/drawing/2014/main" id="{1D2BE649-1F00-44DD-9644-0789A1395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94A0026-F1DB-4D40-BA27-59072D37A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9B812-6428-4DDB-9FB3-725F3518C07A}" type="slidenum">
              <a:rPr lang="en-MY" smtClean="0"/>
              <a:t>‹#›</a:t>
            </a:fld>
            <a:endParaRPr lang="en-MY"/>
          </a:p>
        </p:txBody>
      </p:sp>
    </p:spTree>
    <p:extLst>
      <p:ext uri="{BB962C8B-B14F-4D97-AF65-F5344CB8AC3E}">
        <p14:creationId xmlns:p14="http://schemas.microsoft.com/office/powerpoint/2010/main" val="360392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867C-17F6-4740-8219-8C67E7BB0012}"/>
              </a:ext>
            </a:extLst>
          </p:cNvPr>
          <p:cNvSpPr>
            <a:spLocks noGrp="1"/>
          </p:cNvSpPr>
          <p:nvPr>
            <p:ph type="ctrTitle"/>
          </p:nvPr>
        </p:nvSpPr>
        <p:spPr>
          <a:xfrm>
            <a:off x="841248" y="600426"/>
            <a:ext cx="9875520" cy="3360625"/>
          </a:xfrm>
        </p:spPr>
        <p:txBody>
          <a:bodyPr>
            <a:normAutofit/>
          </a:bodyPr>
          <a:lstStyle/>
          <a:p>
            <a:pPr algn="l"/>
            <a:r>
              <a:rPr lang="en-MY" sz="7600"/>
              <a:t>EKC 464</a:t>
            </a:r>
            <a:br>
              <a:rPr lang="en-MY" sz="7600"/>
            </a:br>
            <a:r>
              <a:rPr lang="en-MY" sz="7600"/>
              <a:t>BIOREFINERY ENGINEERING</a:t>
            </a:r>
          </a:p>
        </p:txBody>
      </p:sp>
      <p:sp>
        <p:nvSpPr>
          <p:cNvPr id="3" name="Subtitle 2">
            <a:extLst>
              <a:ext uri="{FF2B5EF4-FFF2-40B4-BE49-F238E27FC236}">
                <a16:creationId xmlns:a16="http://schemas.microsoft.com/office/drawing/2014/main" id="{DC659EB7-F0FE-43C2-A3FA-05B33F2474EC}"/>
              </a:ext>
            </a:extLst>
          </p:cNvPr>
          <p:cNvSpPr>
            <a:spLocks noGrp="1"/>
          </p:cNvSpPr>
          <p:nvPr>
            <p:ph type="subTitle" idx="1"/>
          </p:nvPr>
        </p:nvSpPr>
        <p:spPr>
          <a:xfrm>
            <a:off x="859536" y="4119928"/>
            <a:ext cx="9875520" cy="1366472"/>
          </a:xfrm>
        </p:spPr>
        <p:txBody>
          <a:bodyPr>
            <a:normAutofit/>
          </a:bodyPr>
          <a:lstStyle/>
          <a:p>
            <a:pPr algn="l"/>
            <a:r>
              <a:rPr lang="en-MY" kern="300"/>
              <a:t>Nur Ayshah Rosli, PhD</a:t>
            </a:r>
          </a:p>
          <a:p>
            <a:pPr algn="l"/>
            <a:r>
              <a:rPr lang="en-MY" kern="300"/>
              <a:t>Room No: 2.22</a:t>
            </a:r>
          </a:p>
          <a:p>
            <a:pPr algn="l"/>
            <a:r>
              <a:rPr lang="en-MY" kern="300"/>
              <a:t>Ext: 6487</a:t>
            </a:r>
          </a:p>
        </p:txBody>
      </p:sp>
    </p:spTree>
    <p:extLst>
      <p:ext uri="{BB962C8B-B14F-4D97-AF65-F5344CB8AC3E}">
        <p14:creationId xmlns:p14="http://schemas.microsoft.com/office/powerpoint/2010/main" val="385400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8F95-7CFA-4AFD-8EEB-063FB440462B}"/>
              </a:ext>
            </a:extLst>
          </p:cNvPr>
          <p:cNvSpPr>
            <a:spLocks noGrp="1"/>
          </p:cNvSpPr>
          <p:nvPr>
            <p:ph type="title"/>
          </p:nvPr>
        </p:nvSpPr>
        <p:spPr/>
        <p:txBody>
          <a:bodyPr>
            <a:normAutofit/>
          </a:bodyPr>
          <a:lstStyle/>
          <a:p>
            <a:r>
              <a:rPr lang="en-US" b="1" i="1" dirty="0"/>
              <a:t>Step 1: Determine the Standard Heat of Combustion</a:t>
            </a:r>
            <a:r>
              <a:rPr lang="en-US" dirty="0"/>
              <a:t> </a:t>
            </a:r>
            <a:endParaRPr lang="en-MY" dirty="0"/>
          </a:p>
        </p:txBody>
      </p:sp>
      <p:pic>
        <p:nvPicPr>
          <p:cNvPr id="4" name="Picture 3">
            <a:extLst>
              <a:ext uri="{FF2B5EF4-FFF2-40B4-BE49-F238E27FC236}">
                <a16:creationId xmlns:a16="http://schemas.microsoft.com/office/drawing/2014/main" id="{0A8896F9-2D1D-455D-A0D4-6B19F695E045}"/>
              </a:ext>
            </a:extLst>
          </p:cNvPr>
          <p:cNvPicPr>
            <a:picLocks noChangeAspect="1"/>
          </p:cNvPicPr>
          <p:nvPr/>
        </p:nvPicPr>
        <p:blipFill rotWithShape="1">
          <a:blip r:embed="rId2"/>
          <a:srcRect l="28871" t="42734" r="12016" b="14644"/>
          <a:stretch/>
        </p:blipFill>
        <p:spPr>
          <a:xfrm>
            <a:off x="1593981" y="1690688"/>
            <a:ext cx="8818984" cy="3440968"/>
          </a:xfrm>
          <a:prstGeom prst="rect">
            <a:avLst/>
          </a:prstGeom>
        </p:spPr>
      </p:pic>
      <p:sp>
        <p:nvSpPr>
          <p:cNvPr id="5" name="Rectangle 4">
            <a:extLst>
              <a:ext uri="{FF2B5EF4-FFF2-40B4-BE49-F238E27FC236}">
                <a16:creationId xmlns:a16="http://schemas.microsoft.com/office/drawing/2014/main" id="{715F160F-9C50-4104-BD43-E9AB6B01C927}"/>
              </a:ext>
            </a:extLst>
          </p:cNvPr>
          <p:cNvSpPr/>
          <p:nvPr/>
        </p:nvSpPr>
        <p:spPr>
          <a:xfrm>
            <a:off x="1107233" y="5438488"/>
            <a:ext cx="9856236" cy="1477328"/>
          </a:xfrm>
          <a:prstGeom prst="rect">
            <a:avLst/>
          </a:prstGeom>
        </p:spPr>
        <p:txBody>
          <a:bodyPr wrap="square">
            <a:spAutoFit/>
          </a:bodyPr>
          <a:lstStyle/>
          <a:p>
            <a:r>
              <a:rPr lang="en-MY" dirty="0">
                <a:solidFill>
                  <a:srgbClr val="000000"/>
                </a:solidFill>
                <a:latin typeface="TimesLTStd-Roman"/>
              </a:rPr>
              <a:t>The information required is:</a:t>
            </a:r>
            <a:r>
              <a:rPr lang="en-MY" dirty="0"/>
              <a:t> </a:t>
            </a:r>
          </a:p>
          <a:p>
            <a:pPr marL="285750" indent="-285750">
              <a:buFont typeface="Arial" panose="020B0604020202020204" pitchFamily="34" charset="0"/>
              <a:buChar char="•"/>
            </a:pPr>
            <a:r>
              <a:rPr lang="en-US" dirty="0"/>
              <a:t>Standard heat of formation of the reactant(s) to form the intermediate product(s)</a:t>
            </a:r>
          </a:p>
          <a:p>
            <a:pPr marL="285750" indent="-285750">
              <a:buFont typeface="Arial" panose="020B0604020202020204" pitchFamily="34" charset="0"/>
              <a:buChar char="•"/>
            </a:pPr>
            <a:r>
              <a:rPr lang="en-US" dirty="0"/>
              <a:t>Standard heat of formation of the intermediate product(s) to form the product(s) </a:t>
            </a:r>
            <a:br>
              <a:rPr lang="en-US" dirty="0"/>
            </a:br>
            <a:br>
              <a:rPr lang="en-MY" dirty="0"/>
            </a:br>
            <a:endParaRPr lang="en-MY" dirty="0"/>
          </a:p>
        </p:txBody>
      </p:sp>
    </p:spTree>
    <p:extLst>
      <p:ext uri="{BB962C8B-B14F-4D97-AF65-F5344CB8AC3E}">
        <p14:creationId xmlns:p14="http://schemas.microsoft.com/office/powerpoint/2010/main" val="204101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8E0F-96AD-46E7-8D16-9BBB10FA727F}"/>
              </a:ext>
            </a:extLst>
          </p:cNvPr>
          <p:cNvSpPr>
            <a:spLocks noGrp="1"/>
          </p:cNvSpPr>
          <p:nvPr>
            <p:ph type="title"/>
          </p:nvPr>
        </p:nvSpPr>
        <p:spPr/>
        <p:txBody>
          <a:bodyPr/>
          <a:lstStyle/>
          <a:p>
            <a:endParaRPr lang="en-MY"/>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B9CF95-44F3-48E7-893D-CFDE7077D236}"/>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𝑐</m:t>
                          </m:r>
                        </m:sub>
                      </m:sSub>
                      <m:r>
                        <a:rPr lang="en-MY" b="0" i="0" smtClean="0">
                          <a:latin typeface="Cambria Math" panose="02040503050406030204" pitchFamily="18" charset="0"/>
                          <a:ea typeface="Cambria Math" panose="02040503050406030204" pitchFamily="18" charset="0"/>
                        </a:rPr>
                        <m:t> </m:t>
                      </m:r>
                      <m:r>
                        <a:rPr lang="en-MY" dirty="0">
                          <a:latin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,1</m:t>
                          </m:r>
                        </m:sub>
                      </m:sSub>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,2</m:t>
                          </m:r>
                        </m:sub>
                      </m:sSub>
                    </m:oMath>
                  </m:oMathPara>
                </a14:m>
                <a:endParaRPr lang="en-MY" dirty="0"/>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𝑐</m:t>
                          </m:r>
                        </m:sub>
                      </m:sSub>
                      <m:r>
                        <a:rPr lang="en-MY" b="0" i="0" smtClean="0">
                          <a:latin typeface="Cambria Math" panose="02040503050406030204" pitchFamily="18" charset="0"/>
                          <a:ea typeface="Cambria Math" panose="02040503050406030204" pitchFamily="18" charset="0"/>
                        </a:rPr>
                        <m:t> </m:t>
                      </m:r>
                      <m:r>
                        <a:rPr lang="en-MY" dirty="0">
                          <a:latin typeface="Cambria Math" panose="02040503050406030204" pitchFamily="18" charset="0"/>
                        </a:rPr>
                        <m:t>=</m:t>
                      </m:r>
                      <m:nary>
                        <m:naryPr>
                          <m:chr m:val="∑"/>
                          <m:subHide m:val="on"/>
                          <m:supHide m:val="on"/>
                          <m:ctrlPr>
                            <a:rPr lang="en-MY" i="1" dirty="0" smtClean="0">
                              <a:latin typeface="Cambria Math" panose="02040503050406030204" pitchFamily="18" charset="0"/>
                            </a:rPr>
                          </m:ctrlPr>
                        </m:naryPr>
                        <m:sub/>
                        <m:sup/>
                        <m:e>
                          <m:d>
                            <m:dPr>
                              <m:ctrlPr>
                                <a:rPr lang="en-MY" i="1" dirty="0" smtClean="0">
                                  <a:latin typeface="Cambria Math" panose="02040503050406030204" pitchFamily="18" charset="0"/>
                                </a:rPr>
                              </m:ctrlPr>
                            </m:dPr>
                            <m:e>
                              <m:r>
                                <a:rPr lang="en-MY" b="0" i="1" dirty="0" smtClean="0">
                                  <a:latin typeface="Cambria Math" panose="02040503050406030204" pitchFamily="18" charset="0"/>
                                </a:rPr>
                                <m:t>𝑛</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𝑝𝑟𝑜𝑑𝑢𝑐𝑡</m:t>
                                  </m:r>
                                </m:sub>
                              </m:sSub>
                            </m:e>
                          </m:d>
                        </m:e>
                      </m:nary>
                      <m:r>
                        <a:rPr lang="en-MY" b="0" i="1" smtClean="0">
                          <a:latin typeface="Cambria Math" panose="02040503050406030204" pitchFamily="18" charset="0"/>
                          <a:ea typeface="Cambria Math" panose="02040503050406030204" pitchFamily="18" charset="0"/>
                        </a:rPr>
                        <m:t>−</m:t>
                      </m:r>
                      <m:nary>
                        <m:naryPr>
                          <m:chr m:val="∑"/>
                          <m:subHide m:val="on"/>
                          <m:supHide m:val="on"/>
                          <m:ctrlPr>
                            <a:rPr lang="en-MY" i="1" dirty="0" smtClean="0">
                              <a:latin typeface="Cambria Math" panose="02040503050406030204" pitchFamily="18" charset="0"/>
                            </a:rPr>
                          </m:ctrlPr>
                        </m:naryPr>
                        <m:sub/>
                        <m:sup/>
                        <m:e>
                          <m:d>
                            <m:dPr>
                              <m:ctrlPr>
                                <a:rPr lang="en-MY" i="1" dirty="0" smtClean="0">
                                  <a:latin typeface="Cambria Math" panose="02040503050406030204" pitchFamily="18" charset="0"/>
                                </a:rPr>
                              </m:ctrlPr>
                            </m:dPr>
                            <m:e>
                              <m:r>
                                <a:rPr lang="en-MY" b="0" i="1" dirty="0" smtClean="0">
                                  <a:latin typeface="Cambria Math" panose="02040503050406030204" pitchFamily="18" charset="0"/>
                                </a:rPr>
                                <m:t>𝑛</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𝑟𝑒𝑎𝑐𝑡𝑎𝑛𝑡</m:t>
                                  </m:r>
                                </m:sub>
                              </m:sSub>
                            </m:e>
                          </m:d>
                        </m:e>
                      </m:nary>
                    </m:oMath>
                  </m:oMathPara>
                </a14:m>
                <a:endParaRPr lang="en-MY" dirty="0"/>
              </a:p>
            </p:txBody>
          </p:sp>
        </mc:Choice>
        <mc:Fallback xmlns="">
          <p:sp>
            <p:nvSpPr>
              <p:cNvPr id="3" name="Content Placeholder 2">
                <a:extLst>
                  <a:ext uri="{FF2B5EF4-FFF2-40B4-BE49-F238E27FC236}">
                    <a16:creationId xmlns:a16="http://schemas.microsoft.com/office/drawing/2014/main" id="{AAB9CF95-44F3-48E7-893D-CFDE7077D23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65BA667-5268-422F-94E6-32A326AAB9BA}"/>
                  </a:ext>
                </a:extLst>
              </p:cNvPr>
              <p:cNvSpPr/>
              <p:nvPr/>
            </p:nvSpPr>
            <p:spPr>
              <a:xfrm>
                <a:off x="1331167" y="4439300"/>
                <a:ext cx="9296400" cy="2053575"/>
              </a:xfrm>
              <a:prstGeom prst="rect">
                <a:avLst/>
              </a:prstGeom>
            </p:spPr>
            <p:txBody>
              <a:bodyPr wrap="square">
                <a:spAutoFit/>
              </a:bodyPr>
              <a:lstStyle/>
              <a:p>
                <a:r>
                  <a:rPr lang="en-US" dirty="0">
                    <a:solidFill>
                      <a:srgbClr val="000000"/>
                    </a:solidFill>
                    <a:latin typeface="TimesLTStd-Italic"/>
                  </a:rPr>
                  <a:t>Where;</a:t>
                </a:r>
              </a:p>
              <a:p>
                <a:endParaRPr lang="en-US" dirty="0">
                  <a:solidFill>
                    <a:srgbClr val="000000"/>
                  </a:solidFill>
                  <a:latin typeface="TimesLTStd-Italic"/>
                </a:endParaRPr>
              </a:p>
              <a:p>
                <a14:m>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𝑐</m:t>
                        </m:r>
                      </m:sub>
                    </m:sSub>
                  </m:oMath>
                </a14:m>
                <a:r>
                  <a:rPr lang="en-US" i="1" dirty="0"/>
                  <a:t> </a:t>
                </a:r>
                <a:r>
                  <a:rPr lang="en-US" dirty="0"/>
                  <a:t>is the standard heat of combustion. </a:t>
                </a:r>
                <a:br>
                  <a:rPr lang="en-US" dirty="0"/>
                </a:br>
                <a:endParaRPr lang="en-US" dirty="0">
                  <a:solidFill>
                    <a:srgbClr val="000000"/>
                  </a:solidFill>
                  <a:latin typeface="TimesLTStd-Italic"/>
                </a:endParaRPr>
              </a:p>
              <a:p>
                <a:r>
                  <a:rPr lang="en-US" i="1" dirty="0">
                    <a:solidFill>
                      <a:srgbClr val="000000"/>
                    </a:solidFill>
                    <a:latin typeface="TimesLTStd-Italic"/>
                  </a:rPr>
                  <a:t>n </a:t>
                </a:r>
                <a:r>
                  <a:rPr lang="en-US" dirty="0">
                    <a:solidFill>
                      <a:srgbClr val="000000"/>
                    </a:solidFill>
                    <a:latin typeface="TimesLTStd-Roman"/>
                  </a:rPr>
                  <a:t>is the stoichiometric number of moles </a:t>
                </a:r>
              </a:p>
              <a:p>
                <a:endParaRPr lang="en-US" dirty="0">
                  <a:solidFill>
                    <a:srgbClr val="000000"/>
                  </a:solidFill>
                  <a:latin typeface="TimesLTStd-Roman"/>
                </a:endParaRPr>
              </a:p>
              <a:p>
                <a14:m>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𝑝𝑟𝑜𝑑𝑢𝑐𝑡</m:t>
                        </m:r>
                      </m:sub>
                    </m:sSub>
                    <m:r>
                      <a:rPr lang="en-MY" b="0" i="1" smtClean="0">
                        <a:latin typeface="Cambria Math" panose="02040503050406030204" pitchFamily="18" charset="0"/>
                        <a:ea typeface="Cambria Math" panose="02040503050406030204" pitchFamily="18" charset="0"/>
                      </a:rPr>
                      <m:t> </m:t>
                    </m:r>
                  </m:oMath>
                </a14:m>
                <a:r>
                  <a:rPr lang="en-US" dirty="0">
                    <a:solidFill>
                      <a:srgbClr val="000000"/>
                    </a:solidFill>
                    <a:latin typeface="TimesLTStd-Roman"/>
                  </a:rPr>
                  <a:t>and </a:t>
                </a:r>
                <a14:m>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𝑟𝑒𝑎𝑐𝑡𝑎𝑛𝑡</m:t>
                        </m:r>
                      </m:sub>
                    </m:sSub>
                    <m:r>
                      <a:rPr lang="en-MY" b="0" i="1" smtClean="0">
                        <a:latin typeface="Cambria Math" panose="02040503050406030204" pitchFamily="18" charset="0"/>
                        <a:ea typeface="Cambria Math" panose="02040503050406030204" pitchFamily="18" charset="0"/>
                      </a:rPr>
                      <m:t> </m:t>
                    </m:r>
                  </m:oMath>
                </a14:m>
                <a:r>
                  <a:rPr lang="en-US" dirty="0">
                    <a:solidFill>
                      <a:srgbClr val="000000"/>
                    </a:solidFill>
                    <a:latin typeface="TimesLTStd-Roman"/>
                  </a:rPr>
                  <a:t>are the standard heats of formation of the product and reactant</a:t>
                </a:r>
                <a:r>
                  <a:rPr lang="en-US" dirty="0"/>
                  <a:t> </a:t>
                </a:r>
                <a:endParaRPr lang="en-MY" dirty="0"/>
              </a:p>
            </p:txBody>
          </p:sp>
        </mc:Choice>
        <mc:Fallback xmlns="">
          <p:sp>
            <p:nvSpPr>
              <p:cNvPr id="5" name="Rectangle 4">
                <a:extLst>
                  <a:ext uri="{FF2B5EF4-FFF2-40B4-BE49-F238E27FC236}">
                    <a16:creationId xmlns:a16="http://schemas.microsoft.com/office/drawing/2014/main" id="{665BA667-5268-422F-94E6-32A326AAB9BA}"/>
                  </a:ext>
                </a:extLst>
              </p:cNvPr>
              <p:cNvSpPr>
                <a:spLocks noRot="1" noChangeAspect="1" noMove="1" noResize="1" noEditPoints="1" noAdjustHandles="1" noChangeArrowheads="1" noChangeShapeType="1" noTextEdit="1"/>
              </p:cNvSpPr>
              <p:nvPr/>
            </p:nvSpPr>
            <p:spPr>
              <a:xfrm>
                <a:off x="1331167" y="4439300"/>
                <a:ext cx="9296400" cy="2053575"/>
              </a:xfrm>
              <a:prstGeom prst="rect">
                <a:avLst/>
              </a:prstGeom>
              <a:blipFill>
                <a:blip r:embed="rId3"/>
                <a:stretch>
                  <a:fillRect l="-525" t="-1484" b="-2671"/>
                </a:stretch>
              </a:blipFill>
            </p:spPr>
            <p:txBody>
              <a:bodyPr/>
              <a:lstStyle/>
              <a:p>
                <a:r>
                  <a:rPr lang="en-MY">
                    <a:noFill/>
                  </a:rPr>
                  <a:t> </a:t>
                </a:r>
              </a:p>
            </p:txBody>
          </p:sp>
        </mc:Fallback>
      </mc:AlternateContent>
    </p:spTree>
    <p:extLst>
      <p:ext uri="{BB962C8B-B14F-4D97-AF65-F5344CB8AC3E}">
        <p14:creationId xmlns:p14="http://schemas.microsoft.com/office/powerpoint/2010/main" val="283351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2A17-BC60-4990-A8E8-912DDE7147C3}"/>
              </a:ext>
            </a:extLst>
          </p:cNvPr>
          <p:cNvSpPr>
            <a:spLocks noGrp="1"/>
          </p:cNvSpPr>
          <p:nvPr>
            <p:ph type="title"/>
          </p:nvPr>
        </p:nvSpPr>
        <p:spPr/>
        <p:txBody>
          <a:bodyPr/>
          <a:lstStyle/>
          <a:p>
            <a:r>
              <a:rPr lang="en-US" b="1" i="1" dirty="0"/>
              <a:t>Step 2: Determine the Heat of Combustion at the Desired Initial and Final Temperatures</a:t>
            </a:r>
            <a:endParaRPr lang="en-MY" b="1" i="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862769-865C-496D-A158-E6AA3417349F}"/>
                  </a:ext>
                </a:extLst>
              </p:cNvPr>
              <p:cNvSpPr>
                <a:spLocks noGrp="1"/>
              </p:cNvSpPr>
              <p:nvPr>
                <p:ph idx="1"/>
              </p:nvPr>
            </p:nvSpPr>
            <p:spPr>
              <a:xfrm>
                <a:off x="838200" y="2006600"/>
                <a:ext cx="10515600" cy="4486275"/>
              </a:xfrm>
            </p:spPr>
            <p:txBody>
              <a:bodyPr>
                <a:normAutofit fontScale="92500" lnSpcReduction="10000"/>
              </a:bodyPr>
              <a:lstStyle/>
              <a:p>
                <a:pPr marL="0" indent="0">
                  <a:buNone/>
                </a:pPr>
                <a:r>
                  <a:rPr lang="en-US" dirty="0"/>
                  <a:t>In accordance with </a:t>
                </a:r>
                <a:r>
                  <a:rPr lang="en-US" b="1" dirty="0"/>
                  <a:t>Hess’s law</a:t>
                </a:r>
                <a:r>
                  <a:rPr lang="en-US" dirty="0"/>
                  <a:t>, for calculating the heat of combustion of a reaction, the following information is required: </a:t>
                </a:r>
                <a:br>
                  <a:rPr lang="en-US" dirty="0"/>
                </a:br>
                <a:endParaRPr lang="en-MY" dirty="0">
                  <a:ea typeface="Cambria Math" panose="02040503050406030204" pitchFamily="18" charset="0"/>
                </a:endParaRPr>
              </a:p>
              <a:p>
                <a:pPr algn="just">
                  <a:buFont typeface="Wingdings" panose="05000000000000000000" pitchFamily="2" charset="2"/>
                  <a:buChar char="ü"/>
                </a:pPr>
                <a:r>
                  <a:rPr lang="en-US" dirty="0">
                    <a:ea typeface="Cambria Math" panose="02040503050406030204" pitchFamily="18" charset="0"/>
                  </a:rPr>
                  <a:t>Initial temperature and final temperature of the combustion reaction.</a:t>
                </a:r>
              </a:p>
              <a:p>
                <a:pPr algn="just">
                  <a:buFont typeface="Wingdings" panose="05000000000000000000" pitchFamily="2" charset="2"/>
                  <a:buChar char="ü"/>
                </a:pPr>
                <a:r>
                  <a:rPr lang="en-US" dirty="0">
                    <a:ea typeface="Cambria Math" panose="02040503050406030204" pitchFamily="18" charset="0"/>
                  </a:rPr>
                  <a:t>Standard heat of combustion, obtained in Step 1</a:t>
                </a:r>
              </a:p>
              <a:p>
                <a:pPr algn="just">
                  <a:buFont typeface="Wingdings" panose="05000000000000000000" pitchFamily="2" charset="2"/>
                  <a:buChar char="ü"/>
                </a:pPr>
                <a:r>
                  <a:rPr lang="en-US" dirty="0">
                    <a:ea typeface="Cambria Math" panose="02040503050406030204" pitchFamily="18" charset="0"/>
                  </a:rPr>
                  <a:t>Heat capacities of reactant(s) and product(s)</a:t>
                </a:r>
                <a:endParaRPr lang="en-MY" dirty="0">
                  <a:ea typeface="Cambria Math" panose="02040503050406030204" pitchFamily="18" charset="0"/>
                </a:endParaRPr>
              </a:p>
              <a:p>
                <a:pPr marL="0" indent="0" algn="just">
                  <a:buNone/>
                </a:pPr>
                <a:endParaRPr lang="en-MY" dirty="0">
                  <a:ea typeface="Cambria Math" panose="02040503050406030204" pitchFamily="18" charset="0"/>
                </a:endParaRPr>
              </a:p>
              <a:p>
                <a:pPr marL="0" indent="0" algn="just">
                  <a:buNone/>
                </a:pPr>
                <a:r>
                  <a:rPr lang="en-MY" dirty="0">
                    <a:ea typeface="Cambria Math" panose="02040503050406030204" pitchFamily="18" charset="0"/>
                  </a:rPr>
                  <a:t>The heat of combustion of a reaction, </a:t>
                </a:r>
                <a14:m>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e>
                      <m:sub>
                        <m:r>
                          <a:rPr lang="en-MY" b="0" i="1" smtClean="0">
                            <a:latin typeface="Cambria Math" panose="02040503050406030204" pitchFamily="18" charset="0"/>
                            <a:ea typeface="Cambria Math" panose="02040503050406030204" pitchFamily="18" charset="0"/>
                          </a:rPr>
                          <m:t>𝑐</m:t>
                        </m:r>
                      </m:sub>
                    </m:sSub>
                    <m:r>
                      <a:rPr lang="en-MY" b="0" i="0" smtClean="0">
                        <a:latin typeface="Cambria Math" panose="02040503050406030204" pitchFamily="18" charset="0"/>
                        <a:ea typeface="Cambria Math" panose="02040503050406030204" pitchFamily="18" charset="0"/>
                      </a:rPr>
                      <m:t> </m:t>
                    </m:r>
                  </m:oMath>
                </a14:m>
                <a:r>
                  <a:rPr lang="en-MY" b="0" dirty="0">
                    <a:ea typeface="Cambria Math" panose="02040503050406030204" pitchFamily="18" charset="0"/>
                  </a:rPr>
                  <a:t>,</a:t>
                </a:r>
              </a:p>
              <a:p>
                <a:pPr marL="0" indent="0" algn="ctr">
                  <a:buNone/>
                </a:pPr>
                <a:endParaRPr lang="en-MY"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sSub>
                      <m:sSubPr>
                        <m:ctrlPr>
                          <a:rPr lang="en-MY" sz="3500" b="0" i="1" smtClean="0">
                            <a:latin typeface="Cambria Math" panose="02040503050406030204" pitchFamily="18" charset="0"/>
                            <a:ea typeface="Cambria Math" panose="02040503050406030204" pitchFamily="18" charset="0"/>
                          </a:rPr>
                        </m:ctrlPr>
                      </m:sSubPr>
                      <m:e>
                        <m:r>
                          <a:rPr lang="en-MY" sz="3500" i="1" smtClean="0">
                            <a:latin typeface="Cambria Math" panose="02040503050406030204" pitchFamily="18" charset="0"/>
                            <a:ea typeface="Cambria Math" panose="02040503050406030204" pitchFamily="18" charset="0"/>
                          </a:rPr>
                          <m:t>∆</m:t>
                        </m:r>
                        <m:r>
                          <a:rPr lang="en-MY" sz="3500" b="0" i="1" smtClean="0">
                            <a:latin typeface="Cambria Math" panose="02040503050406030204" pitchFamily="18" charset="0"/>
                            <a:ea typeface="Cambria Math" panose="02040503050406030204" pitchFamily="18" charset="0"/>
                          </a:rPr>
                          <m:t>𝐻</m:t>
                        </m:r>
                      </m:e>
                      <m:sub>
                        <m:r>
                          <a:rPr lang="en-MY" sz="3500" b="0" i="1" smtClean="0">
                            <a:latin typeface="Cambria Math" panose="02040503050406030204" pitchFamily="18" charset="0"/>
                            <a:ea typeface="Cambria Math" panose="02040503050406030204" pitchFamily="18" charset="0"/>
                          </a:rPr>
                          <m:t>𝑐</m:t>
                        </m:r>
                      </m:sub>
                    </m:sSub>
                    <m:r>
                      <a:rPr lang="en-MY" sz="3500" b="0" i="0" smtClean="0">
                        <a:latin typeface="Cambria Math" panose="02040503050406030204" pitchFamily="18" charset="0"/>
                        <a:ea typeface="Cambria Math" panose="02040503050406030204" pitchFamily="18" charset="0"/>
                      </a:rPr>
                      <m:t> </m:t>
                    </m:r>
                    <m:r>
                      <a:rPr lang="en-MY" sz="3500" dirty="0">
                        <a:latin typeface="Cambria Math" panose="02040503050406030204" pitchFamily="18" charset="0"/>
                      </a:rPr>
                      <m:t>=</m:t>
                    </m:r>
                    <m:sSub>
                      <m:sSubPr>
                        <m:ctrlPr>
                          <a:rPr lang="en-MY" sz="3500" b="0" i="1" smtClean="0">
                            <a:latin typeface="Cambria Math" panose="02040503050406030204" pitchFamily="18" charset="0"/>
                            <a:ea typeface="Cambria Math" panose="02040503050406030204" pitchFamily="18" charset="0"/>
                          </a:rPr>
                        </m:ctrlPr>
                      </m:sSubPr>
                      <m:e>
                        <m:r>
                          <a:rPr lang="en-MY" sz="3500" i="1" smtClean="0">
                            <a:latin typeface="Cambria Math" panose="02040503050406030204" pitchFamily="18" charset="0"/>
                            <a:ea typeface="Cambria Math" panose="02040503050406030204" pitchFamily="18" charset="0"/>
                          </a:rPr>
                          <m:t>∆</m:t>
                        </m:r>
                        <m:r>
                          <a:rPr lang="en-MY" sz="3500" b="0" i="1" smtClean="0">
                            <a:latin typeface="Cambria Math" panose="02040503050406030204" pitchFamily="18" charset="0"/>
                            <a:ea typeface="Cambria Math" panose="02040503050406030204" pitchFamily="18" charset="0"/>
                          </a:rPr>
                          <m:t>𝐻</m:t>
                        </m:r>
                      </m:e>
                      <m:sub>
                        <m:r>
                          <a:rPr lang="en-MY" sz="3500" b="0" i="1" smtClean="0">
                            <a:latin typeface="Cambria Math" panose="02040503050406030204" pitchFamily="18" charset="0"/>
                            <a:ea typeface="Cambria Math" panose="02040503050406030204" pitchFamily="18" charset="0"/>
                          </a:rPr>
                          <m:t>𝑅</m:t>
                        </m:r>
                      </m:sub>
                    </m:sSub>
                    <m:r>
                      <a:rPr lang="en-MY" sz="3500" b="0" i="1" smtClean="0">
                        <a:latin typeface="Cambria Math" panose="02040503050406030204" pitchFamily="18" charset="0"/>
                        <a:ea typeface="Cambria Math" panose="02040503050406030204" pitchFamily="18" charset="0"/>
                      </a:rPr>
                      <m:t>+</m:t>
                    </m:r>
                    <m:sSub>
                      <m:sSubPr>
                        <m:ctrlPr>
                          <a:rPr lang="en-MY" sz="3500" b="0" i="1" smtClean="0">
                            <a:latin typeface="Cambria Math" panose="02040503050406030204" pitchFamily="18" charset="0"/>
                            <a:ea typeface="Cambria Math" panose="02040503050406030204" pitchFamily="18" charset="0"/>
                          </a:rPr>
                        </m:ctrlPr>
                      </m:sSubPr>
                      <m:e>
                        <m:r>
                          <a:rPr lang="en-MY" sz="3500" i="1" smtClean="0">
                            <a:latin typeface="Cambria Math" panose="02040503050406030204" pitchFamily="18" charset="0"/>
                            <a:ea typeface="Cambria Math" panose="02040503050406030204" pitchFamily="18" charset="0"/>
                          </a:rPr>
                          <m:t>∆</m:t>
                        </m:r>
                        <m:r>
                          <a:rPr lang="en-MY" sz="3500" b="0" i="1" smtClean="0">
                            <a:latin typeface="Cambria Math" panose="02040503050406030204" pitchFamily="18" charset="0"/>
                            <a:ea typeface="Cambria Math" panose="02040503050406030204" pitchFamily="18" charset="0"/>
                          </a:rPr>
                          <m:t>𝐻</m:t>
                        </m:r>
                        <m:r>
                          <a:rPr lang="en-MY" sz="3500" b="0" i="1" smtClean="0">
                            <a:latin typeface="Cambria Math" panose="02040503050406030204" pitchFamily="18" charset="0"/>
                            <a:ea typeface="Cambria Math" panose="02040503050406030204" pitchFamily="18" charset="0"/>
                          </a:rPr>
                          <m:t>°</m:t>
                        </m:r>
                      </m:e>
                      <m:sub>
                        <m:r>
                          <a:rPr lang="en-MY" sz="3500" b="0" i="1" smtClean="0">
                            <a:latin typeface="Cambria Math" panose="02040503050406030204" pitchFamily="18" charset="0"/>
                            <a:ea typeface="Cambria Math" panose="02040503050406030204" pitchFamily="18" charset="0"/>
                          </a:rPr>
                          <m:t>𝐶</m:t>
                        </m:r>
                      </m:sub>
                    </m:sSub>
                    <m:r>
                      <a:rPr lang="en-MY" sz="3500" b="0" i="1" smtClean="0">
                        <a:latin typeface="Cambria Math" panose="02040503050406030204" pitchFamily="18" charset="0"/>
                        <a:ea typeface="Cambria Math" panose="02040503050406030204" pitchFamily="18" charset="0"/>
                      </a:rPr>
                      <m:t>+</m:t>
                    </m:r>
                  </m:oMath>
                </a14:m>
                <a:r>
                  <a:rPr lang="en-MY" sz="3500" b="0" dirty="0">
                    <a:ea typeface="Cambria Math" panose="02040503050406030204" pitchFamily="18" charset="0"/>
                  </a:rPr>
                  <a:t> </a:t>
                </a:r>
                <a14:m>
                  <m:oMath xmlns:m="http://schemas.openxmlformats.org/officeDocument/2006/math">
                    <m:sSub>
                      <m:sSubPr>
                        <m:ctrlPr>
                          <a:rPr lang="en-MY" sz="3500" b="0" i="1" smtClean="0">
                            <a:latin typeface="Cambria Math" panose="02040503050406030204" pitchFamily="18" charset="0"/>
                            <a:ea typeface="Cambria Math" panose="02040503050406030204" pitchFamily="18" charset="0"/>
                          </a:rPr>
                        </m:ctrlPr>
                      </m:sSubPr>
                      <m:e>
                        <m:r>
                          <a:rPr lang="en-MY" sz="3500" i="1" smtClean="0">
                            <a:latin typeface="Cambria Math" panose="02040503050406030204" pitchFamily="18" charset="0"/>
                            <a:ea typeface="Cambria Math" panose="02040503050406030204" pitchFamily="18" charset="0"/>
                          </a:rPr>
                          <m:t>∆</m:t>
                        </m:r>
                        <m:r>
                          <a:rPr lang="en-MY" sz="3500" b="0" i="1" smtClean="0">
                            <a:latin typeface="Cambria Math" panose="02040503050406030204" pitchFamily="18" charset="0"/>
                            <a:ea typeface="Cambria Math" panose="02040503050406030204" pitchFamily="18" charset="0"/>
                          </a:rPr>
                          <m:t>𝐻</m:t>
                        </m:r>
                      </m:e>
                      <m:sub>
                        <m:r>
                          <a:rPr lang="en-MY" sz="3500" b="0" i="1" smtClean="0">
                            <a:latin typeface="Cambria Math" panose="02040503050406030204" pitchFamily="18" charset="0"/>
                            <a:ea typeface="Cambria Math" panose="02040503050406030204" pitchFamily="18" charset="0"/>
                          </a:rPr>
                          <m:t>𝑃</m:t>
                        </m:r>
                      </m:sub>
                    </m:sSub>
                  </m:oMath>
                </a14:m>
                <a:endParaRPr lang="en-MY" sz="3000" dirty="0"/>
              </a:p>
              <a:p>
                <a:pPr marL="0" indent="0">
                  <a:buNone/>
                </a:pPr>
                <a:endParaRPr lang="en-MY" dirty="0"/>
              </a:p>
            </p:txBody>
          </p:sp>
        </mc:Choice>
        <mc:Fallback xmlns="">
          <p:sp>
            <p:nvSpPr>
              <p:cNvPr id="3" name="Content Placeholder 2">
                <a:extLst>
                  <a:ext uri="{FF2B5EF4-FFF2-40B4-BE49-F238E27FC236}">
                    <a16:creationId xmlns:a16="http://schemas.microsoft.com/office/drawing/2014/main" id="{7C862769-865C-496D-A158-E6AA3417349F}"/>
                  </a:ext>
                </a:extLst>
              </p:cNvPr>
              <p:cNvSpPr>
                <a:spLocks noGrp="1" noRot="1" noChangeAspect="1" noMove="1" noResize="1" noEditPoints="1" noAdjustHandles="1" noChangeArrowheads="1" noChangeShapeType="1" noTextEdit="1"/>
              </p:cNvSpPr>
              <p:nvPr>
                <p:ph idx="1"/>
              </p:nvPr>
            </p:nvSpPr>
            <p:spPr>
              <a:xfrm>
                <a:off x="838200" y="2006600"/>
                <a:ext cx="10515600" cy="4486275"/>
              </a:xfrm>
              <a:blipFill>
                <a:blip r:embed="rId2"/>
                <a:stretch>
                  <a:fillRect l="-1043" t="-2717"/>
                </a:stretch>
              </a:blipFill>
            </p:spPr>
            <p:txBody>
              <a:bodyPr/>
              <a:lstStyle/>
              <a:p>
                <a:r>
                  <a:rPr lang="en-MY">
                    <a:noFill/>
                  </a:rPr>
                  <a:t> </a:t>
                </a:r>
              </a:p>
            </p:txBody>
          </p:sp>
        </mc:Fallback>
      </mc:AlternateContent>
    </p:spTree>
    <p:extLst>
      <p:ext uri="{BB962C8B-B14F-4D97-AF65-F5344CB8AC3E}">
        <p14:creationId xmlns:p14="http://schemas.microsoft.com/office/powerpoint/2010/main" val="388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9677-3F0A-4D61-B58B-44D382CAAC54}"/>
              </a:ext>
            </a:extLst>
          </p:cNvPr>
          <p:cNvSpPr>
            <a:spLocks noGrp="1"/>
          </p:cNvSpPr>
          <p:nvPr>
            <p:ph type="title"/>
          </p:nvPr>
        </p:nvSpPr>
        <p:spPr/>
        <p:txBody>
          <a:bodyPr>
            <a:normAutofit/>
          </a:bodyPr>
          <a:lstStyle/>
          <a:p>
            <a:pPr algn="ctr"/>
            <a:r>
              <a:rPr lang="en-US" sz="3600" b="1" dirty="0">
                <a:latin typeface="+mn-lt"/>
              </a:rPr>
              <a:t>Calculation of heat of combustion of a reaction using an alternative pathway </a:t>
            </a:r>
            <a:endParaRPr lang="en-MY" sz="3600" b="1" dirty="0">
              <a:latin typeface="+mn-lt"/>
            </a:endParaRPr>
          </a:p>
        </p:txBody>
      </p:sp>
      <p:sp>
        <p:nvSpPr>
          <p:cNvPr id="3" name="Content Placeholder 2">
            <a:extLst>
              <a:ext uri="{FF2B5EF4-FFF2-40B4-BE49-F238E27FC236}">
                <a16:creationId xmlns:a16="http://schemas.microsoft.com/office/drawing/2014/main" id="{29324D73-1DEF-45D7-893D-732A3D23207B}"/>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1F495700-CC75-41C9-8F59-A94D847E14C5}"/>
              </a:ext>
            </a:extLst>
          </p:cNvPr>
          <p:cNvPicPr>
            <a:picLocks noChangeAspect="1"/>
          </p:cNvPicPr>
          <p:nvPr/>
        </p:nvPicPr>
        <p:blipFill rotWithShape="1">
          <a:blip r:embed="rId2"/>
          <a:srcRect l="40968" t="28875" r="20645" b="18071"/>
          <a:stretch/>
        </p:blipFill>
        <p:spPr>
          <a:xfrm>
            <a:off x="2900516" y="1951945"/>
            <a:ext cx="6390968" cy="4779800"/>
          </a:xfrm>
          <a:prstGeom prst="rect">
            <a:avLst/>
          </a:prstGeom>
        </p:spPr>
      </p:pic>
    </p:spTree>
    <p:extLst>
      <p:ext uri="{BB962C8B-B14F-4D97-AF65-F5344CB8AC3E}">
        <p14:creationId xmlns:p14="http://schemas.microsoft.com/office/powerpoint/2010/main" val="90295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A141D7-67AE-4A4F-850C-A5041F4030CC}"/>
                  </a:ext>
                </a:extLst>
              </p:cNvPr>
              <p:cNvSpPr>
                <a:spLocks noGrp="1"/>
              </p:cNvSpPr>
              <p:nvPr>
                <p:ph idx="1"/>
              </p:nvPr>
            </p:nvSpPr>
            <p:spPr>
              <a:xfrm>
                <a:off x="838200" y="597159"/>
                <a:ext cx="10515600" cy="5841061"/>
              </a:xfrm>
            </p:spPr>
            <p:txBody>
              <a:bodyPr>
                <a:normAutofit fontScale="85000" lnSpcReduction="20000"/>
              </a:bodyPr>
              <a:lstStyle/>
              <a:p>
                <a:pPr marL="0" indent="0" algn="ctr">
                  <a:buNone/>
                </a:pPr>
                <a14:m>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i="1">
                            <a:latin typeface="Cambria Math" panose="02040503050406030204" pitchFamily="18" charset="0"/>
                            <a:ea typeface="Cambria Math" panose="02040503050406030204" pitchFamily="18" charset="0"/>
                          </a:rPr>
                          <m:t>𝑐</m:t>
                        </m:r>
                      </m:sub>
                    </m:sSub>
                    <m:r>
                      <a:rPr lang="en-MY">
                        <a:latin typeface="Cambria Math" panose="02040503050406030204" pitchFamily="18" charset="0"/>
                        <a:ea typeface="Cambria Math" panose="02040503050406030204" pitchFamily="18" charset="0"/>
                      </a:rPr>
                      <m:t> </m:t>
                    </m:r>
                    <m:r>
                      <a:rPr lang="en-MY" dirty="0">
                        <a:latin typeface="Cambria Math" panose="02040503050406030204" pitchFamily="18" charset="0"/>
                      </a:rPr>
                      <m:t>=</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i="1">
                            <a:latin typeface="Cambria Math" panose="02040503050406030204" pitchFamily="18" charset="0"/>
                            <a:ea typeface="Cambria Math" panose="02040503050406030204" pitchFamily="18" charset="0"/>
                          </a:rPr>
                          <m:t>𝑅</m:t>
                        </m:r>
                      </m:sub>
                    </m:sSub>
                    <m:r>
                      <a:rPr lang="en-MY" i="1">
                        <a:latin typeface="Cambria Math" panose="02040503050406030204" pitchFamily="18" charset="0"/>
                        <a:ea typeface="Cambria Math" panose="02040503050406030204" pitchFamily="18" charset="0"/>
                      </a:rPr>
                      <m:t>+</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m:t>
                        </m:r>
                      </m:e>
                      <m:sub>
                        <m:r>
                          <a:rPr lang="en-MY" i="1">
                            <a:latin typeface="Cambria Math" panose="02040503050406030204" pitchFamily="18" charset="0"/>
                            <a:ea typeface="Cambria Math" panose="02040503050406030204" pitchFamily="18" charset="0"/>
                          </a:rPr>
                          <m:t>𝐶</m:t>
                        </m:r>
                      </m:sub>
                    </m:sSub>
                    <m:r>
                      <a:rPr lang="en-MY" i="1">
                        <a:latin typeface="Cambria Math" panose="02040503050406030204" pitchFamily="18" charset="0"/>
                        <a:ea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i="1">
                            <a:latin typeface="Cambria Math" panose="02040503050406030204" pitchFamily="18" charset="0"/>
                            <a:ea typeface="Cambria Math" panose="02040503050406030204" pitchFamily="18" charset="0"/>
                          </a:rPr>
                          <m:t>𝑃</m:t>
                        </m:r>
                      </m:sub>
                    </m:sSub>
                  </m:oMath>
                </a14:m>
                <a:endParaRPr lang="en-MY" dirty="0"/>
              </a:p>
              <a:p>
                <a:pPr marL="0" indent="0">
                  <a:buNone/>
                </a:pPr>
                <a:endParaRPr lang="en-MY" dirty="0"/>
              </a:p>
              <a:p>
                <a:pPr marL="0" indent="0">
                  <a:buNone/>
                </a:pPr>
                <a:r>
                  <a:rPr lang="en-MY" dirty="0"/>
                  <a:t>Where, </a:t>
                </a:r>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i="1">
                              <a:latin typeface="Cambria Math" panose="02040503050406030204" pitchFamily="18" charset="0"/>
                              <a:ea typeface="Cambria Math" panose="02040503050406030204" pitchFamily="18" charset="0"/>
                            </a:rPr>
                            <m:t>𝑅</m:t>
                          </m:r>
                          <m:r>
                            <a:rPr lang="en-MY" b="0" i="1" smtClean="0">
                              <a:latin typeface="Cambria Math" panose="02040503050406030204" pitchFamily="18" charset="0"/>
                              <a:ea typeface="Cambria Math" panose="02040503050406030204" pitchFamily="18" charset="0"/>
                            </a:rPr>
                            <m:t> </m:t>
                          </m:r>
                        </m:sub>
                      </m:sSub>
                      <m:r>
                        <a:rPr lang="en-MY" i="1" smtClean="0">
                          <a:latin typeface="Cambria Math" panose="02040503050406030204" pitchFamily="18" charset="0"/>
                          <a:ea typeface="Cambria Math" panose="02040503050406030204" pitchFamily="18" charset="0"/>
                        </a:rPr>
                        <m:t>=</m:t>
                      </m:r>
                      <m:nary>
                        <m:naryPr>
                          <m:ctrlPr>
                            <a:rPr lang="en-MY" i="1" smtClean="0">
                              <a:latin typeface="Cambria Math" panose="02040503050406030204" pitchFamily="18" charset="0"/>
                              <a:ea typeface="Cambria Math" panose="02040503050406030204" pitchFamily="18" charset="0"/>
                            </a:rPr>
                          </m:ctrlPr>
                        </m:naryPr>
                        <m:sub>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𝑇</m:t>
                              </m:r>
                            </m:e>
                            <m:sub>
                              <m:r>
                                <a:rPr lang="en-MY" b="0" i="1" smtClean="0">
                                  <a:latin typeface="Cambria Math" panose="02040503050406030204" pitchFamily="18" charset="0"/>
                                  <a:ea typeface="Cambria Math" panose="02040503050406030204" pitchFamily="18" charset="0"/>
                                </a:rPr>
                                <m:t>1</m:t>
                              </m:r>
                            </m:sub>
                          </m:sSub>
                        </m:sub>
                        <m:sup>
                          <m:r>
                            <a:rPr lang="en-MY" b="0" i="1" smtClean="0">
                              <a:latin typeface="Cambria Math" panose="02040503050406030204" pitchFamily="18" charset="0"/>
                              <a:ea typeface="Cambria Math" panose="02040503050406030204" pitchFamily="18" charset="0"/>
                            </a:rPr>
                            <m:t>298</m:t>
                          </m:r>
                        </m:sup>
                        <m:e>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𝐶</m:t>
                              </m:r>
                            </m:e>
                            <m:sub>
                              <m:r>
                                <a:rPr lang="en-MY" b="0" i="1" smtClean="0">
                                  <a:latin typeface="Cambria Math" panose="02040503050406030204" pitchFamily="18" charset="0"/>
                                  <a:ea typeface="Cambria Math" panose="02040503050406030204" pitchFamily="18" charset="0"/>
                                </a:rPr>
                                <m:t>𝑝</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𝑟𝑒𝑎𝑐𝑡𝑎𝑛𝑡</m:t>
                              </m:r>
                            </m:sub>
                          </m:sSub>
                          <m:r>
                            <a:rPr lang="en-MY" b="0" i="1" smtClean="0">
                              <a:latin typeface="Cambria Math" panose="02040503050406030204" pitchFamily="18" charset="0"/>
                              <a:ea typeface="Cambria Math" panose="02040503050406030204" pitchFamily="18" charset="0"/>
                            </a:rPr>
                            <m:t> </m:t>
                          </m:r>
                          <m:r>
                            <a:rPr lang="en-MY" b="0" i="1" smtClean="0">
                              <a:latin typeface="Cambria Math" panose="02040503050406030204" pitchFamily="18" charset="0"/>
                              <a:ea typeface="Cambria Math" panose="02040503050406030204" pitchFamily="18" charset="0"/>
                            </a:rPr>
                            <m:t>𝑑𝑇</m:t>
                          </m:r>
                        </m:e>
                      </m:nary>
                    </m:oMath>
                  </m:oMathPara>
                </a14:m>
                <a:endParaRPr lang="en-MY" dirty="0"/>
              </a:p>
              <a:p>
                <a:pPr marL="0" indent="0">
                  <a:buNone/>
                </a:pPr>
                <a:endParaRPr lang="en-MY" dirty="0"/>
              </a:p>
              <a:p>
                <a:pPr marL="0" indent="0">
                  <a:buNone/>
                </a:pPr>
                <a14:m>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𝐶</m:t>
                        </m:r>
                      </m:e>
                      <m:sub>
                        <m:r>
                          <a:rPr lang="en-MY" b="0" i="1" smtClean="0">
                            <a:latin typeface="Cambria Math" panose="02040503050406030204" pitchFamily="18" charset="0"/>
                            <a:ea typeface="Cambria Math" panose="02040503050406030204" pitchFamily="18" charset="0"/>
                          </a:rPr>
                          <m:t>𝑝</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𝑟𝑒𝑎𝑐𝑡𝑎𝑛𝑡</m:t>
                        </m:r>
                      </m:sub>
                    </m:sSub>
                  </m:oMath>
                </a14:m>
                <a:r>
                  <a:rPr lang="en-US" dirty="0"/>
                  <a:t> is the specific heat capacity of reactant(s). </a:t>
                </a:r>
                <a:br>
                  <a:rPr lang="en-US" dirty="0"/>
                </a:br>
                <a:r>
                  <a:rPr lang="en-US" dirty="0"/>
                  <a:t> </a:t>
                </a:r>
              </a:p>
              <a:p>
                <a:pPr marL="0" indent="0">
                  <a:buNone/>
                </a:pPr>
                <a:endParaRPr lang="en-US" dirty="0"/>
              </a:p>
              <a:p>
                <a:pPr marL="0" indent="0">
                  <a:buNone/>
                </a:pPr>
                <a:r>
                  <a:rPr lang="en-US" dirty="0"/>
                  <a:t>Also,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b="0" i="1" smtClean="0">
                              <a:latin typeface="Cambria Math" panose="02040503050406030204" pitchFamily="18" charset="0"/>
                              <a:ea typeface="Cambria Math" panose="02040503050406030204" pitchFamily="18" charset="0"/>
                            </a:rPr>
                            <m:t>𝑃</m:t>
                          </m:r>
                          <m:r>
                            <a:rPr lang="en-MY" b="0" i="1" smtClean="0">
                              <a:latin typeface="Cambria Math" panose="02040503050406030204" pitchFamily="18" charset="0"/>
                              <a:ea typeface="Cambria Math" panose="02040503050406030204" pitchFamily="18" charset="0"/>
                            </a:rPr>
                            <m:t> </m:t>
                          </m:r>
                        </m:sub>
                      </m:sSub>
                      <m:r>
                        <a:rPr lang="en-MY" i="1" smtClean="0">
                          <a:latin typeface="Cambria Math" panose="02040503050406030204" pitchFamily="18" charset="0"/>
                          <a:ea typeface="Cambria Math" panose="02040503050406030204" pitchFamily="18" charset="0"/>
                        </a:rPr>
                        <m:t>=</m:t>
                      </m:r>
                      <m:nary>
                        <m:naryPr>
                          <m:ctrlPr>
                            <a:rPr lang="en-MY" i="1" smtClean="0">
                              <a:latin typeface="Cambria Math" panose="02040503050406030204" pitchFamily="18" charset="0"/>
                              <a:ea typeface="Cambria Math" panose="02040503050406030204" pitchFamily="18" charset="0"/>
                            </a:rPr>
                          </m:ctrlPr>
                        </m:naryPr>
                        <m:sub>
                          <m:r>
                            <m:rPr>
                              <m:brk m:alnAt="23"/>
                            </m:rPr>
                            <a:rPr lang="en-MY" b="0" i="1" smtClean="0">
                              <a:latin typeface="Cambria Math" panose="02040503050406030204" pitchFamily="18" charset="0"/>
                              <a:ea typeface="Cambria Math" panose="02040503050406030204" pitchFamily="18" charset="0"/>
                            </a:rPr>
                            <m:t>2</m:t>
                          </m:r>
                          <m:r>
                            <a:rPr lang="en-MY" b="0" i="1" smtClean="0">
                              <a:latin typeface="Cambria Math" panose="02040503050406030204" pitchFamily="18" charset="0"/>
                              <a:ea typeface="Cambria Math" panose="02040503050406030204" pitchFamily="18" charset="0"/>
                            </a:rPr>
                            <m:t>98</m:t>
                          </m:r>
                        </m:sub>
                        <m:sup>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𝑇</m:t>
                              </m:r>
                            </m:e>
                            <m:sub>
                              <m:r>
                                <a:rPr lang="en-MY" b="0" i="1" smtClean="0">
                                  <a:latin typeface="Cambria Math" panose="02040503050406030204" pitchFamily="18" charset="0"/>
                                  <a:ea typeface="Cambria Math" panose="02040503050406030204" pitchFamily="18" charset="0"/>
                                </a:rPr>
                                <m:t>2</m:t>
                              </m:r>
                            </m:sub>
                          </m:sSub>
                        </m:sup>
                        <m:e>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𝐶</m:t>
                              </m:r>
                            </m:e>
                            <m:sub>
                              <m:r>
                                <a:rPr lang="en-MY" b="0" i="1" smtClean="0">
                                  <a:latin typeface="Cambria Math" panose="02040503050406030204" pitchFamily="18" charset="0"/>
                                  <a:ea typeface="Cambria Math" panose="02040503050406030204" pitchFamily="18" charset="0"/>
                                </a:rPr>
                                <m:t>𝑝</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𝑝𝑟𝑜𝑑𝑢𝑐𝑡</m:t>
                              </m:r>
                            </m:sub>
                          </m:sSub>
                          <m:r>
                            <a:rPr lang="en-MY" b="0" i="1" smtClean="0">
                              <a:latin typeface="Cambria Math" panose="02040503050406030204" pitchFamily="18" charset="0"/>
                              <a:ea typeface="Cambria Math" panose="02040503050406030204" pitchFamily="18" charset="0"/>
                            </a:rPr>
                            <m:t> </m:t>
                          </m:r>
                          <m:r>
                            <a:rPr lang="en-MY" b="0" i="1" smtClean="0">
                              <a:latin typeface="Cambria Math" panose="02040503050406030204" pitchFamily="18" charset="0"/>
                              <a:ea typeface="Cambria Math" panose="02040503050406030204" pitchFamily="18" charset="0"/>
                            </a:rPr>
                            <m:t>𝑑𝑇</m:t>
                          </m:r>
                        </m:e>
                      </m:nary>
                    </m:oMath>
                  </m:oMathPara>
                </a14:m>
                <a:endParaRPr lang="en-MY" i="1" dirty="0">
                  <a:latin typeface="Cambria Math" panose="02040503050406030204" pitchFamily="18" charset="0"/>
                  <a:ea typeface="Cambria Math" panose="02040503050406030204" pitchFamily="18" charset="0"/>
                </a:endParaRPr>
              </a:p>
              <a:p>
                <a:pPr marL="0" indent="0">
                  <a:buNone/>
                </a:pPr>
                <a:endParaRPr lang="en-MY"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𝐶</m:t>
                        </m:r>
                      </m:e>
                      <m:sub>
                        <m:r>
                          <a:rPr lang="en-MY" b="0" i="1" smtClean="0">
                            <a:latin typeface="Cambria Math" panose="02040503050406030204" pitchFamily="18" charset="0"/>
                            <a:ea typeface="Cambria Math" panose="02040503050406030204" pitchFamily="18" charset="0"/>
                          </a:rPr>
                          <m:t>𝑝</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𝑝𝑟𝑜𝑑𝑢𝑐𝑡</m:t>
                        </m:r>
                      </m:sub>
                    </m:sSub>
                  </m:oMath>
                </a14:m>
                <a:r>
                  <a:rPr lang="en-MY" dirty="0"/>
                  <a:t> </a:t>
                </a:r>
                <a:r>
                  <a:rPr lang="en-US" dirty="0"/>
                  <a:t>is the specific heat capacity of product(s) </a:t>
                </a:r>
                <a:endParaRPr lang="en-MY" dirty="0"/>
              </a:p>
            </p:txBody>
          </p:sp>
        </mc:Choice>
        <mc:Fallback xmlns="">
          <p:sp>
            <p:nvSpPr>
              <p:cNvPr id="3" name="Content Placeholder 2">
                <a:extLst>
                  <a:ext uri="{FF2B5EF4-FFF2-40B4-BE49-F238E27FC236}">
                    <a16:creationId xmlns:a16="http://schemas.microsoft.com/office/drawing/2014/main" id="{91A141D7-67AE-4A4F-850C-A5041F4030CC}"/>
                  </a:ext>
                </a:extLst>
              </p:cNvPr>
              <p:cNvSpPr>
                <a:spLocks noGrp="1" noRot="1" noChangeAspect="1" noMove="1" noResize="1" noEditPoints="1" noAdjustHandles="1" noChangeArrowheads="1" noChangeShapeType="1" noTextEdit="1"/>
              </p:cNvSpPr>
              <p:nvPr>
                <p:ph idx="1"/>
              </p:nvPr>
            </p:nvSpPr>
            <p:spPr>
              <a:xfrm>
                <a:off x="838200" y="597159"/>
                <a:ext cx="10515600" cy="5841061"/>
              </a:xfrm>
              <a:blipFill>
                <a:blip r:embed="rId2"/>
                <a:stretch>
                  <a:fillRect l="-928" t="-418"/>
                </a:stretch>
              </a:blipFill>
            </p:spPr>
            <p:txBody>
              <a:bodyPr/>
              <a:lstStyle/>
              <a:p>
                <a:r>
                  <a:rPr lang="en-MY">
                    <a:noFill/>
                  </a:rPr>
                  <a:t> </a:t>
                </a:r>
              </a:p>
            </p:txBody>
          </p:sp>
        </mc:Fallback>
      </mc:AlternateContent>
    </p:spTree>
    <p:extLst>
      <p:ext uri="{BB962C8B-B14F-4D97-AF65-F5344CB8AC3E}">
        <p14:creationId xmlns:p14="http://schemas.microsoft.com/office/powerpoint/2010/main" val="9890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0D86-2DBC-43F6-A5F4-E0EFBCA33F75}"/>
              </a:ext>
            </a:extLst>
          </p:cNvPr>
          <p:cNvSpPr>
            <a:spLocks noGrp="1"/>
          </p:cNvSpPr>
          <p:nvPr>
            <p:ph type="title"/>
          </p:nvPr>
        </p:nvSpPr>
        <p:spPr/>
        <p:txBody>
          <a:bodyPr>
            <a:normAutofit/>
          </a:bodyPr>
          <a:lstStyle/>
          <a:p>
            <a:endParaRPr lang="en-MY" dirty="0"/>
          </a:p>
        </p:txBody>
      </p:sp>
      <p:sp>
        <p:nvSpPr>
          <p:cNvPr id="3" name="Content Placeholder 2">
            <a:extLst>
              <a:ext uri="{FF2B5EF4-FFF2-40B4-BE49-F238E27FC236}">
                <a16:creationId xmlns:a16="http://schemas.microsoft.com/office/drawing/2014/main" id="{BAF67D48-421C-487C-955A-7E777E9E1DCF}"/>
              </a:ext>
            </a:extLst>
          </p:cNvPr>
          <p:cNvSpPr>
            <a:spLocks noGrp="1"/>
          </p:cNvSpPr>
          <p:nvPr>
            <p:ph idx="1"/>
          </p:nvPr>
        </p:nvSpPr>
        <p:spPr/>
        <p:txBody>
          <a:bodyPr/>
          <a:lstStyle/>
          <a:p>
            <a:r>
              <a:rPr lang="en-US" dirty="0"/>
              <a:t>Examples of the standard heat of combustion at 298 K. </a:t>
            </a:r>
            <a:endParaRPr lang="en-MY" dirty="0"/>
          </a:p>
          <a:p>
            <a:endParaRPr lang="en-MY" dirty="0"/>
          </a:p>
        </p:txBody>
      </p:sp>
      <p:pic>
        <p:nvPicPr>
          <p:cNvPr id="4" name="Picture 3">
            <a:extLst>
              <a:ext uri="{FF2B5EF4-FFF2-40B4-BE49-F238E27FC236}">
                <a16:creationId xmlns:a16="http://schemas.microsoft.com/office/drawing/2014/main" id="{B6BDE3ED-8F1F-492E-9AEF-2082C34C7CE8}"/>
              </a:ext>
            </a:extLst>
          </p:cNvPr>
          <p:cNvPicPr>
            <a:picLocks noChangeAspect="1"/>
          </p:cNvPicPr>
          <p:nvPr/>
        </p:nvPicPr>
        <p:blipFill rotWithShape="1">
          <a:blip r:embed="rId2"/>
          <a:srcRect l="37016" t="56147" r="19193" b="18667"/>
          <a:stretch/>
        </p:blipFill>
        <p:spPr>
          <a:xfrm>
            <a:off x="619433" y="2694039"/>
            <a:ext cx="10804202" cy="3362632"/>
          </a:xfrm>
          <a:prstGeom prst="rect">
            <a:avLst/>
          </a:prstGeom>
        </p:spPr>
      </p:pic>
    </p:spTree>
    <p:extLst>
      <p:ext uri="{BB962C8B-B14F-4D97-AF65-F5344CB8AC3E}">
        <p14:creationId xmlns:p14="http://schemas.microsoft.com/office/powerpoint/2010/main" val="115845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0086-D059-49BF-B939-F762845E66AD}"/>
              </a:ext>
            </a:extLst>
          </p:cNvPr>
          <p:cNvSpPr>
            <a:spLocks noGrp="1"/>
          </p:cNvSpPr>
          <p:nvPr>
            <p:ph type="title"/>
          </p:nvPr>
        </p:nvSpPr>
        <p:spPr/>
        <p:txBody>
          <a:bodyPr/>
          <a:lstStyle/>
          <a:p>
            <a:r>
              <a:rPr lang="en-MY" b="1" dirty="0">
                <a:ln w="0"/>
                <a:solidFill>
                  <a:srgbClr val="FF0000"/>
                </a:solidFill>
              </a:rPr>
              <a:t>In-class Exercise</a:t>
            </a:r>
          </a:p>
        </p:txBody>
      </p:sp>
      <p:sp>
        <p:nvSpPr>
          <p:cNvPr id="3" name="Content Placeholder 2">
            <a:extLst>
              <a:ext uri="{FF2B5EF4-FFF2-40B4-BE49-F238E27FC236}">
                <a16:creationId xmlns:a16="http://schemas.microsoft.com/office/drawing/2014/main" id="{B0B885EB-9466-49FF-91B8-9B6871C0E792}"/>
              </a:ext>
            </a:extLst>
          </p:cNvPr>
          <p:cNvSpPr>
            <a:spLocks noGrp="1"/>
          </p:cNvSpPr>
          <p:nvPr>
            <p:ph idx="1"/>
          </p:nvPr>
        </p:nvSpPr>
        <p:spPr/>
        <p:txBody>
          <a:bodyPr/>
          <a:lstStyle/>
          <a:p>
            <a:pPr marL="0" indent="0" algn="just">
              <a:buNone/>
            </a:pPr>
            <a:r>
              <a:rPr lang="en-US" dirty="0"/>
              <a:t>Calculate the </a:t>
            </a:r>
            <a:r>
              <a:rPr lang="en-US" b="1" dirty="0"/>
              <a:t>standard heat of combustion of methane </a:t>
            </a:r>
            <a:r>
              <a:rPr lang="en-US" dirty="0"/>
              <a:t>using Hess’s Law.</a:t>
            </a:r>
            <a:endParaRPr lang="en-MY" dirty="0"/>
          </a:p>
        </p:txBody>
      </p:sp>
      <p:pic>
        <p:nvPicPr>
          <p:cNvPr id="4" name="Picture 3">
            <a:extLst>
              <a:ext uri="{FF2B5EF4-FFF2-40B4-BE49-F238E27FC236}">
                <a16:creationId xmlns:a16="http://schemas.microsoft.com/office/drawing/2014/main" id="{C03CBADE-17C1-46C6-857B-4460E7E1576D}"/>
              </a:ext>
            </a:extLst>
          </p:cNvPr>
          <p:cNvPicPr>
            <a:picLocks noChangeAspect="1"/>
          </p:cNvPicPr>
          <p:nvPr/>
        </p:nvPicPr>
        <p:blipFill rotWithShape="1">
          <a:blip r:embed="rId2"/>
          <a:srcRect l="42097" t="57471" r="22419" b="21350"/>
          <a:stretch/>
        </p:blipFill>
        <p:spPr>
          <a:xfrm>
            <a:off x="2622941" y="3467832"/>
            <a:ext cx="6666499" cy="2153265"/>
          </a:xfrm>
          <a:prstGeom prst="rect">
            <a:avLst/>
          </a:prstGeom>
        </p:spPr>
      </p:pic>
      <p:sp>
        <p:nvSpPr>
          <p:cNvPr id="5" name="Rectangle 4">
            <a:extLst>
              <a:ext uri="{FF2B5EF4-FFF2-40B4-BE49-F238E27FC236}">
                <a16:creationId xmlns:a16="http://schemas.microsoft.com/office/drawing/2014/main" id="{7ACEA20B-93A3-476B-AEBF-776C6AA4C35F}"/>
              </a:ext>
            </a:extLst>
          </p:cNvPr>
          <p:cNvSpPr/>
          <p:nvPr/>
        </p:nvSpPr>
        <p:spPr>
          <a:xfrm>
            <a:off x="1944329" y="2829584"/>
            <a:ext cx="9409471" cy="369332"/>
          </a:xfrm>
          <a:prstGeom prst="rect">
            <a:avLst/>
          </a:prstGeom>
        </p:spPr>
        <p:txBody>
          <a:bodyPr wrap="square">
            <a:spAutoFit/>
          </a:bodyPr>
          <a:lstStyle/>
          <a:p>
            <a:r>
              <a:rPr lang="en-US" i="1" dirty="0">
                <a:solidFill>
                  <a:srgbClr val="000000"/>
                </a:solidFill>
                <a:latin typeface="OptimaLTStd-Italic"/>
              </a:rPr>
              <a:t>Table A:	Standard heat of formation of components involved in methane combustion</a:t>
            </a:r>
            <a:r>
              <a:rPr lang="en-US" sz="800" b="0" i="0" dirty="0">
                <a:solidFill>
                  <a:srgbClr val="000000"/>
                </a:solidFill>
                <a:effectLst/>
                <a:latin typeface="OptimaLTStd"/>
              </a:rPr>
              <a:t>3</a:t>
            </a:r>
            <a:r>
              <a:rPr lang="en-US" i="1" dirty="0">
                <a:solidFill>
                  <a:srgbClr val="000000"/>
                </a:solidFill>
                <a:latin typeface="OptimaLTStd-Italic"/>
              </a:rPr>
              <a:t>.</a:t>
            </a:r>
            <a:r>
              <a:rPr lang="en-US" dirty="0"/>
              <a:t> </a:t>
            </a:r>
            <a:endParaRPr lang="en-MY"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F3A460-B6F1-48D9-824E-9B898BA47F6C}"/>
                  </a:ext>
                </a:extLst>
              </p:cNvPr>
              <p:cNvSpPr/>
              <p:nvPr/>
            </p:nvSpPr>
            <p:spPr>
              <a:xfrm>
                <a:off x="3422900" y="5890013"/>
                <a:ext cx="5066580"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m:t>
                          </m:r>
                        </m:e>
                        <m:sub>
                          <m:r>
                            <a:rPr lang="en-MY" i="1">
                              <a:latin typeface="Cambria Math" panose="02040503050406030204" pitchFamily="18" charset="0"/>
                              <a:ea typeface="Cambria Math" panose="02040503050406030204" pitchFamily="18" charset="0"/>
                            </a:rPr>
                            <m:t>𝑐</m:t>
                          </m:r>
                        </m:sub>
                      </m:sSub>
                      <m:r>
                        <a:rPr lang="en-MY">
                          <a:latin typeface="Cambria Math" panose="02040503050406030204" pitchFamily="18" charset="0"/>
                          <a:ea typeface="Cambria Math" panose="02040503050406030204" pitchFamily="18" charset="0"/>
                        </a:rPr>
                        <m:t> </m:t>
                      </m:r>
                      <m:r>
                        <a:rPr lang="en-MY" dirty="0">
                          <a:latin typeface="Cambria Math" panose="02040503050406030204" pitchFamily="18" charset="0"/>
                        </a:rPr>
                        <m:t>=</m:t>
                      </m:r>
                      <m:nary>
                        <m:naryPr>
                          <m:chr m:val="∑"/>
                          <m:subHide m:val="on"/>
                          <m:supHide m:val="on"/>
                          <m:ctrlPr>
                            <a:rPr lang="en-MY" i="1" dirty="0">
                              <a:latin typeface="Cambria Math" panose="02040503050406030204" pitchFamily="18" charset="0"/>
                            </a:rPr>
                          </m:ctrlPr>
                        </m:naryPr>
                        <m:sub/>
                        <m:sup/>
                        <m:e>
                          <m:d>
                            <m:dPr>
                              <m:ctrlPr>
                                <a:rPr lang="en-MY" i="1" dirty="0">
                                  <a:latin typeface="Cambria Math" panose="02040503050406030204" pitchFamily="18" charset="0"/>
                                </a:rPr>
                              </m:ctrlPr>
                            </m:dPr>
                            <m:e>
                              <m:r>
                                <a:rPr lang="en-MY" i="1" dirty="0">
                                  <a:latin typeface="Cambria Math" panose="02040503050406030204" pitchFamily="18" charset="0"/>
                                </a:rPr>
                                <m:t>𝑛</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m:t>
                                  </m:r>
                                </m:e>
                                <m:sub>
                                  <m:r>
                                    <a:rPr lang="en-MY" i="1">
                                      <a:latin typeface="Cambria Math" panose="02040503050406030204" pitchFamily="18" charset="0"/>
                                      <a:ea typeface="Cambria Math" panose="02040503050406030204" pitchFamily="18" charset="0"/>
                                    </a:rPr>
                                    <m:t>𝑓</m:t>
                                  </m:r>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𝑝𝑟𝑜𝑑𝑢𝑐𝑡</m:t>
                                  </m:r>
                                </m:sub>
                              </m:sSub>
                            </m:e>
                          </m:d>
                        </m:e>
                      </m:nary>
                      <m:r>
                        <a:rPr lang="en-MY" i="1">
                          <a:latin typeface="Cambria Math" panose="02040503050406030204" pitchFamily="18" charset="0"/>
                          <a:ea typeface="Cambria Math" panose="02040503050406030204" pitchFamily="18" charset="0"/>
                        </a:rPr>
                        <m:t>−</m:t>
                      </m:r>
                      <m:nary>
                        <m:naryPr>
                          <m:chr m:val="∑"/>
                          <m:subHide m:val="on"/>
                          <m:supHide m:val="on"/>
                          <m:ctrlPr>
                            <a:rPr lang="en-MY" i="1" dirty="0">
                              <a:latin typeface="Cambria Math" panose="02040503050406030204" pitchFamily="18" charset="0"/>
                            </a:rPr>
                          </m:ctrlPr>
                        </m:naryPr>
                        <m:sub/>
                        <m:sup/>
                        <m:e>
                          <m:d>
                            <m:dPr>
                              <m:ctrlPr>
                                <a:rPr lang="en-MY" i="1" dirty="0">
                                  <a:latin typeface="Cambria Math" panose="02040503050406030204" pitchFamily="18" charset="0"/>
                                </a:rPr>
                              </m:ctrlPr>
                            </m:dPr>
                            <m:e>
                              <m:r>
                                <a:rPr lang="en-MY" i="1" dirty="0">
                                  <a:latin typeface="Cambria Math" panose="02040503050406030204" pitchFamily="18" charset="0"/>
                                </a:rPr>
                                <m:t>𝑛</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m:t>
                                  </m:r>
                                </m:e>
                                <m:sub>
                                  <m:r>
                                    <a:rPr lang="en-MY" i="1">
                                      <a:latin typeface="Cambria Math" panose="02040503050406030204" pitchFamily="18" charset="0"/>
                                      <a:ea typeface="Cambria Math" panose="02040503050406030204" pitchFamily="18" charset="0"/>
                                    </a:rPr>
                                    <m:t>𝑓</m:t>
                                  </m:r>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𝑟𝑒𝑎𝑐𝑡𝑎𝑛𝑡</m:t>
                                  </m:r>
                                </m:sub>
                              </m:sSub>
                            </m:e>
                          </m:d>
                        </m:e>
                      </m:nary>
                    </m:oMath>
                  </m:oMathPara>
                </a14:m>
                <a:endParaRPr lang="en-MY" dirty="0"/>
              </a:p>
            </p:txBody>
          </p:sp>
        </mc:Choice>
        <mc:Fallback xmlns="">
          <p:sp>
            <p:nvSpPr>
              <p:cNvPr id="6" name="Rectangle 5">
                <a:extLst>
                  <a:ext uri="{FF2B5EF4-FFF2-40B4-BE49-F238E27FC236}">
                    <a16:creationId xmlns:a16="http://schemas.microsoft.com/office/drawing/2014/main" id="{A0F3A460-B6F1-48D9-824E-9B898BA47F6C}"/>
                  </a:ext>
                </a:extLst>
              </p:cNvPr>
              <p:cNvSpPr>
                <a:spLocks noRot="1" noChangeAspect="1" noMove="1" noResize="1" noEditPoints="1" noAdjustHandles="1" noChangeArrowheads="1" noChangeShapeType="1" noTextEdit="1"/>
              </p:cNvSpPr>
              <p:nvPr/>
            </p:nvSpPr>
            <p:spPr>
              <a:xfrm>
                <a:off x="3422900" y="5890013"/>
                <a:ext cx="5066580" cy="763094"/>
              </a:xfrm>
              <a:prstGeom prst="rect">
                <a:avLst/>
              </a:prstGeom>
              <a:blipFill>
                <a:blip r:embed="rId3"/>
                <a:stretch>
                  <a:fillRect/>
                </a:stretch>
              </a:blipFill>
            </p:spPr>
            <p:txBody>
              <a:bodyPr/>
              <a:lstStyle/>
              <a:p>
                <a:r>
                  <a:rPr lang="en-MY">
                    <a:noFill/>
                  </a:rPr>
                  <a:t> </a:t>
                </a:r>
              </a:p>
            </p:txBody>
          </p:sp>
        </mc:Fallback>
      </mc:AlternateContent>
    </p:spTree>
    <p:extLst>
      <p:ext uri="{BB962C8B-B14F-4D97-AF65-F5344CB8AC3E}">
        <p14:creationId xmlns:p14="http://schemas.microsoft.com/office/powerpoint/2010/main" val="37816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084844-AD86-406E-8731-0AC77B686F25}"/>
              </a:ext>
            </a:extLst>
          </p:cNvPr>
          <p:cNvSpPr txBox="1"/>
          <p:nvPr/>
        </p:nvSpPr>
        <p:spPr>
          <a:xfrm>
            <a:off x="1287624" y="634482"/>
            <a:ext cx="4203074" cy="923330"/>
          </a:xfrm>
          <a:prstGeom prst="rect">
            <a:avLst/>
          </a:prstGeom>
          <a:noFill/>
        </p:spPr>
        <p:txBody>
          <a:bodyPr wrap="none" rtlCol="0">
            <a:spAutoFit/>
          </a:bodyPr>
          <a:lstStyle/>
          <a:p>
            <a:r>
              <a:rPr lang="en-MY" dirty="0"/>
              <a:t>Step 1:</a:t>
            </a:r>
          </a:p>
          <a:p>
            <a:endParaRPr lang="en-MY" dirty="0"/>
          </a:p>
          <a:p>
            <a:r>
              <a:rPr lang="en-MY" dirty="0"/>
              <a:t>Write the combustion reaction of methane</a:t>
            </a:r>
          </a:p>
        </p:txBody>
      </p:sp>
      <p:sp>
        <p:nvSpPr>
          <p:cNvPr id="9" name="TextBox 8">
            <a:extLst>
              <a:ext uri="{FF2B5EF4-FFF2-40B4-BE49-F238E27FC236}">
                <a16:creationId xmlns:a16="http://schemas.microsoft.com/office/drawing/2014/main" id="{17786C3F-0570-400E-A870-3A0992E8CB69}"/>
              </a:ext>
            </a:extLst>
          </p:cNvPr>
          <p:cNvSpPr txBox="1"/>
          <p:nvPr/>
        </p:nvSpPr>
        <p:spPr>
          <a:xfrm>
            <a:off x="3617166" y="1983805"/>
            <a:ext cx="4674637" cy="584775"/>
          </a:xfrm>
          <a:prstGeom prst="rect">
            <a:avLst/>
          </a:prstGeom>
          <a:noFill/>
        </p:spPr>
        <p:txBody>
          <a:bodyPr wrap="square" rtlCol="0">
            <a:spAutoFit/>
          </a:bodyPr>
          <a:lstStyle/>
          <a:p>
            <a:r>
              <a:rPr lang="en-MY" sz="3200" dirty="0"/>
              <a:t>CH</a:t>
            </a:r>
            <a:r>
              <a:rPr lang="en-MY" sz="3200" baseline="-25000" dirty="0"/>
              <a:t>4</a:t>
            </a:r>
            <a:r>
              <a:rPr lang="en-MY" sz="3200" dirty="0"/>
              <a:t> + 2O</a:t>
            </a:r>
            <a:r>
              <a:rPr lang="en-MY" sz="3200" baseline="-25000" dirty="0"/>
              <a:t>2</a:t>
            </a:r>
            <a:r>
              <a:rPr lang="en-MY" sz="3200" dirty="0"/>
              <a:t> → CO</a:t>
            </a:r>
            <a:r>
              <a:rPr lang="en-MY" sz="3200" baseline="-25000" dirty="0"/>
              <a:t>2</a:t>
            </a:r>
            <a:r>
              <a:rPr lang="en-MY" sz="3200" dirty="0"/>
              <a:t> + 2H</a:t>
            </a:r>
            <a:r>
              <a:rPr lang="en-MY" sz="3200" baseline="-25000" dirty="0"/>
              <a:t>2</a:t>
            </a:r>
            <a:r>
              <a:rPr lang="en-MY" sz="3200" dirty="0"/>
              <a:t>O</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5B57656-CB71-47A3-B58D-475137E77484}"/>
                  </a:ext>
                </a:extLst>
              </p:cNvPr>
              <p:cNvSpPr/>
              <p:nvPr/>
            </p:nvSpPr>
            <p:spPr>
              <a:xfrm>
                <a:off x="3758681" y="3396343"/>
                <a:ext cx="864467"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,1</m:t>
                          </m:r>
                        </m:sub>
                      </m:sSub>
                    </m:oMath>
                  </m:oMathPara>
                </a14:m>
                <a:endParaRPr lang="en-MY" dirty="0"/>
              </a:p>
            </p:txBody>
          </p:sp>
        </mc:Choice>
        <mc:Fallback xmlns="">
          <p:sp>
            <p:nvSpPr>
              <p:cNvPr id="10" name="Rectangle 9">
                <a:extLst>
                  <a:ext uri="{FF2B5EF4-FFF2-40B4-BE49-F238E27FC236}">
                    <a16:creationId xmlns:a16="http://schemas.microsoft.com/office/drawing/2014/main" id="{25B57656-CB71-47A3-B58D-475137E77484}"/>
                  </a:ext>
                </a:extLst>
              </p:cNvPr>
              <p:cNvSpPr>
                <a:spLocks noRot="1" noChangeAspect="1" noMove="1" noResize="1" noEditPoints="1" noAdjustHandles="1" noChangeArrowheads="1" noChangeShapeType="1" noTextEdit="1"/>
              </p:cNvSpPr>
              <p:nvPr/>
            </p:nvSpPr>
            <p:spPr>
              <a:xfrm>
                <a:off x="3758681" y="3396343"/>
                <a:ext cx="864467" cy="391582"/>
              </a:xfrm>
              <a:prstGeom prst="rect">
                <a:avLst/>
              </a:prstGeom>
              <a:blipFill>
                <a:blip r:embed="rId2"/>
                <a:stretch>
                  <a:fillRect b="-10938"/>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A6B149E-F006-4208-B2EC-B8ECB1F7A2D7}"/>
                  </a:ext>
                </a:extLst>
              </p:cNvPr>
              <p:cNvSpPr/>
              <p:nvPr/>
            </p:nvSpPr>
            <p:spPr>
              <a:xfrm>
                <a:off x="4626231" y="3396343"/>
                <a:ext cx="864467"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,2</m:t>
                          </m:r>
                        </m:sub>
                      </m:sSub>
                    </m:oMath>
                  </m:oMathPara>
                </a14:m>
                <a:endParaRPr lang="en-MY" dirty="0"/>
              </a:p>
            </p:txBody>
          </p:sp>
        </mc:Choice>
        <mc:Fallback xmlns="">
          <p:sp>
            <p:nvSpPr>
              <p:cNvPr id="11" name="Rectangle 10">
                <a:extLst>
                  <a:ext uri="{FF2B5EF4-FFF2-40B4-BE49-F238E27FC236}">
                    <a16:creationId xmlns:a16="http://schemas.microsoft.com/office/drawing/2014/main" id="{2A6B149E-F006-4208-B2EC-B8ECB1F7A2D7}"/>
                  </a:ext>
                </a:extLst>
              </p:cNvPr>
              <p:cNvSpPr>
                <a:spLocks noRot="1" noChangeAspect="1" noMove="1" noResize="1" noEditPoints="1" noAdjustHandles="1" noChangeArrowheads="1" noChangeShapeType="1" noTextEdit="1"/>
              </p:cNvSpPr>
              <p:nvPr/>
            </p:nvSpPr>
            <p:spPr>
              <a:xfrm>
                <a:off x="4626231" y="3396343"/>
                <a:ext cx="864467" cy="391582"/>
              </a:xfrm>
              <a:prstGeom prst="rect">
                <a:avLst/>
              </a:prstGeom>
              <a:blipFill>
                <a:blip r:embed="rId3"/>
                <a:stretch>
                  <a:fillRect b="-10938"/>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D9F4082-9060-4223-A29A-F6E0CF0281EA}"/>
                  </a:ext>
                </a:extLst>
              </p:cNvPr>
              <p:cNvSpPr/>
              <p:nvPr/>
            </p:nvSpPr>
            <p:spPr>
              <a:xfrm>
                <a:off x="5954485" y="3396343"/>
                <a:ext cx="864467"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,3</m:t>
                          </m:r>
                        </m:sub>
                      </m:sSub>
                    </m:oMath>
                  </m:oMathPara>
                </a14:m>
                <a:endParaRPr lang="en-MY" dirty="0"/>
              </a:p>
            </p:txBody>
          </p:sp>
        </mc:Choice>
        <mc:Fallback xmlns="">
          <p:sp>
            <p:nvSpPr>
              <p:cNvPr id="12" name="Rectangle 11">
                <a:extLst>
                  <a:ext uri="{FF2B5EF4-FFF2-40B4-BE49-F238E27FC236}">
                    <a16:creationId xmlns:a16="http://schemas.microsoft.com/office/drawing/2014/main" id="{ED9F4082-9060-4223-A29A-F6E0CF0281EA}"/>
                  </a:ext>
                </a:extLst>
              </p:cNvPr>
              <p:cNvSpPr>
                <a:spLocks noRot="1" noChangeAspect="1" noMove="1" noResize="1" noEditPoints="1" noAdjustHandles="1" noChangeArrowheads="1" noChangeShapeType="1" noTextEdit="1"/>
              </p:cNvSpPr>
              <p:nvPr/>
            </p:nvSpPr>
            <p:spPr>
              <a:xfrm>
                <a:off x="5954485" y="3396343"/>
                <a:ext cx="864467" cy="391582"/>
              </a:xfrm>
              <a:prstGeom prst="rect">
                <a:avLst/>
              </a:prstGeom>
              <a:blipFill>
                <a:blip r:embed="rId4"/>
                <a:stretch>
                  <a:fillRect b="-10938"/>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93A5987-45AB-4876-97F7-D8F3A647ABDF}"/>
                  </a:ext>
                </a:extLst>
              </p:cNvPr>
              <p:cNvSpPr/>
              <p:nvPr/>
            </p:nvSpPr>
            <p:spPr>
              <a:xfrm>
                <a:off x="7136620" y="3396343"/>
                <a:ext cx="864467"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,4</m:t>
                          </m:r>
                        </m:sub>
                      </m:sSub>
                    </m:oMath>
                  </m:oMathPara>
                </a14:m>
                <a:endParaRPr lang="en-MY" dirty="0"/>
              </a:p>
            </p:txBody>
          </p:sp>
        </mc:Choice>
        <mc:Fallback xmlns="">
          <p:sp>
            <p:nvSpPr>
              <p:cNvPr id="13" name="Rectangle 12">
                <a:extLst>
                  <a:ext uri="{FF2B5EF4-FFF2-40B4-BE49-F238E27FC236}">
                    <a16:creationId xmlns:a16="http://schemas.microsoft.com/office/drawing/2014/main" id="{193A5987-45AB-4876-97F7-D8F3A647ABDF}"/>
                  </a:ext>
                </a:extLst>
              </p:cNvPr>
              <p:cNvSpPr>
                <a:spLocks noRot="1" noChangeAspect="1" noMove="1" noResize="1" noEditPoints="1" noAdjustHandles="1" noChangeArrowheads="1" noChangeShapeType="1" noTextEdit="1"/>
              </p:cNvSpPr>
              <p:nvPr/>
            </p:nvSpPr>
            <p:spPr>
              <a:xfrm>
                <a:off x="7136620" y="3396343"/>
                <a:ext cx="864467" cy="391582"/>
              </a:xfrm>
              <a:prstGeom prst="rect">
                <a:avLst/>
              </a:prstGeom>
              <a:blipFill>
                <a:blip r:embed="rId5"/>
                <a:stretch>
                  <a:fillRect b="-10938"/>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39FD482-CF5A-4419-9410-F74085731B4F}"/>
                  </a:ext>
                </a:extLst>
              </p:cNvPr>
              <p:cNvSpPr/>
              <p:nvPr/>
            </p:nvSpPr>
            <p:spPr>
              <a:xfrm>
                <a:off x="3047999" y="5133177"/>
                <a:ext cx="6096000" cy="133934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𝑐</m:t>
                          </m:r>
                        </m:sub>
                      </m:sSub>
                      <m:r>
                        <a:rPr lang="en-MY" b="0" i="0" smtClean="0">
                          <a:latin typeface="Cambria Math" panose="02040503050406030204" pitchFamily="18" charset="0"/>
                          <a:ea typeface="Cambria Math" panose="02040503050406030204" pitchFamily="18" charset="0"/>
                        </a:rPr>
                        <m:t> </m:t>
                      </m:r>
                      <m:r>
                        <a:rPr lang="en-MY" dirty="0">
                          <a:latin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,1</m:t>
                          </m:r>
                        </m:sub>
                      </m:sSub>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,2</m:t>
                          </m:r>
                        </m:sub>
                      </m:sSub>
                    </m:oMath>
                  </m:oMathPara>
                </a14:m>
                <a:endParaRPr lang="en-MY" dirty="0"/>
              </a:p>
              <a:p>
                <a:endParaRPr lang="en-MY" dirty="0"/>
              </a:p>
              <a:p>
                <a:pPr/>
                <a14:m>
                  <m:oMathPara xmlns:m="http://schemas.openxmlformats.org/officeDocument/2006/math">
                    <m:oMathParaPr>
                      <m:jc m:val="centerGroup"/>
                    </m:oMathParaPr>
                    <m:oMath xmlns:m="http://schemas.openxmlformats.org/officeDocument/2006/math">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𝑐</m:t>
                          </m:r>
                        </m:sub>
                      </m:sSub>
                      <m:r>
                        <a:rPr lang="en-MY" b="0" i="0" smtClean="0">
                          <a:latin typeface="Cambria Math" panose="02040503050406030204" pitchFamily="18" charset="0"/>
                          <a:ea typeface="Cambria Math" panose="02040503050406030204" pitchFamily="18" charset="0"/>
                        </a:rPr>
                        <m:t> </m:t>
                      </m:r>
                      <m:r>
                        <a:rPr lang="en-MY" dirty="0">
                          <a:latin typeface="Cambria Math" panose="02040503050406030204" pitchFamily="18" charset="0"/>
                        </a:rPr>
                        <m:t>=</m:t>
                      </m:r>
                      <m:nary>
                        <m:naryPr>
                          <m:chr m:val="∑"/>
                          <m:subHide m:val="on"/>
                          <m:supHide m:val="on"/>
                          <m:ctrlPr>
                            <a:rPr lang="en-MY" i="1" dirty="0" smtClean="0">
                              <a:latin typeface="Cambria Math" panose="02040503050406030204" pitchFamily="18" charset="0"/>
                            </a:rPr>
                          </m:ctrlPr>
                        </m:naryPr>
                        <m:sub/>
                        <m:sup/>
                        <m:e>
                          <m:d>
                            <m:dPr>
                              <m:ctrlPr>
                                <a:rPr lang="en-MY" i="1" dirty="0" smtClean="0">
                                  <a:latin typeface="Cambria Math" panose="02040503050406030204" pitchFamily="18" charset="0"/>
                                </a:rPr>
                              </m:ctrlPr>
                            </m:dPr>
                            <m:e>
                              <m:r>
                                <a:rPr lang="en-MY" b="0" i="1" dirty="0" smtClean="0">
                                  <a:latin typeface="Cambria Math" panose="02040503050406030204" pitchFamily="18" charset="0"/>
                                </a:rPr>
                                <m:t>𝑛</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𝑝𝑟𝑜𝑑𝑢𝑐𝑡</m:t>
                                  </m:r>
                                </m:sub>
                              </m:sSub>
                            </m:e>
                          </m:d>
                        </m:e>
                      </m:nary>
                      <m:r>
                        <a:rPr lang="en-MY" b="0" i="1" smtClean="0">
                          <a:latin typeface="Cambria Math" panose="02040503050406030204" pitchFamily="18" charset="0"/>
                          <a:ea typeface="Cambria Math" panose="02040503050406030204" pitchFamily="18" charset="0"/>
                        </a:rPr>
                        <m:t>−</m:t>
                      </m:r>
                      <m:nary>
                        <m:naryPr>
                          <m:chr m:val="∑"/>
                          <m:subHide m:val="on"/>
                          <m:supHide m:val="on"/>
                          <m:ctrlPr>
                            <a:rPr lang="en-MY" i="1" dirty="0" smtClean="0">
                              <a:latin typeface="Cambria Math" panose="02040503050406030204" pitchFamily="18" charset="0"/>
                            </a:rPr>
                          </m:ctrlPr>
                        </m:naryPr>
                        <m:sub/>
                        <m:sup/>
                        <m:e>
                          <m:d>
                            <m:dPr>
                              <m:ctrlPr>
                                <a:rPr lang="en-MY" i="1" dirty="0" smtClean="0">
                                  <a:latin typeface="Cambria Math" panose="02040503050406030204" pitchFamily="18" charset="0"/>
                                </a:rPr>
                              </m:ctrlPr>
                            </m:dPr>
                            <m:e>
                              <m:r>
                                <a:rPr lang="en-MY" b="0" i="1" dirty="0" smtClean="0">
                                  <a:latin typeface="Cambria Math" panose="02040503050406030204" pitchFamily="18" charset="0"/>
                                </a:rPr>
                                <m:t>𝑛</m:t>
                              </m:r>
                              <m:sSub>
                                <m:sSubPr>
                                  <m:ctrlPr>
                                    <a:rPr lang="en-MY" b="0"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m:t>
                                  </m:r>
                                </m:e>
                                <m:sub>
                                  <m:r>
                                    <a:rPr lang="en-MY" b="0" i="1" smtClean="0">
                                      <a:latin typeface="Cambria Math" panose="02040503050406030204" pitchFamily="18" charset="0"/>
                                      <a:ea typeface="Cambria Math" panose="02040503050406030204" pitchFamily="18" charset="0"/>
                                    </a:rPr>
                                    <m:t>𝑓</m:t>
                                  </m:r>
                                  <m:r>
                                    <a:rPr lang="en-MY" b="0" i="1" smtClean="0">
                                      <a:latin typeface="Cambria Math" panose="02040503050406030204" pitchFamily="18" charset="0"/>
                                      <a:ea typeface="Cambria Math" panose="02040503050406030204" pitchFamily="18" charset="0"/>
                                    </a:rPr>
                                    <m:t>,</m:t>
                                  </m:r>
                                  <m:r>
                                    <a:rPr lang="en-MY" b="0" i="1" smtClean="0">
                                      <a:latin typeface="Cambria Math" panose="02040503050406030204" pitchFamily="18" charset="0"/>
                                      <a:ea typeface="Cambria Math" panose="02040503050406030204" pitchFamily="18" charset="0"/>
                                    </a:rPr>
                                    <m:t>𝑟𝑒𝑎𝑐𝑡𝑎𝑛𝑡</m:t>
                                  </m:r>
                                </m:sub>
                              </m:sSub>
                            </m:e>
                          </m:d>
                        </m:e>
                      </m:nary>
                    </m:oMath>
                  </m:oMathPara>
                </a14:m>
                <a:endParaRPr lang="en-MY" dirty="0"/>
              </a:p>
            </p:txBody>
          </p:sp>
        </mc:Choice>
        <mc:Fallback xmlns="">
          <p:sp>
            <p:nvSpPr>
              <p:cNvPr id="14" name="Rectangle 13">
                <a:extLst>
                  <a:ext uri="{FF2B5EF4-FFF2-40B4-BE49-F238E27FC236}">
                    <a16:creationId xmlns:a16="http://schemas.microsoft.com/office/drawing/2014/main" id="{139FD482-CF5A-4419-9410-F74085731B4F}"/>
                  </a:ext>
                </a:extLst>
              </p:cNvPr>
              <p:cNvSpPr>
                <a:spLocks noRot="1" noChangeAspect="1" noMove="1" noResize="1" noEditPoints="1" noAdjustHandles="1" noChangeArrowheads="1" noChangeShapeType="1" noTextEdit="1"/>
              </p:cNvSpPr>
              <p:nvPr/>
            </p:nvSpPr>
            <p:spPr>
              <a:xfrm>
                <a:off x="3047999" y="5133177"/>
                <a:ext cx="6096000" cy="1339341"/>
              </a:xfrm>
              <a:prstGeom prst="rect">
                <a:avLst/>
              </a:prstGeom>
              <a:blipFill>
                <a:blip r:embed="rId6"/>
                <a:stretch>
                  <a:fillRect/>
                </a:stretch>
              </a:blipFill>
            </p:spPr>
            <p:txBody>
              <a:bodyPr/>
              <a:lstStyle/>
              <a:p>
                <a:r>
                  <a:rPr lang="en-MY">
                    <a:noFill/>
                  </a:rPr>
                  <a:t> </a:t>
                </a:r>
              </a:p>
            </p:txBody>
          </p:sp>
        </mc:Fallback>
      </mc:AlternateContent>
      <p:sp>
        <p:nvSpPr>
          <p:cNvPr id="15" name="Rectangle 14">
            <a:extLst>
              <a:ext uri="{FF2B5EF4-FFF2-40B4-BE49-F238E27FC236}">
                <a16:creationId xmlns:a16="http://schemas.microsoft.com/office/drawing/2014/main" id="{B5444CE1-CA3F-42D7-A423-62E23E03D0F5}"/>
              </a:ext>
            </a:extLst>
          </p:cNvPr>
          <p:cNvSpPr/>
          <p:nvPr/>
        </p:nvSpPr>
        <p:spPr>
          <a:xfrm>
            <a:off x="1472853" y="3870794"/>
            <a:ext cx="6096000" cy="923330"/>
          </a:xfrm>
          <a:prstGeom prst="rect">
            <a:avLst/>
          </a:prstGeom>
        </p:spPr>
        <p:txBody>
          <a:bodyPr>
            <a:spAutoFit/>
          </a:bodyPr>
          <a:lstStyle/>
          <a:p>
            <a:r>
              <a:rPr lang="en-MY" dirty="0"/>
              <a:t>Step 2:</a:t>
            </a:r>
          </a:p>
          <a:p>
            <a:endParaRPr lang="en-MY" dirty="0"/>
          </a:p>
          <a:p>
            <a:r>
              <a:rPr lang="en-MY" dirty="0"/>
              <a:t>From Hess’s Law, </a:t>
            </a:r>
          </a:p>
        </p:txBody>
      </p:sp>
      <p:cxnSp>
        <p:nvCxnSpPr>
          <p:cNvPr id="17" name="Straight Arrow Connector 16">
            <a:extLst>
              <a:ext uri="{FF2B5EF4-FFF2-40B4-BE49-F238E27FC236}">
                <a16:creationId xmlns:a16="http://schemas.microsoft.com/office/drawing/2014/main" id="{6584B6EE-54ED-4C74-9A4F-8284B7D19C52}"/>
              </a:ext>
            </a:extLst>
          </p:cNvPr>
          <p:cNvCxnSpPr>
            <a:cxnSpLocks/>
          </p:cNvCxnSpPr>
          <p:nvPr/>
        </p:nvCxnSpPr>
        <p:spPr>
          <a:xfrm flipV="1">
            <a:off x="4096139" y="2696547"/>
            <a:ext cx="0" cy="6997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26DE334-58B1-43CA-B506-9BD19537E8F6}"/>
              </a:ext>
            </a:extLst>
          </p:cNvPr>
          <p:cNvCxnSpPr>
            <a:cxnSpLocks/>
          </p:cNvCxnSpPr>
          <p:nvPr/>
        </p:nvCxnSpPr>
        <p:spPr>
          <a:xfrm flipV="1">
            <a:off x="5061574" y="2696547"/>
            <a:ext cx="0" cy="6997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DB43E11F-47EB-45F0-A212-092847967EDC}"/>
              </a:ext>
            </a:extLst>
          </p:cNvPr>
          <p:cNvCxnSpPr>
            <a:cxnSpLocks/>
          </p:cNvCxnSpPr>
          <p:nvPr/>
        </p:nvCxnSpPr>
        <p:spPr>
          <a:xfrm flipV="1">
            <a:off x="6374277" y="2651449"/>
            <a:ext cx="0" cy="6997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CB18A73-D8AF-4068-ADA7-9B8695B4ECFB}"/>
              </a:ext>
            </a:extLst>
          </p:cNvPr>
          <p:cNvCxnSpPr>
            <a:cxnSpLocks/>
          </p:cNvCxnSpPr>
          <p:nvPr/>
        </p:nvCxnSpPr>
        <p:spPr>
          <a:xfrm flipV="1">
            <a:off x="7436498" y="2651449"/>
            <a:ext cx="0" cy="6997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91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160E8-FE54-46D7-8C5E-D004CAD8ED45}"/>
              </a:ext>
            </a:extLst>
          </p:cNvPr>
          <p:cNvSpPr>
            <a:spLocks noGrp="1"/>
          </p:cNvSpPr>
          <p:nvPr>
            <p:ph idx="1"/>
          </p:nvPr>
        </p:nvSpPr>
        <p:spPr>
          <a:xfrm>
            <a:off x="838199" y="2348393"/>
            <a:ext cx="10515600" cy="4351338"/>
          </a:xfrm>
        </p:spPr>
        <p:txBody>
          <a:bodyPr/>
          <a:lstStyle/>
          <a:p>
            <a:pPr marL="0" indent="0">
              <a:buNone/>
            </a:pPr>
            <a:r>
              <a:rPr lang="en-MY" dirty="0"/>
              <a:t>So, </a:t>
            </a:r>
          </a:p>
          <a:p>
            <a:pPr marL="0" indent="0">
              <a:buNone/>
            </a:pPr>
            <a:endParaRPr lang="en-MY"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962591-D303-4B0C-B303-07E3E2D55BA2}"/>
                  </a:ext>
                </a:extLst>
              </p:cNvPr>
              <p:cNvSpPr/>
              <p:nvPr/>
            </p:nvSpPr>
            <p:spPr>
              <a:xfrm>
                <a:off x="2891826" y="2671688"/>
                <a:ext cx="6550126" cy="557717"/>
              </a:xfrm>
              <a:prstGeom prst="rect">
                <a:avLst/>
              </a:prstGeom>
            </p:spPr>
            <p:txBody>
              <a:bodyPr wrap="none">
                <a:spAutoFit/>
              </a:bodyPr>
              <a:lstStyle/>
              <a:p>
                <a14:m>
                  <m:oMath xmlns:m="http://schemas.openxmlformats.org/officeDocument/2006/math">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,1</m:t>
                        </m:r>
                      </m:sub>
                    </m:sSub>
                    <m:r>
                      <a:rPr lang="en-MY" sz="2800" b="0" i="1" smtClean="0">
                        <a:latin typeface="Cambria Math" panose="02040503050406030204" pitchFamily="18" charset="0"/>
                        <a:ea typeface="Cambria Math" panose="02040503050406030204" pitchFamily="18" charset="0"/>
                      </a:rPr>
                      <m:t>+</m:t>
                    </m:r>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,2</m:t>
                        </m:r>
                      </m:sub>
                    </m:sSub>
                    <m:sSub>
                      <m:sSubPr>
                        <m:ctrlPr>
                          <a:rPr lang="en-MY" sz="2800" b="0" i="1" smtClean="0">
                            <a:latin typeface="Cambria Math" panose="02040503050406030204" pitchFamily="18" charset="0"/>
                            <a:ea typeface="Cambria Math" panose="02040503050406030204" pitchFamily="18" charset="0"/>
                          </a:rPr>
                        </m:ctrlPr>
                      </m:sSubPr>
                      <m:e>
                        <m:r>
                          <a:rPr lang="en-MY" sz="2800" b="0" i="1" smtClean="0">
                            <a:latin typeface="Cambria Math" panose="02040503050406030204" pitchFamily="18" charset="0"/>
                            <a:ea typeface="Cambria Math" panose="02040503050406030204" pitchFamily="18" charset="0"/>
                          </a:rPr>
                          <m:t> + </m:t>
                        </m:r>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𝑐</m:t>
                        </m:r>
                      </m:sub>
                    </m:sSub>
                    <m:r>
                      <a:rPr lang="en-MY" sz="2800" b="0" i="0" smtClean="0">
                        <a:latin typeface="Cambria Math" panose="02040503050406030204" pitchFamily="18" charset="0"/>
                        <a:ea typeface="Cambria Math" panose="02040503050406030204" pitchFamily="18" charset="0"/>
                      </a:rPr>
                      <m:t> </m:t>
                    </m:r>
                    <m:r>
                      <a:rPr lang="en-MY" sz="2800" dirty="0">
                        <a:latin typeface="Cambria Math" panose="02040503050406030204" pitchFamily="18" charset="0"/>
                      </a:rPr>
                      <m:t>=</m:t>
                    </m:r>
                  </m:oMath>
                </a14:m>
                <a:r>
                  <a:rPr lang="en-MY" sz="2800" b="0" dirty="0">
                    <a:ea typeface="Cambria Math" panose="02040503050406030204" pitchFamily="18" charset="0"/>
                  </a:rPr>
                  <a:t> </a:t>
                </a:r>
                <a14:m>
                  <m:oMath xmlns:m="http://schemas.openxmlformats.org/officeDocument/2006/math">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,3</m:t>
                        </m:r>
                      </m:sub>
                    </m:sSub>
                    <m:r>
                      <a:rPr lang="en-MY" sz="2800" b="0" i="1" smtClean="0">
                        <a:latin typeface="Cambria Math" panose="02040503050406030204" pitchFamily="18" charset="0"/>
                        <a:ea typeface="Cambria Math" panose="02040503050406030204" pitchFamily="18" charset="0"/>
                      </a:rPr>
                      <m:t>+</m:t>
                    </m:r>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,4</m:t>
                        </m:r>
                      </m:sub>
                    </m:sSub>
                  </m:oMath>
                </a14:m>
                <a:endParaRPr lang="en-MY" dirty="0"/>
              </a:p>
            </p:txBody>
          </p:sp>
        </mc:Choice>
        <mc:Fallback xmlns="">
          <p:sp>
            <p:nvSpPr>
              <p:cNvPr id="4" name="Rectangle 3">
                <a:extLst>
                  <a:ext uri="{FF2B5EF4-FFF2-40B4-BE49-F238E27FC236}">
                    <a16:creationId xmlns:a16="http://schemas.microsoft.com/office/drawing/2014/main" id="{BA962591-D303-4B0C-B303-07E3E2D55BA2}"/>
                  </a:ext>
                </a:extLst>
              </p:cNvPr>
              <p:cNvSpPr>
                <a:spLocks noRot="1" noChangeAspect="1" noMove="1" noResize="1" noEditPoints="1" noAdjustHandles="1" noChangeArrowheads="1" noChangeShapeType="1" noTextEdit="1"/>
              </p:cNvSpPr>
              <p:nvPr/>
            </p:nvSpPr>
            <p:spPr>
              <a:xfrm>
                <a:off x="2891826" y="2671688"/>
                <a:ext cx="6550126" cy="557717"/>
              </a:xfrm>
              <a:prstGeom prst="rect">
                <a:avLst/>
              </a:prstGeom>
              <a:blipFill>
                <a:blip r:embed="rId2"/>
                <a:stretch>
                  <a:fillRect/>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E1CC6BC-652D-40B6-B425-2CCCB24D9BDB}"/>
                  </a:ext>
                </a:extLst>
              </p:cNvPr>
              <p:cNvSpPr/>
              <p:nvPr/>
            </p:nvSpPr>
            <p:spPr>
              <a:xfrm>
                <a:off x="2240970" y="3497812"/>
                <a:ext cx="7710059" cy="644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sz="2800" b="0" i="1" smtClean="0">
                              <a:latin typeface="Cambria Math" panose="02040503050406030204" pitchFamily="18" charset="0"/>
                              <a:ea typeface="Cambria Math" panose="02040503050406030204" pitchFamily="18" charset="0"/>
                            </a:rPr>
                          </m:ctrlPr>
                        </m:sSubPr>
                        <m:e>
                          <m:sSub>
                            <m:sSubPr>
                              <m:ctrlPr>
                                <a:rPr lang="en-MY" sz="2800" b="0" i="1" smtClean="0">
                                  <a:latin typeface="Cambria Math" panose="02040503050406030204" pitchFamily="18" charset="0"/>
                                  <a:ea typeface="Cambria Math" panose="02040503050406030204" pitchFamily="18" charset="0"/>
                                </a:rPr>
                              </m:ctrlPr>
                            </m:sSubPr>
                            <m:e>
                              <m:r>
                                <a:rPr lang="en-MY" sz="2800" b="0" i="1" smtClean="0">
                                  <a:latin typeface="Cambria Math" panose="02040503050406030204" pitchFamily="18" charset="0"/>
                                  <a:ea typeface="Cambria Math" panose="02040503050406030204" pitchFamily="18" charset="0"/>
                                </a:rPr>
                                <m:t>  </m:t>
                              </m:r>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𝑐</m:t>
                              </m:r>
                            </m:sub>
                          </m:sSub>
                          <m:r>
                            <a:rPr lang="en-MY" sz="2800" b="0" i="0" smtClean="0">
                              <a:latin typeface="Cambria Math" panose="02040503050406030204" pitchFamily="18" charset="0"/>
                              <a:ea typeface="Cambria Math" panose="02040503050406030204" pitchFamily="18" charset="0"/>
                            </a:rPr>
                            <m:t> </m:t>
                          </m:r>
                          <m:r>
                            <a:rPr lang="en-MY" sz="2800" dirty="0">
                              <a:latin typeface="Cambria Math" panose="02040503050406030204" pitchFamily="18" charset="0"/>
                            </a:rPr>
                            <m:t>=</m:t>
                          </m:r>
                          <m:d>
                            <m:dPr>
                              <m:ctrlPr>
                                <a:rPr lang="en-MY" sz="2800" b="0" i="1" smtClean="0">
                                  <a:latin typeface="Cambria Math" panose="02040503050406030204" pitchFamily="18" charset="0"/>
                                  <a:ea typeface="Cambria Math" panose="02040503050406030204" pitchFamily="18" charset="0"/>
                                </a:rPr>
                              </m:ctrlPr>
                            </m:dPr>
                            <m:e>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,3</m:t>
                                  </m:r>
                                </m:sub>
                              </m:sSub>
                              <m:r>
                                <a:rPr lang="en-MY" sz="2800" b="0" i="1" smtClean="0">
                                  <a:latin typeface="Cambria Math" panose="02040503050406030204" pitchFamily="18" charset="0"/>
                                  <a:ea typeface="Cambria Math" panose="02040503050406030204" pitchFamily="18" charset="0"/>
                                </a:rPr>
                                <m:t>+</m:t>
                              </m:r>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,4</m:t>
                                  </m:r>
                                </m:sub>
                              </m:sSub>
                            </m:e>
                          </m:d>
                          <m:r>
                            <a:rPr lang="en-MY" sz="2800" b="0" i="1" smtClean="0">
                              <a:latin typeface="Cambria Math" panose="02040503050406030204" pitchFamily="18" charset="0"/>
                              <a:ea typeface="Cambria Math" panose="02040503050406030204" pitchFamily="18" charset="0"/>
                            </a:rPr>
                            <m:t>−</m:t>
                          </m:r>
                          <m:d>
                            <m:dPr>
                              <m:ctrlPr>
                                <a:rPr lang="en-MY" sz="2800" b="0" i="1" smtClean="0">
                                  <a:latin typeface="Cambria Math" panose="02040503050406030204" pitchFamily="18" charset="0"/>
                                  <a:ea typeface="Cambria Math" panose="02040503050406030204" pitchFamily="18" charset="0"/>
                                </a:rPr>
                              </m:ctrlPr>
                            </m:dPr>
                            <m:e>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,1</m:t>
                                  </m:r>
                                </m:sub>
                              </m:sSub>
                              <m:r>
                                <a:rPr lang="en-MY" sz="2800" b="0" i="1" smtClean="0">
                                  <a:latin typeface="Cambria Math" panose="02040503050406030204" pitchFamily="18" charset="0"/>
                                  <a:ea typeface="Cambria Math" panose="02040503050406030204" pitchFamily="18" charset="0"/>
                                </a:rPr>
                                <m:t>+</m:t>
                              </m:r>
                              <m:sSub>
                                <m:sSubPr>
                                  <m:ctrlPr>
                                    <a:rPr lang="en-MY" sz="2800" b="0" i="1" smtClean="0">
                                      <a:latin typeface="Cambria Math" panose="02040503050406030204" pitchFamily="18" charset="0"/>
                                      <a:ea typeface="Cambria Math" panose="02040503050406030204" pitchFamily="18" charset="0"/>
                                    </a:rPr>
                                  </m:ctrlPr>
                                </m:sSubPr>
                                <m:e>
                                  <m:r>
                                    <a:rPr lang="en-MY" sz="2800" i="1" smtClean="0">
                                      <a:latin typeface="Cambria Math" panose="02040503050406030204" pitchFamily="18" charset="0"/>
                                      <a:ea typeface="Cambria Math" panose="02040503050406030204" pitchFamily="18" charset="0"/>
                                    </a:rPr>
                                    <m:t>∆</m:t>
                                  </m:r>
                                  <m:r>
                                    <a:rPr lang="en-MY" sz="2800" b="0" i="1" smtClean="0">
                                      <a:latin typeface="Cambria Math" panose="02040503050406030204" pitchFamily="18" charset="0"/>
                                      <a:ea typeface="Cambria Math" panose="02040503050406030204" pitchFamily="18" charset="0"/>
                                    </a:rPr>
                                    <m:t>𝐻</m:t>
                                  </m:r>
                                  <m:r>
                                    <a:rPr lang="en-MY" sz="2800" b="0" i="1" smtClean="0">
                                      <a:latin typeface="Cambria Math" panose="02040503050406030204" pitchFamily="18" charset="0"/>
                                      <a:ea typeface="Cambria Math" panose="02040503050406030204" pitchFamily="18" charset="0"/>
                                    </a:rPr>
                                    <m:t>°</m:t>
                                  </m:r>
                                </m:e>
                                <m:sub>
                                  <m:r>
                                    <a:rPr lang="en-MY" sz="2800" b="0" i="1" smtClean="0">
                                      <a:latin typeface="Cambria Math" panose="02040503050406030204" pitchFamily="18" charset="0"/>
                                      <a:ea typeface="Cambria Math" panose="02040503050406030204" pitchFamily="18" charset="0"/>
                                    </a:rPr>
                                    <m:t>𝑓</m:t>
                                  </m:r>
                                  <m:r>
                                    <a:rPr lang="en-MY" sz="2800" b="0" i="1" smtClean="0">
                                      <a:latin typeface="Cambria Math" panose="02040503050406030204" pitchFamily="18" charset="0"/>
                                      <a:ea typeface="Cambria Math" panose="02040503050406030204" pitchFamily="18" charset="0"/>
                                    </a:rPr>
                                    <m:t>,2</m:t>
                                  </m:r>
                                </m:sub>
                              </m:sSub>
                            </m:e>
                          </m:d>
                        </m:e>
                        <m:sub/>
                      </m:sSub>
                    </m:oMath>
                  </m:oMathPara>
                </a14:m>
                <a:endParaRPr lang="en-MY" dirty="0"/>
              </a:p>
            </p:txBody>
          </p:sp>
        </mc:Choice>
        <mc:Fallback xmlns="">
          <p:sp>
            <p:nvSpPr>
              <p:cNvPr id="5" name="Rectangle 4">
                <a:extLst>
                  <a:ext uri="{FF2B5EF4-FFF2-40B4-BE49-F238E27FC236}">
                    <a16:creationId xmlns:a16="http://schemas.microsoft.com/office/drawing/2014/main" id="{3E1CC6BC-652D-40B6-B425-2CCCB24D9BDB}"/>
                  </a:ext>
                </a:extLst>
              </p:cNvPr>
              <p:cNvSpPr>
                <a:spLocks noRot="1" noChangeAspect="1" noMove="1" noResize="1" noEditPoints="1" noAdjustHandles="1" noChangeArrowheads="1" noChangeShapeType="1" noTextEdit="1"/>
              </p:cNvSpPr>
              <p:nvPr/>
            </p:nvSpPr>
            <p:spPr>
              <a:xfrm>
                <a:off x="2240970" y="3497812"/>
                <a:ext cx="7710059" cy="644664"/>
              </a:xfrm>
              <a:prstGeom prst="rect">
                <a:avLst/>
              </a:prstGeom>
              <a:blipFill>
                <a:blip r:embed="rId3"/>
                <a:stretch>
                  <a:fillRect/>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978B17-4B8E-458D-B70C-274511DC31B1}"/>
                  </a:ext>
                </a:extLst>
              </p:cNvPr>
              <p:cNvSpPr/>
              <p:nvPr/>
            </p:nvSpPr>
            <p:spPr>
              <a:xfrm>
                <a:off x="3295778" y="4323406"/>
                <a:ext cx="5600444" cy="837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sz="2000" b="0" i="1" smtClean="0">
                              <a:latin typeface="Cambria Math" panose="02040503050406030204" pitchFamily="18" charset="0"/>
                              <a:ea typeface="Cambria Math" panose="02040503050406030204" pitchFamily="18" charset="0"/>
                            </a:rPr>
                          </m:ctrlPr>
                        </m:sSubPr>
                        <m:e>
                          <m:r>
                            <a:rPr lang="en-MY" sz="2000" i="1" smtClean="0">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𝐻</m:t>
                          </m:r>
                          <m:r>
                            <a:rPr lang="en-MY" sz="2000" b="0" i="1" smtClean="0">
                              <a:latin typeface="Cambria Math" panose="02040503050406030204" pitchFamily="18" charset="0"/>
                              <a:ea typeface="Cambria Math" panose="02040503050406030204" pitchFamily="18" charset="0"/>
                            </a:rPr>
                            <m:t>°</m:t>
                          </m:r>
                        </m:e>
                        <m:sub>
                          <m:r>
                            <a:rPr lang="en-MY" sz="2000" b="0" i="1" smtClean="0">
                              <a:latin typeface="Cambria Math" panose="02040503050406030204" pitchFamily="18" charset="0"/>
                              <a:ea typeface="Cambria Math" panose="02040503050406030204" pitchFamily="18" charset="0"/>
                            </a:rPr>
                            <m:t>𝑐</m:t>
                          </m:r>
                        </m:sub>
                      </m:sSub>
                      <m:r>
                        <a:rPr lang="en-MY" sz="2000" b="0" i="0" smtClean="0">
                          <a:latin typeface="Cambria Math" panose="02040503050406030204" pitchFamily="18" charset="0"/>
                          <a:ea typeface="Cambria Math" panose="02040503050406030204" pitchFamily="18" charset="0"/>
                        </a:rPr>
                        <m:t> </m:t>
                      </m:r>
                      <m:r>
                        <a:rPr lang="en-MY" sz="2000" dirty="0">
                          <a:latin typeface="Cambria Math" panose="02040503050406030204" pitchFamily="18" charset="0"/>
                        </a:rPr>
                        <m:t>=</m:t>
                      </m:r>
                      <m:nary>
                        <m:naryPr>
                          <m:chr m:val="∑"/>
                          <m:subHide m:val="on"/>
                          <m:supHide m:val="on"/>
                          <m:ctrlPr>
                            <a:rPr lang="en-MY" sz="2000" i="1" dirty="0" smtClean="0">
                              <a:latin typeface="Cambria Math" panose="02040503050406030204" pitchFamily="18" charset="0"/>
                            </a:rPr>
                          </m:ctrlPr>
                        </m:naryPr>
                        <m:sub/>
                        <m:sup/>
                        <m:e>
                          <m:d>
                            <m:dPr>
                              <m:ctrlPr>
                                <a:rPr lang="en-MY" sz="2000" i="1" dirty="0" smtClean="0">
                                  <a:latin typeface="Cambria Math" panose="02040503050406030204" pitchFamily="18" charset="0"/>
                                </a:rPr>
                              </m:ctrlPr>
                            </m:dPr>
                            <m:e>
                              <m:r>
                                <a:rPr lang="en-MY" sz="2000" b="0" i="1" dirty="0" smtClean="0">
                                  <a:latin typeface="Cambria Math" panose="02040503050406030204" pitchFamily="18" charset="0"/>
                                </a:rPr>
                                <m:t>𝑛</m:t>
                              </m:r>
                              <m:sSub>
                                <m:sSubPr>
                                  <m:ctrlPr>
                                    <a:rPr lang="en-MY" sz="2000" b="0" i="1" smtClean="0">
                                      <a:latin typeface="Cambria Math" panose="02040503050406030204" pitchFamily="18" charset="0"/>
                                      <a:ea typeface="Cambria Math" panose="02040503050406030204" pitchFamily="18" charset="0"/>
                                    </a:rPr>
                                  </m:ctrlPr>
                                </m:sSubPr>
                                <m:e>
                                  <m:r>
                                    <a:rPr lang="en-MY" sz="2000" i="1" smtClean="0">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𝐻</m:t>
                                  </m:r>
                                  <m:r>
                                    <a:rPr lang="en-MY" sz="2000" b="0" i="1" smtClean="0">
                                      <a:latin typeface="Cambria Math" panose="02040503050406030204" pitchFamily="18" charset="0"/>
                                      <a:ea typeface="Cambria Math" panose="02040503050406030204" pitchFamily="18" charset="0"/>
                                    </a:rPr>
                                    <m:t>°</m:t>
                                  </m:r>
                                </m:e>
                                <m:sub>
                                  <m:r>
                                    <a:rPr lang="en-MY" sz="2000" b="0" i="1" smtClean="0">
                                      <a:latin typeface="Cambria Math" panose="02040503050406030204" pitchFamily="18" charset="0"/>
                                      <a:ea typeface="Cambria Math" panose="02040503050406030204" pitchFamily="18" charset="0"/>
                                    </a:rPr>
                                    <m:t>𝑓</m:t>
                                  </m:r>
                                  <m:r>
                                    <a:rPr lang="en-MY" sz="2000" b="0" i="1" smtClean="0">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𝑝𝑟𝑜𝑑𝑢𝑐𝑡</m:t>
                                  </m:r>
                                </m:sub>
                              </m:sSub>
                            </m:e>
                          </m:d>
                        </m:e>
                      </m:nary>
                      <m:r>
                        <a:rPr lang="en-MY" sz="2000" b="0" i="1" smtClean="0">
                          <a:latin typeface="Cambria Math" panose="02040503050406030204" pitchFamily="18" charset="0"/>
                          <a:ea typeface="Cambria Math" panose="02040503050406030204" pitchFamily="18" charset="0"/>
                        </a:rPr>
                        <m:t>−</m:t>
                      </m:r>
                      <m:nary>
                        <m:naryPr>
                          <m:chr m:val="∑"/>
                          <m:subHide m:val="on"/>
                          <m:supHide m:val="on"/>
                          <m:ctrlPr>
                            <a:rPr lang="en-MY" sz="2000" i="1" dirty="0" smtClean="0">
                              <a:latin typeface="Cambria Math" panose="02040503050406030204" pitchFamily="18" charset="0"/>
                            </a:rPr>
                          </m:ctrlPr>
                        </m:naryPr>
                        <m:sub/>
                        <m:sup/>
                        <m:e>
                          <m:d>
                            <m:dPr>
                              <m:ctrlPr>
                                <a:rPr lang="en-MY" sz="2000" i="1" dirty="0" smtClean="0">
                                  <a:latin typeface="Cambria Math" panose="02040503050406030204" pitchFamily="18" charset="0"/>
                                </a:rPr>
                              </m:ctrlPr>
                            </m:dPr>
                            <m:e>
                              <m:r>
                                <a:rPr lang="en-MY" sz="2000" b="0" i="1" dirty="0" smtClean="0">
                                  <a:latin typeface="Cambria Math" panose="02040503050406030204" pitchFamily="18" charset="0"/>
                                </a:rPr>
                                <m:t>𝑛</m:t>
                              </m:r>
                              <m:sSub>
                                <m:sSubPr>
                                  <m:ctrlPr>
                                    <a:rPr lang="en-MY" sz="2000" b="0" i="1" smtClean="0">
                                      <a:latin typeface="Cambria Math" panose="02040503050406030204" pitchFamily="18" charset="0"/>
                                      <a:ea typeface="Cambria Math" panose="02040503050406030204" pitchFamily="18" charset="0"/>
                                    </a:rPr>
                                  </m:ctrlPr>
                                </m:sSubPr>
                                <m:e>
                                  <m:r>
                                    <a:rPr lang="en-MY" sz="2000" i="1" smtClean="0">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𝐻</m:t>
                                  </m:r>
                                  <m:r>
                                    <a:rPr lang="en-MY" sz="2000" b="0" i="1" smtClean="0">
                                      <a:latin typeface="Cambria Math" panose="02040503050406030204" pitchFamily="18" charset="0"/>
                                      <a:ea typeface="Cambria Math" panose="02040503050406030204" pitchFamily="18" charset="0"/>
                                    </a:rPr>
                                    <m:t>°</m:t>
                                  </m:r>
                                </m:e>
                                <m:sub>
                                  <m:r>
                                    <a:rPr lang="en-MY" sz="2000" b="0" i="1" smtClean="0">
                                      <a:latin typeface="Cambria Math" panose="02040503050406030204" pitchFamily="18" charset="0"/>
                                      <a:ea typeface="Cambria Math" panose="02040503050406030204" pitchFamily="18" charset="0"/>
                                    </a:rPr>
                                    <m:t>𝑓</m:t>
                                  </m:r>
                                  <m:r>
                                    <a:rPr lang="en-MY" sz="2000" b="0" i="1" smtClean="0">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𝑟𝑒𝑎𝑐𝑡𝑎𝑛𝑡</m:t>
                                  </m:r>
                                </m:sub>
                              </m:sSub>
                            </m:e>
                          </m:d>
                        </m:e>
                      </m:nary>
                    </m:oMath>
                  </m:oMathPara>
                </a14:m>
                <a:endParaRPr lang="en-MY" sz="2000" dirty="0"/>
              </a:p>
            </p:txBody>
          </p:sp>
        </mc:Choice>
        <mc:Fallback xmlns="">
          <p:sp>
            <p:nvSpPr>
              <p:cNvPr id="6" name="Rectangle 5">
                <a:extLst>
                  <a:ext uri="{FF2B5EF4-FFF2-40B4-BE49-F238E27FC236}">
                    <a16:creationId xmlns:a16="http://schemas.microsoft.com/office/drawing/2014/main" id="{EF978B17-4B8E-458D-B70C-274511DC31B1}"/>
                  </a:ext>
                </a:extLst>
              </p:cNvPr>
              <p:cNvSpPr>
                <a:spLocks noRot="1" noChangeAspect="1" noMove="1" noResize="1" noEditPoints="1" noAdjustHandles="1" noChangeArrowheads="1" noChangeShapeType="1" noTextEdit="1"/>
              </p:cNvSpPr>
              <p:nvPr/>
            </p:nvSpPr>
            <p:spPr>
              <a:xfrm>
                <a:off x="3295778" y="4323406"/>
                <a:ext cx="5600444" cy="837665"/>
              </a:xfrm>
              <a:prstGeom prst="rect">
                <a:avLst/>
              </a:prstGeom>
              <a:blipFill>
                <a:blip r:embed="rId4"/>
                <a:stretch>
                  <a:fillRect/>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5016B3D-CF21-4644-9B37-B4E249DE2FD1}"/>
                  </a:ext>
                </a:extLst>
              </p:cNvPr>
              <p:cNvSpPr/>
              <p:nvPr/>
            </p:nvSpPr>
            <p:spPr>
              <a:xfrm>
                <a:off x="4666955" y="5342001"/>
                <a:ext cx="28580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MY" sz="2000" b="1" i="1" smtClean="0">
                              <a:latin typeface="Cambria Math" panose="02040503050406030204" pitchFamily="18" charset="0"/>
                              <a:ea typeface="Cambria Math" panose="02040503050406030204" pitchFamily="18" charset="0"/>
                            </a:rPr>
                          </m:ctrlPr>
                        </m:sSubPr>
                        <m:e>
                          <m:r>
                            <a:rPr lang="en-MY" sz="2000" b="1" i="1">
                              <a:latin typeface="Cambria Math" panose="02040503050406030204" pitchFamily="18" charset="0"/>
                              <a:ea typeface="Cambria Math" panose="02040503050406030204" pitchFamily="18" charset="0"/>
                            </a:rPr>
                            <m:t>∆</m:t>
                          </m:r>
                          <m:r>
                            <a:rPr lang="en-MY" sz="2000" b="1" i="1">
                              <a:latin typeface="Cambria Math" panose="02040503050406030204" pitchFamily="18" charset="0"/>
                              <a:ea typeface="Cambria Math" panose="02040503050406030204" pitchFamily="18" charset="0"/>
                            </a:rPr>
                            <m:t>𝑯</m:t>
                          </m:r>
                          <m:r>
                            <a:rPr lang="en-MY" sz="2000" b="1" i="1">
                              <a:latin typeface="Cambria Math" panose="02040503050406030204" pitchFamily="18" charset="0"/>
                              <a:ea typeface="Cambria Math" panose="02040503050406030204" pitchFamily="18" charset="0"/>
                            </a:rPr>
                            <m:t>°</m:t>
                          </m:r>
                        </m:e>
                        <m:sub>
                          <m:r>
                            <a:rPr lang="en-MY" sz="2000" b="1" i="1">
                              <a:latin typeface="Cambria Math" panose="02040503050406030204" pitchFamily="18" charset="0"/>
                              <a:ea typeface="Cambria Math" panose="02040503050406030204" pitchFamily="18" charset="0"/>
                            </a:rPr>
                            <m:t>𝒄</m:t>
                          </m:r>
                        </m:sub>
                      </m:sSub>
                      <m:r>
                        <a:rPr lang="en-MY" sz="2000" b="1" i="0" smtClean="0">
                          <a:latin typeface="Cambria Math" panose="02040503050406030204" pitchFamily="18" charset="0"/>
                          <a:ea typeface="Cambria Math" panose="02040503050406030204" pitchFamily="18" charset="0"/>
                        </a:rPr>
                        <m:t>=−</m:t>
                      </m:r>
                      <m:r>
                        <a:rPr lang="en-MY" sz="2000" b="1" i="0" smtClean="0">
                          <a:latin typeface="Cambria Math" panose="02040503050406030204" pitchFamily="18" charset="0"/>
                          <a:ea typeface="Cambria Math" panose="02040503050406030204" pitchFamily="18" charset="0"/>
                        </a:rPr>
                        <m:t>𝟖𝟎𝟐</m:t>
                      </m:r>
                      <m:r>
                        <a:rPr lang="en-MY" sz="2000" b="1" i="0" smtClean="0">
                          <a:latin typeface="Cambria Math" panose="02040503050406030204" pitchFamily="18" charset="0"/>
                          <a:ea typeface="Cambria Math" panose="02040503050406030204" pitchFamily="18" charset="0"/>
                        </a:rPr>
                        <m:t>.</m:t>
                      </m:r>
                      <m:r>
                        <a:rPr lang="en-MY" sz="2000" b="1" i="0" smtClean="0">
                          <a:latin typeface="Cambria Math" panose="02040503050406030204" pitchFamily="18" charset="0"/>
                          <a:ea typeface="Cambria Math" panose="02040503050406030204" pitchFamily="18" charset="0"/>
                        </a:rPr>
                        <m:t>𝟔</m:t>
                      </m:r>
                      <m:r>
                        <a:rPr lang="en-MY" sz="2000" b="1" i="0" smtClean="0">
                          <a:latin typeface="Cambria Math" panose="02040503050406030204" pitchFamily="18" charset="0"/>
                          <a:ea typeface="Cambria Math" panose="02040503050406030204" pitchFamily="18" charset="0"/>
                        </a:rPr>
                        <m:t> </m:t>
                      </m:r>
                      <m:r>
                        <a:rPr lang="en-MY" sz="2000" b="1" i="0" smtClean="0">
                          <a:latin typeface="Cambria Math" panose="02040503050406030204" pitchFamily="18" charset="0"/>
                          <a:ea typeface="Cambria Math" panose="02040503050406030204" pitchFamily="18" charset="0"/>
                        </a:rPr>
                        <m:t>𝐤𝐉</m:t>
                      </m:r>
                      <m:r>
                        <a:rPr lang="en-MY" sz="2000" b="1" i="0" smtClean="0">
                          <a:latin typeface="Cambria Math" panose="02040503050406030204" pitchFamily="18" charset="0"/>
                          <a:ea typeface="Cambria Math" panose="02040503050406030204" pitchFamily="18" charset="0"/>
                        </a:rPr>
                        <m:t>/</m:t>
                      </m:r>
                      <m:r>
                        <a:rPr lang="en-MY" sz="2000" b="1" i="0" smtClean="0">
                          <a:latin typeface="Cambria Math" panose="02040503050406030204" pitchFamily="18" charset="0"/>
                          <a:ea typeface="Cambria Math" panose="02040503050406030204" pitchFamily="18" charset="0"/>
                        </a:rPr>
                        <m:t>𝐦𝐨𝐥</m:t>
                      </m:r>
                    </m:oMath>
                  </m:oMathPara>
                </a14:m>
                <a:endParaRPr lang="en-MY" sz="2000" b="1" dirty="0"/>
              </a:p>
            </p:txBody>
          </p:sp>
        </mc:Choice>
        <mc:Fallback xmlns="">
          <p:sp>
            <p:nvSpPr>
              <p:cNvPr id="7" name="Rectangle 6">
                <a:extLst>
                  <a:ext uri="{FF2B5EF4-FFF2-40B4-BE49-F238E27FC236}">
                    <a16:creationId xmlns:a16="http://schemas.microsoft.com/office/drawing/2014/main" id="{35016B3D-CF21-4644-9B37-B4E249DE2FD1}"/>
                  </a:ext>
                </a:extLst>
              </p:cNvPr>
              <p:cNvSpPr>
                <a:spLocks noRot="1" noChangeAspect="1" noMove="1" noResize="1" noEditPoints="1" noAdjustHandles="1" noChangeArrowheads="1" noChangeShapeType="1" noTextEdit="1"/>
              </p:cNvSpPr>
              <p:nvPr/>
            </p:nvSpPr>
            <p:spPr>
              <a:xfrm>
                <a:off x="4666955" y="5342001"/>
                <a:ext cx="2858090" cy="400110"/>
              </a:xfrm>
              <a:prstGeom prst="rect">
                <a:avLst/>
              </a:prstGeom>
              <a:blipFill>
                <a:blip r:embed="rId5"/>
                <a:stretch>
                  <a:fillRect b="-13636"/>
                </a:stretch>
              </a:blipFill>
            </p:spPr>
            <p:txBody>
              <a:bodyPr/>
              <a:lstStyle/>
              <a:p>
                <a:r>
                  <a:rPr lang="en-MY">
                    <a:noFill/>
                  </a:rPr>
                  <a:t> </a:t>
                </a:r>
              </a:p>
            </p:txBody>
          </p:sp>
        </mc:Fallback>
      </mc:AlternateContent>
      <p:pic>
        <p:nvPicPr>
          <p:cNvPr id="8" name="Picture 7">
            <a:extLst>
              <a:ext uri="{FF2B5EF4-FFF2-40B4-BE49-F238E27FC236}">
                <a16:creationId xmlns:a16="http://schemas.microsoft.com/office/drawing/2014/main" id="{2BA85AB4-6215-4A02-88E3-DAE9A104781F}"/>
              </a:ext>
            </a:extLst>
          </p:cNvPr>
          <p:cNvPicPr>
            <a:picLocks noChangeAspect="1"/>
          </p:cNvPicPr>
          <p:nvPr/>
        </p:nvPicPr>
        <p:blipFill>
          <a:blip r:embed="rId6"/>
          <a:stretch>
            <a:fillRect/>
          </a:stretch>
        </p:blipFill>
        <p:spPr>
          <a:xfrm>
            <a:off x="3227728" y="840702"/>
            <a:ext cx="5252671" cy="1694875"/>
          </a:xfrm>
          <a:prstGeom prst="rect">
            <a:avLst/>
          </a:prstGeom>
        </p:spPr>
      </p:pic>
    </p:spTree>
    <p:extLst>
      <p:ext uri="{BB962C8B-B14F-4D97-AF65-F5344CB8AC3E}">
        <p14:creationId xmlns:p14="http://schemas.microsoft.com/office/powerpoint/2010/main" val="143663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0AFD-7DCB-4381-A3A5-3A100BD71F01}"/>
              </a:ext>
            </a:extLst>
          </p:cNvPr>
          <p:cNvSpPr>
            <a:spLocks noGrp="1"/>
          </p:cNvSpPr>
          <p:nvPr>
            <p:ph type="title"/>
          </p:nvPr>
        </p:nvSpPr>
        <p:spPr/>
        <p:txBody>
          <a:bodyPr/>
          <a:lstStyle/>
          <a:p>
            <a:r>
              <a:rPr lang="en-US" b="1" dirty="0">
                <a:solidFill>
                  <a:srgbClr val="FF0000"/>
                </a:solidFill>
              </a:rPr>
              <a:t>Higher and lower heating Values </a:t>
            </a:r>
            <a:endParaRPr lang="en-MY" b="1" dirty="0">
              <a:solidFill>
                <a:srgbClr val="FF0000"/>
              </a:solidFill>
            </a:endParaRPr>
          </a:p>
        </p:txBody>
      </p:sp>
      <p:sp>
        <p:nvSpPr>
          <p:cNvPr id="3" name="Content Placeholder 2">
            <a:extLst>
              <a:ext uri="{FF2B5EF4-FFF2-40B4-BE49-F238E27FC236}">
                <a16:creationId xmlns:a16="http://schemas.microsoft.com/office/drawing/2014/main" id="{24219DE7-B269-4739-90F4-83AEAE94785A}"/>
              </a:ext>
            </a:extLst>
          </p:cNvPr>
          <p:cNvSpPr>
            <a:spLocks noGrp="1"/>
          </p:cNvSpPr>
          <p:nvPr>
            <p:ph idx="1"/>
          </p:nvPr>
        </p:nvSpPr>
        <p:spPr/>
        <p:txBody>
          <a:bodyPr>
            <a:normAutofit fontScale="92500" lnSpcReduction="10000"/>
          </a:bodyPr>
          <a:lstStyle/>
          <a:p>
            <a:pPr algn="just">
              <a:buFont typeface="Wingdings" panose="05000000000000000000" pitchFamily="2" charset="2"/>
              <a:buChar char="Ø"/>
            </a:pPr>
            <a:r>
              <a:rPr lang="en-US" dirty="0"/>
              <a:t>Heating values are used to compare the quality among different fuels and also to deduce the thermodynamic efficiency of the process, in which the fuel is used as the feedstock.</a:t>
            </a:r>
          </a:p>
          <a:p>
            <a:pPr algn="just">
              <a:buFont typeface="Wingdings" panose="05000000000000000000" pitchFamily="2" charset="2"/>
              <a:buChar char="Ø"/>
            </a:pPr>
            <a:r>
              <a:rPr lang="en-US" dirty="0"/>
              <a:t>In general, the heating value is the quantity of heat produced from complete combustion of a unit quantity of fuel. </a:t>
            </a:r>
          </a:p>
          <a:p>
            <a:pPr algn="just">
              <a:buFont typeface="Wingdings" panose="05000000000000000000" pitchFamily="2" charset="2"/>
              <a:buChar char="Ø"/>
            </a:pPr>
            <a:r>
              <a:rPr lang="en-US" dirty="0"/>
              <a:t>There are two types of heating values commonly reported: the </a:t>
            </a:r>
            <a:r>
              <a:rPr lang="en-US" b="1" dirty="0"/>
              <a:t>higher heating value </a:t>
            </a:r>
            <a:r>
              <a:rPr lang="en-US" dirty="0"/>
              <a:t>(gross calorific value) and the </a:t>
            </a:r>
            <a:r>
              <a:rPr lang="en-US" b="1" dirty="0"/>
              <a:t>lower heating value </a:t>
            </a:r>
            <a:r>
              <a:rPr lang="en-US" dirty="0"/>
              <a:t>(net calorific value). The distinction between these two values is </a:t>
            </a:r>
            <a:r>
              <a:rPr lang="en-US" b="1" dirty="0"/>
              <a:t>the state of water</a:t>
            </a:r>
            <a:r>
              <a:rPr lang="en-US" dirty="0"/>
              <a:t>. </a:t>
            </a:r>
          </a:p>
          <a:p>
            <a:pPr algn="just">
              <a:buFont typeface="Wingdings" panose="05000000000000000000" pitchFamily="2" charset="2"/>
              <a:buChar char="Ø"/>
            </a:pPr>
            <a:r>
              <a:rPr lang="en-US" dirty="0"/>
              <a:t>The higher heating value considers water to be in the liquid phase and thus the heat of vaporization of water is included. The lower heating value refers to water in vapor form.</a:t>
            </a:r>
            <a:endParaRPr lang="en-MY" dirty="0"/>
          </a:p>
        </p:txBody>
      </p:sp>
    </p:spTree>
    <p:extLst>
      <p:ext uri="{BB962C8B-B14F-4D97-AF65-F5344CB8AC3E}">
        <p14:creationId xmlns:p14="http://schemas.microsoft.com/office/powerpoint/2010/main" val="33166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48EF-9324-4AF0-8F02-C71CB90FF703}"/>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6800" kern="1200">
                <a:solidFill>
                  <a:schemeClr val="tx1"/>
                </a:solidFill>
                <a:latin typeface="+mj-lt"/>
                <a:ea typeface="+mj-ea"/>
                <a:cs typeface="+mj-cs"/>
              </a:rPr>
              <a:t>Fundamental of Design Calculation</a:t>
            </a:r>
          </a:p>
        </p:txBody>
      </p:sp>
    </p:spTree>
    <p:extLst>
      <p:ext uri="{BB962C8B-B14F-4D97-AF65-F5344CB8AC3E}">
        <p14:creationId xmlns:p14="http://schemas.microsoft.com/office/powerpoint/2010/main" val="87932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BA629-2FA9-4C43-8D8F-154DF8377D92}"/>
              </a:ext>
            </a:extLst>
          </p:cNvPr>
          <p:cNvSpPr>
            <a:spLocks noGrp="1"/>
          </p:cNvSpPr>
          <p:nvPr>
            <p:ph idx="1"/>
          </p:nvPr>
        </p:nvSpPr>
        <p:spPr>
          <a:xfrm>
            <a:off x="838200" y="1129004"/>
            <a:ext cx="10515600" cy="5047959"/>
          </a:xfrm>
        </p:spPr>
        <p:txBody>
          <a:bodyPr>
            <a:normAutofit/>
          </a:bodyPr>
          <a:lstStyle/>
          <a:p>
            <a:pPr marL="0" indent="0" algn="ctr">
              <a:buNone/>
            </a:pPr>
            <a:r>
              <a:rPr lang="en-MY" dirty="0"/>
              <a:t> </a:t>
            </a:r>
            <a:r>
              <a:rPr lang="en-MY" sz="3200" dirty="0"/>
              <a:t>HHV = LHV + </a:t>
            </a:r>
            <a:r>
              <a:rPr lang="en-MY" sz="3200" dirty="0" err="1"/>
              <a:t>m</a:t>
            </a:r>
            <a:r>
              <a:rPr lang="en-MY" sz="3200" baseline="-25000" dirty="0" err="1"/>
              <a:t>COND</a:t>
            </a:r>
            <a:r>
              <a:rPr lang="en-MY" sz="3200" dirty="0" err="1"/>
              <a:t>h</a:t>
            </a:r>
            <a:r>
              <a:rPr lang="en-MY" sz="3200" baseline="-25000" dirty="0" err="1"/>
              <a:t>vap</a:t>
            </a:r>
            <a:endParaRPr lang="en-MY" baseline="-25000" dirty="0"/>
          </a:p>
          <a:p>
            <a:pPr marL="0" indent="0">
              <a:buNone/>
            </a:pPr>
            <a:endParaRPr lang="en-US" dirty="0"/>
          </a:p>
          <a:p>
            <a:pPr marL="0" indent="0">
              <a:buNone/>
            </a:pPr>
            <a:r>
              <a:rPr lang="en-US" dirty="0"/>
              <a:t>Where,</a:t>
            </a:r>
          </a:p>
          <a:p>
            <a:pPr marL="0" indent="0">
              <a:buNone/>
            </a:pPr>
            <a:endParaRPr lang="en-US" dirty="0"/>
          </a:p>
          <a:p>
            <a:pPr marL="0" indent="0">
              <a:buNone/>
            </a:pPr>
            <a:r>
              <a:rPr lang="en-US" dirty="0"/>
              <a:t>HHV is the higher heating value of fuel.</a:t>
            </a:r>
          </a:p>
          <a:p>
            <a:pPr marL="0" indent="0">
              <a:buNone/>
            </a:pPr>
            <a:r>
              <a:rPr lang="en-US" dirty="0"/>
              <a:t>LHV is the lower heating value of fuel.</a:t>
            </a:r>
          </a:p>
          <a:p>
            <a:pPr marL="0" indent="0">
              <a:buNone/>
            </a:pPr>
            <a:r>
              <a:rPr lang="en-US" dirty="0" err="1"/>
              <a:t>m</a:t>
            </a:r>
            <a:r>
              <a:rPr lang="en-US" baseline="-25000" dirty="0" err="1"/>
              <a:t>COND</a:t>
            </a:r>
            <a:r>
              <a:rPr lang="en-US" dirty="0"/>
              <a:t> is the mass of water formed.</a:t>
            </a:r>
          </a:p>
          <a:p>
            <a:pPr marL="0" indent="0">
              <a:buNone/>
            </a:pPr>
            <a:r>
              <a:rPr lang="en-US" dirty="0" err="1"/>
              <a:t>h</a:t>
            </a:r>
            <a:r>
              <a:rPr lang="en-US" baseline="-25000" dirty="0" err="1"/>
              <a:t>vap</a:t>
            </a:r>
            <a:r>
              <a:rPr lang="en-US" dirty="0"/>
              <a:t> is the latent heat of vaporization of water at the standard condition, that is, 25 ◦C.</a:t>
            </a:r>
            <a:endParaRPr lang="en-MY" dirty="0"/>
          </a:p>
        </p:txBody>
      </p:sp>
    </p:spTree>
    <p:extLst>
      <p:ext uri="{BB962C8B-B14F-4D97-AF65-F5344CB8AC3E}">
        <p14:creationId xmlns:p14="http://schemas.microsoft.com/office/powerpoint/2010/main" val="318116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641F-C561-4893-80B4-E155C402F2AB}"/>
              </a:ext>
            </a:extLst>
          </p:cNvPr>
          <p:cNvSpPr>
            <a:spLocks noGrp="1"/>
          </p:cNvSpPr>
          <p:nvPr>
            <p:ph type="title"/>
          </p:nvPr>
        </p:nvSpPr>
        <p:spPr/>
        <p:txBody>
          <a:bodyPr/>
          <a:lstStyle/>
          <a:p>
            <a:endParaRPr lang="en-MY"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4528C2-9D06-411B-A128-9B3144B85FBA}"/>
                  </a:ext>
                </a:extLst>
              </p:cNvPr>
              <p:cNvSpPr>
                <a:spLocks noGrp="1"/>
              </p:cNvSpPr>
              <p:nvPr>
                <p:ph idx="1"/>
              </p:nvPr>
            </p:nvSpPr>
            <p:spPr/>
            <p:txBody>
              <a:bodyPr>
                <a:normAutofit fontScale="92500" lnSpcReduction="10000"/>
              </a:bodyPr>
              <a:lstStyle/>
              <a:p>
                <a:pPr marL="0" indent="0">
                  <a:buNone/>
                </a:pPr>
                <a:r>
                  <a:rPr lang="en-MY" dirty="0"/>
                  <a:t>In the case of biomass, LHV can be related to HLV using:</a:t>
                </a:r>
              </a:p>
              <a:p>
                <a:pPr marL="0" indent="0">
                  <a:buNone/>
                </a:pPr>
                <a:endParaRPr lang="en-MY" dirty="0"/>
              </a:p>
              <a:p>
                <a:pPr marL="0" indent="0" algn="ctr">
                  <a:buNone/>
                </a:pPr>
                <a:r>
                  <a:rPr lang="en-MY" sz="3200" dirty="0" err="1"/>
                  <a:t>LHV</a:t>
                </a:r>
                <a:r>
                  <a:rPr lang="en-MY" sz="3200" baseline="-25000" dirty="0" err="1"/>
                  <a:t>dry</a:t>
                </a:r>
                <a:r>
                  <a:rPr lang="en-MY" sz="3200" dirty="0"/>
                  <a:t> = </a:t>
                </a:r>
                <a:r>
                  <a:rPr lang="en-MY" sz="3200" dirty="0" err="1"/>
                  <a:t>HHV</a:t>
                </a:r>
                <a:r>
                  <a:rPr lang="en-MY" sz="3200" baseline="-25000" dirty="0" err="1"/>
                  <a:t>dry</a:t>
                </a:r>
                <a:r>
                  <a:rPr lang="en-MY" sz="3200" dirty="0"/>
                  <a:t> - </a:t>
                </a:r>
                <a14:m>
                  <m:oMath xmlns:m="http://schemas.openxmlformats.org/officeDocument/2006/math">
                    <m:f>
                      <m:fPr>
                        <m:ctrlPr>
                          <a:rPr lang="en-MY" sz="3200" i="1" smtClean="0">
                            <a:latin typeface="Cambria Math" panose="02040503050406030204" pitchFamily="18" charset="0"/>
                          </a:rPr>
                        </m:ctrlPr>
                      </m:fPr>
                      <m:num>
                        <m:r>
                          <a:rPr lang="en-MY" sz="3200" b="0" i="1" smtClean="0">
                            <a:latin typeface="Cambria Math" panose="02040503050406030204" pitchFamily="18" charset="0"/>
                          </a:rPr>
                          <m:t>21.822 </m:t>
                        </m:r>
                        <m:r>
                          <a:rPr lang="en-MY" sz="3200" b="0" i="1" smtClean="0">
                            <a:latin typeface="Cambria Math" panose="02040503050406030204" pitchFamily="18" charset="0"/>
                          </a:rPr>
                          <m:t>𝐻</m:t>
                        </m:r>
                      </m:num>
                      <m:den>
                        <m:r>
                          <a:rPr lang="en-MY" sz="3200" b="0" i="1" smtClean="0">
                            <a:latin typeface="Cambria Math" panose="02040503050406030204" pitchFamily="18" charset="0"/>
                          </a:rPr>
                          <m:t>100</m:t>
                        </m:r>
                      </m:den>
                    </m:f>
                  </m:oMath>
                </a14:m>
                <a:endParaRPr lang="en-MY" sz="3200" dirty="0"/>
              </a:p>
              <a:p>
                <a:pPr marL="0" indent="0" algn="ctr">
                  <a:buNone/>
                </a:pPr>
                <a:endParaRPr lang="en-MY" sz="3200" dirty="0"/>
              </a:p>
              <a:p>
                <a:pPr marL="0" indent="0" algn="just">
                  <a:buNone/>
                </a:pPr>
                <a:r>
                  <a:rPr lang="en-MY" sz="3200" dirty="0"/>
                  <a:t>where,:</a:t>
                </a:r>
              </a:p>
              <a:p>
                <a:pPr marL="0" indent="0" algn="just">
                  <a:buNone/>
                </a:pPr>
                <a:endParaRPr lang="en-MY" sz="3200" dirty="0"/>
              </a:p>
              <a:p>
                <a:pPr marL="0" indent="0" algn="just">
                  <a:buNone/>
                </a:pPr>
                <a:r>
                  <a:rPr lang="en-US" dirty="0" err="1"/>
                  <a:t>LHV</a:t>
                </a:r>
                <a:r>
                  <a:rPr lang="en-US" baseline="-25000" dirty="0" err="1"/>
                  <a:t>dry</a:t>
                </a:r>
                <a:r>
                  <a:rPr lang="en-US" baseline="-25000" dirty="0"/>
                  <a:t> </a:t>
                </a:r>
                <a:r>
                  <a:rPr lang="en-US" dirty="0"/>
                  <a:t>and </a:t>
                </a:r>
                <a:r>
                  <a:rPr lang="en-US" dirty="0" err="1"/>
                  <a:t>HHV</a:t>
                </a:r>
                <a:r>
                  <a:rPr lang="en-US" baseline="-25000" dirty="0" err="1"/>
                  <a:t>dry</a:t>
                </a:r>
                <a:r>
                  <a:rPr lang="en-US" dirty="0"/>
                  <a:t> are the lower and higher heating values on dry basis, </a:t>
                </a:r>
              </a:p>
              <a:p>
                <a:pPr marL="0" indent="0" algn="just">
                  <a:buNone/>
                </a:pPr>
                <a:r>
                  <a:rPr lang="en-US" dirty="0"/>
                  <a:t>MJ kg</a:t>
                </a:r>
                <a:r>
                  <a:rPr lang="en-US" baseline="30000" dirty="0"/>
                  <a:t>−1</a:t>
                </a:r>
                <a:r>
                  <a:rPr lang="en-US" dirty="0"/>
                  <a:t>.</a:t>
                </a:r>
              </a:p>
              <a:p>
                <a:pPr marL="0" indent="0" algn="just">
                  <a:buNone/>
                </a:pPr>
                <a:r>
                  <a:rPr lang="en-US" dirty="0"/>
                  <a:t>H is the weight percent of hydrogen, determined in the ultimate analysis.</a:t>
                </a:r>
                <a:endParaRPr lang="en-MY" dirty="0"/>
              </a:p>
            </p:txBody>
          </p:sp>
        </mc:Choice>
        <mc:Fallback xmlns="">
          <p:sp>
            <p:nvSpPr>
              <p:cNvPr id="3" name="Content Placeholder 2">
                <a:extLst>
                  <a:ext uri="{FF2B5EF4-FFF2-40B4-BE49-F238E27FC236}">
                    <a16:creationId xmlns:a16="http://schemas.microsoft.com/office/drawing/2014/main" id="{C54528C2-9D06-411B-A128-9B3144B85FBA}"/>
                  </a:ext>
                </a:extLst>
              </p:cNvPr>
              <p:cNvSpPr>
                <a:spLocks noGrp="1" noRot="1" noChangeAspect="1" noMove="1" noResize="1" noEditPoints="1" noAdjustHandles="1" noChangeArrowheads="1" noChangeShapeType="1" noTextEdit="1"/>
              </p:cNvSpPr>
              <p:nvPr>
                <p:ph idx="1"/>
              </p:nvPr>
            </p:nvSpPr>
            <p:spPr>
              <a:blipFill>
                <a:blip r:embed="rId2"/>
                <a:stretch>
                  <a:fillRect l="-1391" t="-2801" b="-2941"/>
                </a:stretch>
              </a:blipFill>
            </p:spPr>
            <p:txBody>
              <a:bodyPr/>
              <a:lstStyle/>
              <a:p>
                <a:r>
                  <a:rPr lang="en-MY">
                    <a:noFill/>
                  </a:rPr>
                  <a:t> </a:t>
                </a:r>
              </a:p>
            </p:txBody>
          </p:sp>
        </mc:Fallback>
      </mc:AlternateContent>
    </p:spTree>
    <p:extLst>
      <p:ext uri="{BB962C8B-B14F-4D97-AF65-F5344CB8AC3E}">
        <p14:creationId xmlns:p14="http://schemas.microsoft.com/office/powerpoint/2010/main" val="351725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20B-8FAE-4003-A677-389D83F3FC29}"/>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8596DBF8-E774-45FE-B1C7-681E95F5A420}"/>
              </a:ext>
            </a:extLst>
          </p:cNvPr>
          <p:cNvSpPr>
            <a:spLocks noGrp="1"/>
          </p:cNvSpPr>
          <p:nvPr>
            <p:ph idx="1"/>
          </p:nvPr>
        </p:nvSpPr>
        <p:spPr/>
        <p:txBody>
          <a:bodyPr>
            <a:normAutofit fontScale="70000" lnSpcReduction="20000"/>
          </a:bodyPr>
          <a:lstStyle/>
          <a:p>
            <a:r>
              <a:rPr lang="en-MY" dirty="0"/>
              <a:t>Estimation of HHV based on proximate analysis</a:t>
            </a:r>
          </a:p>
          <a:p>
            <a:pPr marL="0" indent="0">
              <a:buNone/>
            </a:pPr>
            <a:endParaRPr lang="en-MY" dirty="0"/>
          </a:p>
          <a:p>
            <a:pPr marL="0" indent="0" algn="ctr">
              <a:buNone/>
            </a:pPr>
            <a:r>
              <a:rPr lang="en-MY" sz="4000" dirty="0"/>
              <a:t>HHV = −3.0368 + 0.2218 VM + 0.2601 FC</a:t>
            </a:r>
          </a:p>
          <a:p>
            <a:pPr marL="0" indent="0" algn="ctr">
              <a:buNone/>
            </a:pPr>
            <a:r>
              <a:rPr lang="en-MY" sz="4000" dirty="0"/>
              <a:t>HHV = 19.914 – 0.2324 Ash</a:t>
            </a:r>
          </a:p>
          <a:p>
            <a:pPr marL="0" indent="0">
              <a:buNone/>
            </a:pPr>
            <a:endParaRPr lang="en-MY" dirty="0"/>
          </a:p>
          <a:p>
            <a:r>
              <a:rPr lang="en-MY" dirty="0"/>
              <a:t>Estimation of HHV based on ultimate analysis</a:t>
            </a:r>
          </a:p>
          <a:p>
            <a:endParaRPr lang="en-MY" dirty="0"/>
          </a:p>
          <a:p>
            <a:pPr marL="0" indent="0" algn="ctr">
              <a:buNone/>
            </a:pPr>
            <a:r>
              <a:rPr lang="en-MY" sz="4000" dirty="0"/>
              <a:t>HHV = -1.3675 + 0.3137 C + 0.7009 H + 0.0318 O</a:t>
            </a:r>
          </a:p>
          <a:p>
            <a:pPr marL="0" indent="0">
              <a:buNone/>
            </a:pPr>
            <a:endParaRPr lang="en-US" dirty="0"/>
          </a:p>
          <a:p>
            <a:pPr marL="0" indent="0">
              <a:buNone/>
            </a:pPr>
            <a:r>
              <a:rPr lang="en-US" dirty="0"/>
              <a:t>where HHV is measured in MJ kg</a:t>
            </a:r>
            <a:r>
              <a:rPr lang="en-US" baseline="30000" dirty="0"/>
              <a:t>−1</a:t>
            </a:r>
            <a:r>
              <a:rPr lang="en-US" dirty="0"/>
              <a:t> and VM, FC, C, H and O represent volatile matters, fixed carbon, carbon, hydrogen and oxygen, respectively. These are in weight percent based on dry biomass. The O element embraces all other elements such as S, N, Cl, etc., that is, O = 100 – C – H – Ash.</a:t>
            </a:r>
            <a:endParaRPr lang="en-MY" dirty="0"/>
          </a:p>
          <a:p>
            <a:pPr marL="0" indent="0">
              <a:buNone/>
            </a:pPr>
            <a:endParaRPr lang="en-MY" dirty="0"/>
          </a:p>
        </p:txBody>
      </p:sp>
    </p:spTree>
    <p:extLst>
      <p:ext uri="{BB962C8B-B14F-4D97-AF65-F5344CB8AC3E}">
        <p14:creationId xmlns:p14="http://schemas.microsoft.com/office/powerpoint/2010/main" val="2352765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406D6-727C-4A33-8904-AA4806EF2778}"/>
              </a:ext>
            </a:extLst>
          </p:cNvPr>
          <p:cNvSpPr>
            <a:spLocks noGrp="1"/>
          </p:cNvSpPr>
          <p:nvPr>
            <p:ph idx="1"/>
          </p:nvPr>
        </p:nvSpPr>
        <p:spPr>
          <a:xfrm>
            <a:off x="622228" y="458941"/>
            <a:ext cx="10515600" cy="5991020"/>
          </a:xfrm>
        </p:spPr>
        <p:txBody>
          <a:bodyPr>
            <a:normAutofit fontScale="92500" lnSpcReduction="10000"/>
          </a:bodyPr>
          <a:lstStyle/>
          <a:p>
            <a:pPr marL="0" indent="0">
              <a:buNone/>
            </a:pPr>
            <a:r>
              <a:rPr lang="en-US" i="1" dirty="0"/>
              <a:t>Example of proximate and ultimate analyses of biomass.</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lgn="just">
              <a:buFont typeface="Wingdings" panose="05000000000000000000" pitchFamily="2" charset="2"/>
              <a:buChar char="ü"/>
            </a:pPr>
            <a:r>
              <a:rPr lang="en-US" dirty="0"/>
              <a:t>In analytical chemistry the practice of lumping together a variety of components and reporting them as a single entity is </a:t>
            </a:r>
            <a:r>
              <a:rPr lang="en-US" b="1" dirty="0"/>
              <a:t>called proximate analysis</a:t>
            </a:r>
            <a:r>
              <a:rPr lang="en-US" dirty="0"/>
              <a:t>. The </a:t>
            </a:r>
            <a:r>
              <a:rPr lang="en-US" b="1" dirty="0"/>
              <a:t>proximate analysis</a:t>
            </a:r>
            <a:r>
              <a:rPr lang="en-US" dirty="0"/>
              <a:t> of coal is therefore the determination of moisture of volatile matter, fixed carbon, and ash.</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b="1" dirty="0"/>
              <a:t>Ultimate analysis</a:t>
            </a:r>
            <a:r>
              <a:rPr lang="en-US" dirty="0"/>
              <a:t> is basically a breakdown of the fuel into its </a:t>
            </a:r>
            <a:r>
              <a:rPr lang="en-US" b="1" dirty="0"/>
              <a:t>elemental</a:t>
            </a:r>
            <a:r>
              <a:rPr lang="en-US" dirty="0"/>
              <a:t> components through an </a:t>
            </a:r>
            <a:r>
              <a:rPr lang="en-US" b="1" dirty="0"/>
              <a:t>analysis</a:t>
            </a:r>
            <a:r>
              <a:rPr lang="en-US" dirty="0"/>
              <a:t> of the products that remain after the complete combustion of a small fuel sample.</a:t>
            </a:r>
          </a:p>
          <a:p>
            <a:pPr marL="0" indent="0">
              <a:buNone/>
            </a:pPr>
            <a:endParaRPr lang="en-MY" dirty="0"/>
          </a:p>
        </p:txBody>
      </p:sp>
      <p:pic>
        <p:nvPicPr>
          <p:cNvPr id="4" name="Picture 3">
            <a:extLst>
              <a:ext uri="{FF2B5EF4-FFF2-40B4-BE49-F238E27FC236}">
                <a16:creationId xmlns:a16="http://schemas.microsoft.com/office/drawing/2014/main" id="{BAC25EBC-0447-4C8D-864D-4856B3F8CCBC}"/>
              </a:ext>
            </a:extLst>
          </p:cNvPr>
          <p:cNvPicPr>
            <a:picLocks noChangeAspect="1"/>
          </p:cNvPicPr>
          <p:nvPr/>
        </p:nvPicPr>
        <p:blipFill rotWithShape="1">
          <a:blip r:embed="rId2"/>
          <a:srcRect l="28952" t="60470" r="9193" b="18285"/>
          <a:stretch/>
        </p:blipFill>
        <p:spPr>
          <a:xfrm>
            <a:off x="324464" y="970936"/>
            <a:ext cx="11333799" cy="2106562"/>
          </a:xfrm>
          <a:prstGeom prst="rect">
            <a:avLst/>
          </a:prstGeom>
        </p:spPr>
      </p:pic>
    </p:spTree>
    <p:extLst>
      <p:ext uri="{BB962C8B-B14F-4D97-AF65-F5344CB8AC3E}">
        <p14:creationId xmlns:p14="http://schemas.microsoft.com/office/powerpoint/2010/main" val="213241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8048-0655-4BC7-AF32-71AE0CE1DF48}"/>
              </a:ext>
            </a:extLst>
          </p:cNvPr>
          <p:cNvSpPr>
            <a:spLocks noGrp="1"/>
          </p:cNvSpPr>
          <p:nvPr>
            <p:ph type="title"/>
          </p:nvPr>
        </p:nvSpPr>
        <p:spPr/>
        <p:txBody>
          <a:bodyPr/>
          <a:lstStyle/>
          <a:p>
            <a:r>
              <a:rPr lang="en-MY" b="1" dirty="0">
                <a:ln w="0"/>
                <a:solidFill>
                  <a:srgbClr val="FF0000"/>
                </a:solidFill>
              </a:rPr>
              <a:t>In-class Exercise</a:t>
            </a:r>
            <a:endParaRPr lang="en-MY" dirty="0"/>
          </a:p>
        </p:txBody>
      </p:sp>
      <p:sp>
        <p:nvSpPr>
          <p:cNvPr id="3" name="Content Placeholder 2">
            <a:extLst>
              <a:ext uri="{FF2B5EF4-FFF2-40B4-BE49-F238E27FC236}">
                <a16:creationId xmlns:a16="http://schemas.microsoft.com/office/drawing/2014/main" id="{7A8D4FBA-AA85-4433-B64C-7EE0451554F7}"/>
              </a:ext>
            </a:extLst>
          </p:cNvPr>
          <p:cNvSpPr>
            <a:spLocks noGrp="1"/>
          </p:cNvSpPr>
          <p:nvPr>
            <p:ph idx="1"/>
          </p:nvPr>
        </p:nvSpPr>
        <p:spPr/>
        <p:txBody>
          <a:bodyPr/>
          <a:lstStyle/>
          <a:p>
            <a:pPr marL="0" indent="0">
              <a:buNone/>
            </a:pPr>
            <a:r>
              <a:rPr lang="en-US" dirty="0"/>
              <a:t>Estimate the HHV values of redwood based on proximate and ultimate analyses shown in Table A and compare them against the measured HHV. </a:t>
            </a:r>
            <a:endParaRPr lang="en-MY" dirty="0"/>
          </a:p>
        </p:txBody>
      </p:sp>
      <p:pic>
        <p:nvPicPr>
          <p:cNvPr id="4" name="Picture 3">
            <a:extLst>
              <a:ext uri="{FF2B5EF4-FFF2-40B4-BE49-F238E27FC236}">
                <a16:creationId xmlns:a16="http://schemas.microsoft.com/office/drawing/2014/main" id="{BF991426-C8D9-4FC2-B91F-1C318028CAB3}"/>
              </a:ext>
            </a:extLst>
          </p:cNvPr>
          <p:cNvPicPr>
            <a:picLocks noChangeAspect="1"/>
          </p:cNvPicPr>
          <p:nvPr/>
        </p:nvPicPr>
        <p:blipFill rotWithShape="1">
          <a:blip r:embed="rId2"/>
          <a:srcRect l="28952" t="60470" r="9193" b="18285"/>
          <a:stretch/>
        </p:blipFill>
        <p:spPr>
          <a:xfrm>
            <a:off x="429100" y="3289041"/>
            <a:ext cx="11333799" cy="2106562"/>
          </a:xfrm>
          <a:prstGeom prst="rect">
            <a:avLst/>
          </a:prstGeom>
        </p:spPr>
      </p:pic>
    </p:spTree>
    <p:extLst>
      <p:ext uri="{BB962C8B-B14F-4D97-AF65-F5344CB8AC3E}">
        <p14:creationId xmlns:p14="http://schemas.microsoft.com/office/powerpoint/2010/main" val="174325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E231-AF1D-42E0-ADC1-E7C6955C017B}"/>
              </a:ext>
            </a:extLst>
          </p:cNvPr>
          <p:cNvSpPr>
            <a:spLocks noGrp="1"/>
          </p:cNvSpPr>
          <p:nvPr>
            <p:ph type="title"/>
          </p:nvPr>
        </p:nvSpPr>
        <p:spPr>
          <a:xfrm>
            <a:off x="660918" y="48537"/>
            <a:ext cx="10515600" cy="898503"/>
          </a:xfrm>
        </p:spPr>
        <p:txBody>
          <a:bodyPr>
            <a:normAutofit/>
          </a:bodyPr>
          <a:lstStyle/>
          <a:p>
            <a:r>
              <a:rPr lang="en-MY" sz="3600" b="1" dirty="0">
                <a:solidFill>
                  <a:srgbClr val="FF0000"/>
                </a:solidFill>
              </a:rPr>
              <a:t>Solution</a:t>
            </a:r>
          </a:p>
        </p:txBody>
      </p:sp>
      <p:sp>
        <p:nvSpPr>
          <p:cNvPr id="4" name="Content Placeholder 2">
            <a:extLst>
              <a:ext uri="{FF2B5EF4-FFF2-40B4-BE49-F238E27FC236}">
                <a16:creationId xmlns:a16="http://schemas.microsoft.com/office/drawing/2014/main" id="{1EA2C1C4-B939-4D6B-BECC-0E03D9946C2E}"/>
              </a:ext>
            </a:extLst>
          </p:cNvPr>
          <p:cNvSpPr>
            <a:spLocks noGrp="1"/>
          </p:cNvSpPr>
          <p:nvPr>
            <p:ph idx="1"/>
          </p:nvPr>
        </p:nvSpPr>
        <p:spPr>
          <a:xfrm>
            <a:off x="595604" y="3123347"/>
            <a:ext cx="10515600" cy="4351338"/>
          </a:xfrm>
        </p:spPr>
        <p:txBody>
          <a:bodyPr>
            <a:normAutofit/>
          </a:bodyPr>
          <a:lstStyle/>
          <a:p>
            <a:r>
              <a:rPr lang="en-MY" sz="2000" dirty="0"/>
              <a:t>Estimation of HHV based on proximate analysis</a:t>
            </a:r>
          </a:p>
          <a:p>
            <a:pPr marL="0" indent="0">
              <a:buNone/>
            </a:pPr>
            <a:endParaRPr lang="en-MY" sz="2000" dirty="0"/>
          </a:p>
          <a:p>
            <a:pPr marL="0" indent="0" algn="ctr">
              <a:buNone/>
            </a:pPr>
            <a:r>
              <a:rPr lang="en-MY" sz="2400" dirty="0"/>
              <a:t>HHV = −3.0368 + 0.2218 VM + 0.2601 FC </a:t>
            </a:r>
          </a:p>
          <a:p>
            <a:pPr marL="0" indent="0" algn="ctr">
              <a:buNone/>
            </a:pPr>
            <a:r>
              <a:rPr lang="en-MY" sz="2400" dirty="0"/>
              <a:t>HHV = 19.914 – 0.2324 Ash</a:t>
            </a:r>
          </a:p>
          <a:p>
            <a:pPr marL="0" indent="0">
              <a:buNone/>
            </a:pPr>
            <a:endParaRPr lang="en-MY" sz="2000" dirty="0"/>
          </a:p>
          <a:p>
            <a:r>
              <a:rPr lang="en-MY" sz="2000" dirty="0"/>
              <a:t>Estimation of HHV based on ultimate analysis</a:t>
            </a:r>
          </a:p>
          <a:p>
            <a:endParaRPr lang="en-MY" sz="2000" dirty="0"/>
          </a:p>
          <a:p>
            <a:pPr marL="0" indent="0" algn="ctr">
              <a:buNone/>
            </a:pPr>
            <a:r>
              <a:rPr lang="en-MY" sz="2400" dirty="0"/>
              <a:t>HHV = -1.3675 + 0.3137 C + 0.7009 H + 0.0318 O</a:t>
            </a:r>
          </a:p>
          <a:p>
            <a:pPr marL="0" indent="0">
              <a:buNone/>
            </a:pPr>
            <a:endParaRPr lang="en-US" sz="2000" dirty="0"/>
          </a:p>
          <a:p>
            <a:pPr marL="0" indent="0">
              <a:buNone/>
            </a:pPr>
            <a:endParaRPr lang="en-MY" sz="2000" dirty="0"/>
          </a:p>
        </p:txBody>
      </p:sp>
      <p:sp>
        <p:nvSpPr>
          <p:cNvPr id="5" name="Rectangle 4">
            <a:extLst>
              <a:ext uri="{FF2B5EF4-FFF2-40B4-BE49-F238E27FC236}">
                <a16:creationId xmlns:a16="http://schemas.microsoft.com/office/drawing/2014/main" id="{883F1F30-3BCC-4674-B3CC-93EDE8E19ABA}"/>
              </a:ext>
            </a:extLst>
          </p:cNvPr>
          <p:cNvSpPr/>
          <p:nvPr/>
        </p:nvSpPr>
        <p:spPr>
          <a:xfrm>
            <a:off x="8586498" y="3812640"/>
            <a:ext cx="1903445" cy="475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95000"/>
                    <a:lumOff val="5000"/>
                  </a:schemeClr>
                </a:solidFill>
              </a:rPr>
              <a:t>19.83 MJ/kg</a:t>
            </a:r>
            <a:r>
              <a:rPr lang="en-MY" baseline="30000" dirty="0">
                <a:solidFill>
                  <a:schemeClr val="tx1">
                    <a:lumMod val="95000"/>
                    <a:lumOff val="5000"/>
                  </a:schemeClr>
                </a:solidFill>
              </a:rPr>
              <a:t>-1</a:t>
            </a:r>
            <a:endParaRPr lang="en-MY" dirty="0">
              <a:solidFill>
                <a:schemeClr val="tx1">
                  <a:lumMod val="95000"/>
                  <a:lumOff val="5000"/>
                </a:schemeClr>
              </a:solidFill>
            </a:endParaRPr>
          </a:p>
        </p:txBody>
      </p:sp>
      <p:sp>
        <p:nvSpPr>
          <p:cNvPr id="6" name="Rectangle 5">
            <a:extLst>
              <a:ext uri="{FF2B5EF4-FFF2-40B4-BE49-F238E27FC236}">
                <a16:creationId xmlns:a16="http://schemas.microsoft.com/office/drawing/2014/main" id="{4810D6AD-8431-4065-9437-7343E086DDA7}"/>
              </a:ext>
            </a:extLst>
          </p:cNvPr>
          <p:cNvSpPr/>
          <p:nvPr/>
        </p:nvSpPr>
        <p:spPr>
          <a:xfrm>
            <a:off x="8369948" y="4475024"/>
            <a:ext cx="1903445" cy="475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95000"/>
                    <a:lumOff val="5000"/>
                  </a:schemeClr>
                </a:solidFill>
              </a:rPr>
              <a:t>19.83 MJ/kg</a:t>
            </a:r>
            <a:r>
              <a:rPr lang="en-MY" baseline="30000" dirty="0">
                <a:solidFill>
                  <a:schemeClr val="tx1">
                    <a:lumMod val="95000"/>
                    <a:lumOff val="5000"/>
                  </a:schemeClr>
                </a:solidFill>
              </a:rPr>
              <a:t>-1</a:t>
            </a:r>
            <a:endParaRPr lang="en-MY" dirty="0">
              <a:solidFill>
                <a:schemeClr val="tx1">
                  <a:lumMod val="95000"/>
                  <a:lumOff val="5000"/>
                </a:schemeClr>
              </a:solidFill>
            </a:endParaRPr>
          </a:p>
        </p:txBody>
      </p:sp>
      <p:sp>
        <p:nvSpPr>
          <p:cNvPr id="7" name="Rectangle 6">
            <a:extLst>
              <a:ext uri="{FF2B5EF4-FFF2-40B4-BE49-F238E27FC236}">
                <a16:creationId xmlns:a16="http://schemas.microsoft.com/office/drawing/2014/main" id="{845A9C88-CA4E-4A87-98AB-6FE8A9318242}"/>
              </a:ext>
            </a:extLst>
          </p:cNvPr>
          <p:cNvSpPr/>
          <p:nvPr/>
        </p:nvSpPr>
        <p:spPr>
          <a:xfrm>
            <a:off x="9103568" y="6064631"/>
            <a:ext cx="1903445" cy="475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lumMod val="95000"/>
                    <a:lumOff val="5000"/>
                  </a:schemeClr>
                </a:solidFill>
              </a:rPr>
              <a:t>20.07 MJ/kg</a:t>
            </a:r>
            <a:r>
              <a:rPr lang="en-MY" baseline="30000" dirty="0">
                <a:solidFill>
                  <a:schemeClr val="tx1">
                    <a:lumMod val="95000"/>
                    <a:lumOff val="5000"/>
                  </a:schemeClr>
                </a:solidFill>
              </a:rPr>
              <a:t>-1</a:t>
            </a:r>
            <a:endParaRPr lang="en-MY" dirty="0">
              <a:solidFill>
                <a:schemeClr val="tx1">
                  <a:lumMod val="95000"/>
                  <a:lumOff val="5000"/>
                </a:schemeClr>
              </a:solidFill>
            </a:endParaRPr>
          </a:p>
        </p:txBody>
      </p:sp>
      <p:pic>
        <p:nvPicPr>
          <p:cNvPr id="8" name="Picture 7">
            <a:extLst>
              <a:ext uri="{FF2B5EF4-FFF2-40B4-BE49-F238E27FC236}">
                <a16:creationId xmlns:a16="http://schemas.microsoft.com/office/drawing/2014/main" id="{82C43A70-71CE-4DB4-B02D-FBCF66906ED1}"/>
              </a:ext>
            </a:extLst>
          </p:cNvPr>
          <p:cNvPicPr>
            <a:picLocks noChangeAspect="1"/>
          </p:cNvPicPr>
          <p:nvPr/>
        </p:nvPicPr>
        <p:blipFill>
          <a:blip r:embed="rId2"/>
          <a:stretch>
            <a:fillRect/>
          </a:stretch>
        </p:blipFill>
        <p:spPr>
          <a:xfrm>
            <a:off x="498409" y="924062"/>
            <a:ext cx="11339543" cy="2109399"/>
          </a:xfrm>
          <a:prstGeom prst="rect">
            <a:avLst/>
          </a:prstGeom>
        </p:spPr>
      </p:pic>
    </p:spTree>
    <p:extLst>
      <p:ext uri="{BB962C8B-B14F-4D97-AF65-F5344CB8AC3E}">
        <p14:creationId xmlns:p14="http://schemas.microsoft.com/office/powerpoint/2010/main" val="45095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B9C8-214A-4F7C-98BE-C15092715BCB}"/>
              </a:ext>
            </a:extLst>
          </p:cNvPr>
          <p:cNvSpPr>
            <a:spLocks noGrp="1"/>
          </p:cNvSpPr>
          <p:nvPr>
            <p:ph type="title"/>
          </p:nvPr>
        </p:nvSpPr>
        <p:spPr/>
        <p:txBody>
          <a:bodyPr/>
          <a:lstStyle/>
          <a:p>
            <a:r>
              <a:rPr lang="en-MY" b="1" dirty="0">
                <a:solidFill>
                  <a:srgbClr val="FF0000"/>
                </a:solidFill>
              </a:rPr>
              <a:t>Adiabatic Flame Temperature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6DC74C-F15F-40E3-8719-B78A8927A7FC}"/>
                  </a:ext>
                </a:extLst>
              </p:cNvPr>
              <p:cNvSpPr>
                <a:spLocks noGrp="1"/>
              </p:cNvSpPr>
              <p:nvPr>
                <p:ph idx="1"/>
              </p:nvPr>
            </p:nvSpPr>
            <p:spPr/>
            <p:txBody>
              <a:bodyPr/>
              <a:lstStyle/>
              <a:p>
                <a:r>
                  <a:rPr lang="en-US" dirty="0"/>
                  <a:t>Adiabatic flame temperature is </a:t>
                </a:r>
                <a:r>
                  <a:rPr lang="en-US" b="1" dirty="0"/>
                  <a:t>the maximum temperature that can be achieved in a combustion process</a:t>
                </a:r>
                <a:r>
                  <a:rPr lang="en-US" dirty="0"/>
                  <a:t>, when there is no heat and work transferred to or from the system.</a:t>
                </a:r>
              </a:p>
              <a:p>
                <a:r>
                  <a:rPr lang="en-US" dirty="0"/>
                  <a:t>This is a crucial condition because combustion is a fast reaction and the safety precaution needs to be considered. </a:t>
                </a:r>
              </a:p>
              <a:p>
                <a:r>
                  <a:rPr lang="en-US" dirty="0"/>
                  <a:t>The reactor temperature must be prevented from rising too fast.</a:t>
                </a:r>
              </a:p>
              <a:p>
                <a:r>
                  <a:rPr lang="en-US" dirty="0"/>
                  <a:t>For adiabatic combustion reaction, ∆</a:t>
                </a:r>
                <a:r>
                  <a:rPr lang="en-US" dirty="0" err="1"/>
                  <a:t>Hc</a:t>
                </a:r>
                <a:r>
                  <a:rPr lang="en-US" dirty="0"/>
                  <a:t> = 0.</a:t>
                </a:r>
              </a:p>
              <a:p>
                <a:pPr marL="0" indent="0">
                  <a:buNone/>
                </a:pPr>
                <a:r>
                  <a:rPr lang="en-US" dirty="0"/>
                  <a:t>	So, 			</a:t>
                </a:r>
                <a14:m>
                  <m:oMath xmlns:m="http://schemas.openxmlformats.org/officeDocument/2006/math">
                    <m:r>
                      <a:rPr lang="en-MY" b="0" i="1" smtClean="0">
                        <a:latin typeface="Cambria Math" panose="02040503050406030204" pitchFamily="18" charset="0"/>
                        <a:ea typeface="Cambria Math" panose="02040503050406030204" pitchFamily="18" charset="0"/>
                      </a:rPr>
                      <m:t>0</m:t>
                    </m:r>
                    <m:r>
                      <a:rPr lang="en-MY" dirty="0">
                        <a:latin typeface="Cambria Math" panose="02040503050406030204" pitchFamily="18" charset="0"/>
                      </a:rPr>
                      <m:t>=</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i="1">
                            <a:latin typeface="Cambria Math" panose="02040503050406030204" pitchFamily="18" charset="0"/>
                            <a:ea typeface="Cambria Math" panose="02040503050406030204" pitchFamily="18" charset="0"/>
                          </a:rPr>
                          <m:t>𝑅</m:t>
                        </m:r>
                      </m:sub>
                    </m:sSub>
                    <m:r>
                      <a:rPr lang="en-MY" i="1">
                        <a:latin typeface="Cambria Math" panose="02040503050406030204" pitchFamily="18" charset="0"/>
                        <a:ea typeface="Cambria Math" panose="02040503050406030204" pitchFamily="18" charset="0"/>
                      </a:rPr>
                      <m:t>+</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m:t>
                        </m:r>
                      </m:e>
                      <m:sub>
                        <m:r>
                          <a:rPr lang="en-MY" i="1">
                            <a:latin typeface="Cambria Math" panose="02040503050406030204" pitchFamily="18" charset="0"/>
                            <a:ea typeface="Cambria Math" panose="02040503050406030204" pitchFamily="18" charset="0"/>
                          </a:rPr>
                          <m:t>𝐶</m:t>
                        </m:r>
                      </m:sub>
                    </m:sSub>
                    <m:r>
                      <a:rPr lang="en-MY" i="1">
                        <a:latin typeface="Cambria Math" panose="02040503050406030204" pitchFamily="18" charset="0"/>
                        <a:ea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e>
                      <m:sub>
                        <m:r>
                          <a:rPr lang="en-MY" i="1">
                            <a:latin typeface="Cambria Math" panose="02040503050406030204" pitchFamily="18" charset="0"/>
                            <a:ea typeface="Cambria Math" panose="02040503050406030204" pitchFamily="18" charset="0"/>
                          </a:rPr>
                          <m:t>𝑃</m:t>
                        </m:r>
                      </m:sub>
                    </m:sSub>
                  </m:oMath>
                </a14:m>
                <a:endParaRPr lang="en-MY" sz="2400" dirty="0"/>
              </a:p>
              <a:p>
                <a:pPr marL="0" indent="0">
                  <a:buNone/>
                </a:pPr>
                <a:endParaRPr lang="en-MY" dirty="0"/>
              </a:p>
            </p:txBody>
          </p:sp>
        </mc:Choice>
        <mc:Fallback xmlns="">
          <p:sp>
            <p:nvSpPr>
              <p:cNvPr id="3" name="Content Placeholder 2">
                <a:extLst>
                  <a:ext uri="{FF2B5EF4-FFF2-40B4-BE49-F238E27FC236}">
                    <a16:creationId xmlns:a16="http://schemas.microsoft.com/office/drawing/2014/main" id="{0C6DC74C-F15F-40E3-8719-B78A8927A7F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MY">
                    <a:noFill/>
                  </a:rPr>
                  <a:t> </a:t>
                </a:r>
              </a:p>
            </p:txBody>
          </p:sp>
        </mc:Fallback>
      </mc:AlternateContent>
    </p:spTree>
    <p:extLst>
      <p:ext uri="{BB962C8B-B14F-4D97-AF65-F5344CB8AC3E}">
        <p14:creationId xmlns:p14="http://schemas.microsoft.com/office/powerpoint/2010/main" val="93474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B410-84C8-4FE4-9240-DADB0890DD5B}"/>
              </a:ext>
            </a:extLst>
          </p:cNvPr>
          <p:cNvSpPr>
            <a:spLocks noGrp="1"/>
          </p:cNvSpPr>
          <p:nvPr>
            <p:ph type="title"/>
          </p:nvPr>
        </p:nvSpPr>
        <p:spPr/>
        <p:txBody>
          <a:bodyPr/>
          <a:lstStyle/>
          <a:p>
            <a:r>
              <a:rPr lang="en-MY" b="1" dirty="0">
                <a:solidFill>
                  <a:srgbClr val="FF0000"/>
                </a:solidFill>
              </a:rPr>
              <a:t>Theoretical Air-to-Fuel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6EBA26-F108-4F07-8A76-497272C7AA22}"/>
                  </a:ext>
                </a:extLst>
              </p:cNvPr>
              <p:cNvSpPr>
                <a:spLocks noGrp="1"/>
              </p:cNvSpPr>
              <p:nvPr>
                <p:ph idx="1"/>
              </p:nvPr>
            </p:nvSpPr>
            <p:spPr/>
            <p:txBody>
              <a:bodyPr>
                <a:normAutofit/>
              </a:bodyPr>
              <a:lstStyle/>
              <a:p>
                <a:r>
                  <a:rPr lang="en-US" dirty="0"/>
                  <a:t>The air-to-fuel ratio (R</a:t>
                </a:r>
                <a:r>
                  <a:rPr lang="en-US" baseline="-25000" dirty="0"/>
                  <a:t>AF</a:t>
                </a:r>
                <a:r>
                  <a:rPr lang="en-US" dirty="0"/>
                  <a:t>) is the ratio of mass of air (</a:t>
                </a:r>
                <a:r>
                  <a:rPr lang="en-US" dirty="0" err="1"/>
                  <a:t>m</a:t>
                </a:r>
                <a:r>
                  <a:rPr lang="en-US" baseline="-25000" dirty="0" err="1"/>
                  <a:t>air</a:t>
                </a:r>
                <a:r>
                  <a:rPr lang="en-US" dirty="0"/>
                  <a:t>) to the mass of fuel (</a:t>
                </a:r>
                <a:r>
                  <a:rPr lang="en-US" dirty="0" err="1"/>
                  <a:t>m</a:t>
                </a:r>
                <a:r>
                  <a:rPr lang="en-US" baseline="-25000" dirty="0" err="1"/>
                  <a:t>fuel</a:t>
                </a:r>
                <a:r>
                  <a:rPr lang="en-US" dirty="0"/>
                  <a:t>) in a mixture, in the context of a combustion process, defined as:</a:t>
                </a:r>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b="0" i="1" smtClean="0">
                              <a:latin typeface="Cambria Math" panose="02040503050406030204" pitchFamily="18" charset="0"/>
                            </a:rPr>
                            <m:t>𝑅</m:t>
                          </m:r>
                        </m:e>
                        <m:sub>
                          <m:r>
                            <a:rPr lang="en-MY" b="0" i="1" smtClean="0">
                              <a:latin typeface="Cambria Math" panose="02040503050406030204" pitchFamily="18" charset="0"/>
                            </a:rPr>
                            <m:t>𝐴𝐹</m:t>
                          </m:r>
                        </m:sub>
                      </m:sSub>
                      <m:r>
                        <a:rPr lang="en-MY" i="1" smtClean="0">
                          <a:latin typeface="Cambria Math" panose="02040503050406030204" pitchFamily="18" charset="0"/>
                          <a:ea typeface="Cambria Math" panose="02040503050406030204" pitchFamily="18" charset="0"/>
                        </a:rPr>
                        <m:t>=</m:t>
                      </m:r>
                      <m:f>
                        <m:fPr>
                          <m:ctrlPr>
                            <a:rPr lang="en-MY" i="1" smtClean="0">
                              <a:latin typeface="Cambria Math" panose="02040503050406030204" pitchFamily="18" charset="0"/>
                              <a:ea typeface="Cambria Math" panose="02040503050406030204" pitchFamily="18" charset="0"/>
                            </a:rPr>
                          </m:ctrlPr>
                        </m:fPr>
                        <m:num>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𝑎𝑖𝑟</m:t>
                              </m:r>
                            </m:sub>
                          </m:sSub>
                        </m:num>
                        <m:den>
                          <m:sSub>
                            <m:sSubPr>
                              <m:ctrlPr>
                                <a:rPr lang="en-MY"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𝑓𝑢𝑒𝑙</m:t>
                              </m:r>
                            </m:sub>
                          </m:sSub>
                        </m:den>
                      </m:f>
                    </m:oMath>
                  </m:oMathPara>
                </a14:m>
                <a:endParaRPr lang="en-MY" dirty="0"/>
              </a:p>
              <a:p>
                <a:r>
                  <a:rPr lang="en-US" dirty="0"/>
                  <a:t>If a fuel is completely combusted in an environment with a strictly sufficient amount of air, that is, without the presence of any excess of air, this is known as </a:t>
                </a:r>
                <a:r>
                  <a:rPr lang="en-US" i="1" dirty="0"/>
                  <a:t>stoichiometric</a:t>
                </a:r>
                <a:r>
                  <a:rPr lang="en-US" dirty="0"/>
                  <a:t> or </a:t>
                </a:r>
                <a:r>
                  <a:rPr lang="en-US" i="1" dirty="0"/>
                  <a:t>theoretical combustion</a:t>
                </a:r>
                <a:r>
                  <a:rPr lang="en-US" dirty="0"/>
                  <a:t>. </a:t>
                </a:r>
              </a:p>
              <a:p>
                <a:r>
                  <a:rPr lang="en-US" dirty="0"/>
                  <a:t>The minimum amount of air required for a complete combustion is known as </a:t>
                </a:r>
                <a:r>
                  <a:rPr lang="en-US" i="1" dirty="0"/>
                  <a:t>stoichiometric</a:t>
                </a:r>
                <a:r>
                  <a:rPr lang="en-US" dirty="0"/>
                  <a:t> or </a:t>
                </a:r>
                <a:r>
                  <a:rPr lang="en-US" i="1" dirty="0"/>
                  <a:t>theoretical air.</a:t>
                </a:r>
              </a:p>
              <a:p>
                <a:endParaRPr lang="en-MY" i="1" dirty="0"/>
              </a:p>
            </p:txBody>
          </p:sp>
        </mc:Choice>
        <mc:Fallback xmlns="">
          <p:sp>
            <p:nvSpPr>
              <p:cNvPr id="3" name="Content Placeholder 2">
                <a:extLst>
                  <a:ext uri="{FF2B5EF4-FFF2-40B4-BE49-F238E27FC236}">
                    <a16:creationId xmlns:a16="http://schemas.microsoft.com/office/drawing/2014/main" id="{A06EBA26-F108-4F07-8A76-497272C7AA22}"/>
                  </a:ext>
                </a:extLst>
              </p:cNvPr>
              <p:cNvSpPr>
                <a:spLocks noGrp="1" noRot="1" noChangeAspect="1" noMove="1" noResize="1" noEditPoints="1" noAdjustHandles="1" noChangeArrowheads="1" noChangeShapeType="1" noTextEdit="1"/>
              </p:cNvSpPr>
              <p:nvPr>
                <p:ph idx="1"/>
              </p:nvPr>
            </p:nvSpPr>
            <p:spPr>
              <a:blipFill>
                <a:blip r:embed="rId2"/>
                <a:stretch>
                  <a:fillRect l="-1043" t="-2241" r="-1159" b="-140"/>
                </a:stretch>
              </a:blipFill>
            </p:spPr>
            <p:txBody>
              <a:bodyPr/>
              <a:lstStyle/>
              <a:p>
                <a:r>
                  <a:rPr lang="en-MY">
                    <a:noFill/>
                  </a:rPr>
                  <a:t> </a:t>
                </a:r>
              </a:p>
            </p:txBody>
          </p:sp>
        </mc:Fallback>
      </mc:AlternateContent>
    </p:spTree>
    <p:extLst>
      <p:ext uri="{BB962C8B-B14F-4D97-AF65-F5344CB8AC3E}">
        <p14:creationId xmlns:p14="http://schemas.microsoft.com/office/powerpoint/2010/main" val="287224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73A5B8-6C88-4800-B46B-44C1F3084712}"/>
                  </a:ext>
                </a:extLst>
              </p:cNvPr>
              <p:cNvSpPr>
                <a:spLocks noGrp="1"/>
              </p:cNvSpPr>
              <p:nvPr>
                <p:ph idx="1"/>
              </p:nvPr>
            </p:nvSpPr>
            <p:spPr>
              <a:xfrm>
                <a:off x="838200" y="569167"/>
                <a:ext cx="10515600" cy="5607796"/>
              </a:xfrm>
            </p:spPr>
            <p:txBody>
              <a:bodyPr>
                <a:normAutofit/>
              </a:bodyPr>
              <a:lstStyle/>
              <a:p>
                <a:r>
                  <a:rPr lang="en-US" dirty="0"/>
                  <a:t>Another common parameter used as the indicator for the combustion process – the stoichiometric ratio, 𝜆 – is the actual air-to-fuel ratio to the stoichiometric air-to-fuel ratio, defined as</a:t>
                </a:r>
              </a:p>
              <a:p>
                <a:endParaRPr lang="en-US" dirty="0"/>
              </a:p>
              <a:p>
                <a:pPr marL="0" indent="0">
                  <a:buNone/>
                </a:pPr>
                <a14:m>
                  <m:oMathPara xmlns:m="http://schemas.openxmlformats.org/officeDocument/2006/math">
                    <m:oMathParaPr>
                      <m:jc m:val="centerGroup"/>
                    </m:oMathParaPr>
                    <m:oMath xmlns:m="http://schemas.openxmlformats.org/officeDocument/2006/math">
                      <m:r>
                        <a:rPr lang="en-MY" i="1" smtClean="0">
                          <a:latin typeface="Cambria Math" panose="02040503050406030204" pitchFamily="18" charset="0"/>
                          <a:ea typeface="Cambria Math" panose="02040503050406030204" pitchFamily="18" charset="0"/>
                        </a:rPr>
                        <m:t>𝜆</m:t>
                      </m:r>
                      <m:r>
                        <a:rPr lang="en-MY" b="0" i="1" smtClean="0">
                          <a:latin typeface="Cambria Math" panose="02040503050406030204" pitchFamily="18" charset="0"/>
                          <a:ea typeface="Cambria Math" panose="02040503050406030204" pitchFamily="18" charset="0"/>
                        </a:rPr>
                        <m:t>=</m:t>
                      </m:r>
                      <m:f>
                        <m:fPr>
                          <m:ctrlPr>
                            <a:rPr lang="en-MY" b="0" i="1" smtClean="0">
                              <a:latin typeface="Cambria Math" panose="02040503050406030204" pitchFamily="18" charset="0"/>
                              <a:ea typeface="Cambria Math" panose="02040503050406030204" pitchFamily="18" charset="0"/>
                            </a:rPr>
                          </m:ctrlPr>
                        </m:fPr>
                        <m:num>
                          <m:sSub>
                            <m:sSubPr>
                              <m:ctrlPr>
                                <a:rPr lang="en-MY" b="0" i="1" smtClean="0">
                                  <a:latin typeface="Cambria Math" panose="02040503050406030204" pitchFamily="18" charset="0"/>
                                  <a:ea typeface="Cambria Math" panose="02040503050406030204" pitchFamily="18" charset="0"/>
                                </a:rPr>
                              </m:ctrlPr>
                            </m:sSubPr>
                            <m:e>
                              <m:d>
                                <m:dPr>
                                  <m:ctrlPr>
                                    <a:rPr lang="en-MY" b="0" i="1" smtClean="0">
                                      <a:latin typeface="Cambria Math" panose="02040503050406030204" pitchFamily="18" charset="0"/>
                                      <a:ea typeface="Cambria Math" panose="02040503050406030204" pitchFamily="18" charset="0"/>
                                    </a:rPr>
                                  </m:ctrlPr>
                                </m:dPr>
                                <m:e>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𝑅</m:t>
                                      </m:r>
                                    </m:e>
                                    <m:sub>
                                      <m:r>
                                        <a:rPr lang="en-MY" b="0" i="1" smtClean="0">
                                          <a:latin typeface="Cambria Math" panose="02040503050406030204" pitchFamily="18" charset="0"/>
                                          <a:ea typeface="Cambria Math" panose="02040503050406030204" pitchFamily="18" charset="0"/>
                                        </a:rPr>
                                        <m:t>𝐴𝐹</m:t>
                                      </m:r>
                                    </m:sub>
                                  </m:sSub>
                                </m:e>
                              </m:d>
                            </m:e>
                            <m:sub>
                              <m:r>
                                <a:rPr lang="en-MY" b="0" i="1" smtClean="0">
                                  <a:latin typeface="Cambria Math" panose="02040503050406030204" pitchFamily="18" charset="0"/>
                                  <a:ea typeface="Cambria Math" panose="02040503050406030204" pitchFamily="18" charset="0"/>
                                </a:rPr>
                                <m:t>𝑎𝑐𝑡𝑢𝑎𝑙</m:t>
                              </m:r>
                            </m:sub>
                          </m:sSub>
                        </m:num>
                        <m:den>
                          <m:sSub>
                            <m:sSubPr>
                              <m:ctrlPr>
                                <a:rPr lang="en-MY" b="0" i="1" smtClean="0">
                                  <a:latin typeface="Cambria Math" panose="02040503050406030204" pitchFamily="18" charset="0"/>
                                  <a:ea typeface="Cambria Math" panose="02040503050406030204" pitchFamily="18" charset="0"/>
                                </a:rPr>
                              </m:ctrlPr>
                            </m:sSubPr>
                            <m:e>
                              <m:d>
                                <m:dPr>
                                  <m:ctrlPr>
                                    <a:rPr lang="en-MY" b="0" i="1" smtClean="0">
                                      <a:latin typeface="Cambria Math" panose="02040503050406030204" pitchFamily="18" charset="0"/>
                                      <a:ea typeface="Cambria Math" panose="02040503050406030204" pitchFamily="18" charset="0"/>
                                    </a:rPr>
                                  </m:ctrlPr>
                                </m:dPr>
                                <m:e>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𝑅</m:t>
                                      </m:r>
                                    </m:e>
                                    <m:sub>
                                      <m:r>
                                        <a:rPr lang="en-MY" b="0" i="1" smtClean="0">
                                          <a:latin typeface="Cambria Math" panose="02040503050406030204" pitchFamily="18" charset="0"/>
                                          <a:ea typeface="Cambria Math" panose="02040503050406030204" pitchFamily="18" charset="0"/>
                                        </a:rPr>
                                        <m:t>𝐴𝐹</m:t>
                                      </m:r>
                                    </m:sub>
                                  </m:sSub>
                                </m:e>
                              </m:d>
                            </m:e>
                            <m:sub>
                              <m:r>
                                <a:rPr lang="en-MY" b="0" i="1" smtClean="0">
                                  <a:latin typeface="Cambria Math" panose="02040503050406030204" pitchFamily="18" charset="0"/>
                                  <a:ea typeface="Cambria Math" panose="02040503050406030204" pitchFamily="18" charset="0"/>
                                </a:rPr>
                                <m:t>𝑠𝑡𝑜𝑖𝑐</m:t>
                              </m:r>
                            </m:sub>
                          </m:sSub>
                        </m:den>
                      </m:f>
                      <m:r>
                        <a:rPr lang="en-MY" b="0" i="1" smtClean="0">
                          <a:latin typeface="Cambria Math" panose="02040503050406030204" pitchFamily="18" charset="0"/>
                          <a:ea typeface="Cambria Math" panose="02040503050406030204" pitchFamily="18" charset="0"/>
                        </a:rPr>
                        <m:t>=</m:t>
                      </m:r>
                      <m:f>
                        <m:fPr>
                          <m:ctrlPr>
                            <a:rPr lang="en-MY" b="0" i="1" smtClean="0">
                              <a:latin typeface="Cambria Math" panose="02040503050406030204" pitchFamily="18" charset="0"/>
                              <a:ea typeface="Cambria Math" panose="02040503050406030204" pitchFamily="18" charset="0"/>
                            </a:rPr>
                          </m:ctrlPr>
                        </m:fPr>
                        <m:num>
                          <m:sSub>
                            <m:sSubPr>
                              <m:ctrlPr>
                                <a:rPr lang="en-MY" b="0" i="1" smtClean="0">
                                  <a:latin typeface="Cambria Math" panose="02040503050406030204" pitchFamily="18" charset="0"/>
                                  <a:ea typeface="Cambria Math" panose="02040503050406030204" pitchFamily="18" charset="0"/>
                                </a:rPr>
                              </m:ctrlPr>
                            </m:sSubPr>
                            <m:e>
                              <m:d>
                                <m:dPr>
                                  <m:ctrlPr>
                                    <a:rPr lang="en-MY" b="0" i="1" smtClean="0">
                                      <a:latin typeface="Cambria Math" panose="02040503050406030204" pitchFamily="18" charset="0"/>
                                      <a:ea typeface="Cambria Math" panose="02040503050406030204" pitchFamily="18" charset="0"/>
                                    </a:rPr>
                                  </m:ctrlPr>
                                </m:dPr>
                                <m:e>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𝑎𝑖𝑟</m:t>
                                      </m:r>
                                    </m:sub>
                                  </m:sSub>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𝑓𝑢𝑒𝑙</m:t>
                                      </m:r>
                                    </m:sub>
                                  </m:sSub>
                                </m:e>
                              </m:d>
                            </m:e>
                            <m:sub>
                              <m:r>
                                <a:rPr lang="en-MY" b="0" i="1" smtClean="0">
                                  <a:latin typeface="Cambria Math" panose="02040503050406030204" pitchFamily="18" charset="0"/>
                                  <a:ea typeface="Cambria Math" panose="02040503050406030204" pitchFamily="18" charset="0"/>
                                </a:rPr>
                                <m:t>𝑎𝑐𝑡𝑢𝑎𝑙</m:t>
                              </m:r>
                            </m:sub>
                          </m:sSub>
                        </m:num>
                        <m:den>
                          <m:sSub>
                            <m:sSubPr>
                              <m:ctrlPr>
                                <a:rPr lang="en-MY" b="0" i="1" smtClean="0">
                                  <a:latin typeface="Cambria Math" panose="02040503050406030204" pitchFamily="18" charset="0"/>
                                  <a:ea typeface="Cambria Math" panose="02040503050406030204" pitchFamily="18" charset="0"/>
                                </a:rPr>
                              </m:ctrlPr>
                            </m:sSubPr>
                            <m:e>
                              <m:d>
                                <m:dPr>
                                  <m:ctrlPr>
                                    <a:rPr lang="en-MY" b="0" i="1" smtClean="0">
                                      <a:latin typeface="Cambria Math" panose="02040503050406030204" pitchFamily="18" charset="0"/>
                                      <a:ea typeface="Cambria Math" panose="02040503050406030204" pitchFamily="18" charset="0"/>
                                    </a:rPr>
                                  </m:ctrlPr>
                                </m:dPr>
                                <m:e>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𝑎𝑖𝑟</m:t>
                                      </m:r>
                                    </m:sub>
                                  </m:sSub>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𝑓𝑢𝑒𝑙</m:t>
                                      </m:r>
                                    </m:sub>
                                  </m:sSub>
                                </m:e>
                              </m:d>
                            </m:e>
                            <m:sub>
                              <m:r>
                                <a:rPr lang="en-MY" b="0" i="1" smtClean="0">
                                  <a:latin typeface="Cambria Math" panose="02040503050406030204" pitchFamily="18" charset="0"/>
                                  <a:ea typeface="Cambria Math" panose="02040503050406030204" pitchFamily="18" charset="0"/>
                                </a:rPr>
                                <m:t>𝑠𝑡𝑜𝑖𝑐</m:t>
                              </m:r>
                            </m:sub>
                          </m:sSub>
                        </m:den>
                      </m:f>
                    </m:oMath>
                  </m:oMathPara>
                </a14:m>
                <a:endParaRPr lang="en-MY" dirty="0"/>
              </a:p>
              <a:p>
                <a:pPr marL="0" indent="0">
                  <a:buNone/>
                </a:pPr>
                <a:endParaRPr lang="en-MY" dirty="0"/>
              </a:p>
              <a:p>
                <a:pPr marL="0" indent="0">
                  <a:buNone/>
                </a:pPr>
                <a:r>
                  <a:rPr lang="en-MY" dirty="0"/>
                  <a:t>Therefore,</a:t>
                </a:r>
              </a:p>
              <a:p>
                <a:pPr marL="0" indent="0">
                  <a:buNone/>
                </a:pPr>
                <a:r>
                  <a:rPr lang="en-MY" i="1" dirty="0"/>
                  <a:t>𝜆 </a:t>
                </a:r>
                <a:r>
                  <a:rPr lang="en-MY" dirty="0"/>
                  <a:t>= 1.0 → stoichiometric condition</a:t>
                </a:r>
                <a:br>
                  <a:rPr lang="en-MY" dirty="0"/>
                </a:br>
                <a:r>
                  <a:rPr lang="en-MY" i="1" dirty="0"/>
                  <a:t>𝜆 &gt; </a:t>
                </a:r>
                <a:r>
                  <a:rPr lang="en-MY" dirty="0"/>
                  <a:t>1.0 → fuel-lean condition</a:t>
                </a:r>
                <a:br>
                  <a:rPr lang="en-MY" dirty="0"/>
                </a:br>
                <a:r>
                  <a:rPr lang="en-MY" i="1" dirty="0"/>
                  <a:t>𝜆 &lt; </a:t>
                </a:r>
                <a:r>
                  <a:rPr lang="en-MY" dirty="0"/>
                  <a:t>1.0 → fuel-rich condition </a:t>
                </a:r>
                <a:br>
                  <a:rPr lang="en-MY" dirty="0"/>
                </a:br>
                <a:endParaRPr lang="en-MY" dirty="0"/>
              </a:p>
            </p:txBody>
          </p:sp>
        </mc:Choice>
        <mc:Fallback xmlns="">
          <p:sp>
            <p:nvSpPr>
              <p:cNvPr id="3" name="Content Placeholder 2">
                <a:extLst>
                  <a:ext uri="{FF2B5EF4-FFF2-40B4-BE49-F238E27FC236}">
                    <a16:creationId xmlns:a16="http://schemas.microsoft.com/office/drawing/2014/main" id="{1573A5B8-6C88-4800-B46B-44C1F3084712}"/>
                  </a:ext>
                </a:extLst>
              </p:cNvPr>
              <p:cNvSpPr>
                <a:spLocks noGrp="1" noRot="1" noChangeAspect="1" noMove="1" noResize="1" noEditPoints="1" noAdjustHandles="1" noChangeArrowheads="1" noChangeShapeType="1" noTextEdit="1"/>
              </p:cNvSpPr>
              <p:nvPr>
                <p:ph idx="1"/>
              </p:nvPr>
            </p:nvSpPr>
            <p:spPr>
              <a:xfrm>
                <a:off x="838200" y="569167"/>
                <a:ext cx="10515600" cy="5607796"/>
              </a:xfrm>
              <a:blipFill>
                <a:blip r:embed="rId2"/>
                <a:stretch>
                  <a:fillRect l="-1217" t="-1739" r="-1623"/>
                </a:stretch>
              </a:blipFill>
            </p:spPr>
            <p:txBody>
              <a:bodyPr/>
              <a:lstStyle/>
              <a:p>
                <a:r>
                  <a:rPr lang="en-MY">
                    <a:noFill/>
                  </a:rPr>
                  <a:t> </a:t>
                </a:r>
              </a:p>
            </p:txBody>
          </p:sp>
        </mc:Fallback>
      </mc:AlternateContent>
    </p:spTree>
    <p:extLst>
      <p:ext uri="{BB962C8B-B14F-4D97-AF65-F5344CB8AC3E}">
        <p14:creationId xmlns:p14="http://schemas.microsoft.com/office/powerpoint/2010/main" val="160229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2493-50DE-4BFD-9F73-9C5E1928102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CF20FB5F-2703-41E5-B776-E29EE84DEC02}"/>
              </a:ext>
            </a:extLst>
          </p:cNvPr>
          <p:cNvSpPr>
            <a:spLocks noGrp="1"/>
          </p:cNvSpPr>
          <p:nvPr>
            <p:ph idx="1"/>
          </p:nvPr>
        </p:nvSpPr>
        <p:spPr>
          <a:xfrm>
            <a:off x="838200" y="1825625"/>
            <a:ext cx="10515600" cy="4351338"/>
          </a:xfrm>
        </p:spPr>
        <p:txBody>
          <a:bodyPr/>
          <a:lstStyle/>
          <a:p>
            <a:r>
              <a:rPr lang="en-US" dirty="0"/>
              <a:t>Excess air is often needed for complete combustion. </a:t>
            </a:r>
          </a:p>
          <a:p>
            <a:r>
              <a:rPr lang="en-US" dirty="0"/>
              <a:t>Typically, biomass with a high moisture content requires approximately 70% excess air, equivalent to 10 </a:t>
            </a:r>
            <a:r>
              <a:rPr lang="en-US" dirty="0" err="1"/>
              <a:t>tonne</a:t>
            </a:r>
            <a:r>
              <a:rPr lang="en-US" dirty="0"/>
              <a:t> of air for 1 </a:t>
            </a:r>
            <a:r>
              <a:rPr lang="en-US" dirty="0" err="1"/>
              <a:t>tonne</a:t>
            </a:r>
            <a:r>
              <a:rPr lang="en-US" dirty="0"/>
              <a:t> of biomass. </a:t>
            </a:r>
          </a:p>
          <a:p>
            <a:r>
              <a:rPr lang="en-US" dirty="0"/>
              <a:t>The excess air requirement is in the order of solid fuel &gt; liquid fuel &gt; gaseous fuel.</a:t>
            </a:r>
            <a:endParaRPr lang="en-MY" dirty="0"/>
          </a:p>
        </p:txBody>
      </p:sp>
    </p:spTree>
    <p:extLst>
      <p:ext uri="{BB962C8B-B14F-4D97-AF65-F5344CB8AC3E}">
        <p14:creationId xmlns:p14="http://schemas.microsoft.com/office/powerpoint/2010/main" val="328012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7995-A1AB-451E-9517-4C3D9AF6D867}"/>
              </a:ext>
            </a:extLst>
          </p:cNvPr>
          <p:cNvSpPr>
            <a:spLocks noGrp="1"/>
          </p:cNvSpPr>
          <p:nvPr>
            <p:ph type="title"/>
          </p:nvPr>
        </p:nvSpPr>
        <p:spPr/>
        <p:txBody>
          <a:bodyPr/>
          <a:lstStyle/>
          <a:p>
            <a:r>
              <a:rPr lang="en-MY" b="1" dirty="0">
                <a:solidFill>
                  <a:srgbClr val="FF0000"/>
                </a:solidFill>
              </a:rPr>
              <a:t>Introduction</a:t>
            </a:r>
          </a:p>
        </p:txBody>
      </p:sp>
      <p:sp>
        <p:nvSpPr>
          <p:cNvPr id="3" name="Content Placeholder 2">
            <a:extLst>
              <a:ext uri="{FF2B5EF4-FFF2-40B4-BE49-F238E27FC236}">
                <a16:creationId xmlns:a16="http://schemas.microsoft.com/office/drawing/2014/main" id="{2D287F67-F4C3-4DF7-A2A9-9E1F04B261D5}"/>
              </a:ext>
            </a:extLst>
          </p:cNvPr>
          <p:cNvSpPr>
            <a:spLocks noGrp="1"/>
          </p:cNvSpPr>
          <p:nvPr>
            <p:ph idx="1"/>
          </p:nvPr>
        </p:nvSpPr>
        <p:spPr/>
        <p:txBody>
          <a:bodyPr>
            <a:normAutofit lnSpcReduction="10000"/>
          </a:bodyPr>
          <a:lstStyle/>
          <a:p>
            <a:r>
              <a:rPr lang="en-US" dirty="0"/>
              <a:t>Designing the thermochemical conversion processes of biomass involves the assessment of process performance with respect to </a:t>
            </a:r>
            <a:r>
              <a:rPr lang="en-US" b="1" dirty="0"/>
              <a:t>material utilization </a:t>
            </a:r>
            <a:r>
              <a:rPr lang="en-US" dirty="0"/>
              <a:t>and </a:t>
            </a:r>
            <a:r>
              <a:rPr lang="en-US" b="1" dirty="0"/>
              <a:t>energy efficiency</a:t>
            </a:r>
            <a:r>
              <a:rPr lang="en-US" dirty="0"/>
              <a:t>. </a:t>
            </a:r>
          </a:p>
          <a:p>
            <a:r>
              <a:rPr lang="en-US" dirty="0"/>
              <a:t>Modeling of these processes </a:t>
            </a:r>
            <a:r>
              <a:rPr lang="en-US" b="1" dirty="0"/>
              <a:t>requires the application of fundamental</a:t>
            </a:r>
            <a:br>
              <a:rPr lang="en-US" b="1" dirty="0"/>
            </a:br>
            <a:r>
              <a:rPr lang="en-US" b="1" dirty="0"/>
              <a:t>concepts of reaction thermodynamics</a:t>
            </a:r>
            <a:r>
              <a:rPr lang="en-US" dirty="0"/>
              <a:t>, and thereby identification of key operating parameters and performance indicators depending upon feed definition and process yields. </a:t>
            </a:r>
          </a:p>
          <a:p>
            <a:r>
              <a:rPr lang="en-US" dirty="0"/>
              <a:t>Various fundamental design calculations for combustion, gasification and pyrolysis, providing important tools to </a:t>
            </a:r>
            <a:r>
              <a:rPr lang="en-US" b="1" dirty="0"/>
              <a:t>assess the process performance.</a:t>
            </a:r>
            <a:br>
              <a:rPr lang="en-US" dirty="0"/>
            </a:br>
            <a:endParaRPr lang="en-MY" dirty="0"/>
          </a:p>
        </p:txBody>
      </p:sp>
    </p:spTree>
    <p:extLst>
      <p:ext uri="{BB962C8B-B14F-4D97-AF65-F5344CB8AC3E}">
        <p14:creationId xmlns:p14="http://schemas.microsoft.com/office/powerpoint/2010/main" val="21866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D0FC-615F-44F7-8A86-9673FBCD286F}"/>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6800" b="1" kern="1200">
                <a:solidFill>
                  <a:schemeClr val="tx1"/>
                </a:solidFill>
                <a:latin typeface="+mj-lt"/>
                <a:ea typeface="+mj-ea"/>
                <a:cs typeface="+mj-cs"/>
              </a:rPr>
              <a:t>GASIFICATION</a:t>
            </a:r>
          </a:p>
        </p:txBody>
      </p:sp>
    </p:spTree>
    <p:extLst>
      <p:ext uri="{BB962C8B-B14F-4D97-AF65-F5344CB8AC3E}">
        <p14:creationId xmlns:p14="http://schemas.microsoft.com/office/powerpoint/2010/main" val="189745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DD0F-C033-4B1D-822A-2B98DD352C10}"/>
              </a:ext>
            </a:extLst>
          </p:cNvPr>
          <p:cNvSpPr>
            <a:spLocks noGrp="1"/>
          </p:cNvSpPr>
          <p:nvPr>
            <p:ph type="title"/>
          </p:nvPr>
        </p:nvSpPr>
        <p:spPr/>
        <p:txBody>
          <a:bodyPr/>
          <a:lstStyle/>
          <a:p>
            <a:r>
              <a:rPr lang="en-MY" b="1" dirty="0">
                <a:solidFill>
                  <a:srgbClr val="FF0000"/>
                </a:solidFill>
              </a:rPr>
              <a:t>Cold Gas Efficiency</a:t>
            </a:r>
          </a:p>
        </p:txBody>
      </p:sp>
      <p:sp>
        <p:nvSpPr>
          <p:cNvPr id="3" name="Content Placeholder 2">
            <a:extLst>
              <a:ext uri="{FF2B5EF4-FFF2-40B4-BE49-F238E27FC236}">
                <a16:creationId xmlns:a16="http://schemas.microsoft.com/office/drawing/2014/main" id="{A495D6CB-5975-4FD1-BBA1-2C997AD14A6A}"/>
              </a:ext>
            </a:extLst>
          </p:cNvPr>
          <p:cNvSpPr>
            <a:spLocks noGrp="1"/>
          </p:cNvSpPr>
          <p:nvPr>
            <p:ph idx="1"/>
          </p:nvPr>
        </p:nvSpPr>
        <p:spPr>
          <a:xfrm>
            <a:off x="838200" y="1825625"/>
            <a:ext cx="7371303" cy="4351338"/>
          </a:xfrm>
        </p:spPr>
        <p:txBody>
          <a:bodyPr>
            <a:normAutofit fontScale="92500"/>
          </a:bodyPr>
          <a:lstStyle/>
          <a:p>
            <a:r>
              <a:rPr lang="en-US" dirty="0"/>
              <a:t>The product gas of gasification at high temperature is cooled down to a lower temperature in order to recover heat for satisfying the demand by the downstream processes. </a:t>
            </a:r>
          </a:p>
          <a:p>
            <a:r>
              <a:rPr lang="en-US" dirty="0"/>
              <a:t>The cold gas efficiency is calculated based on the products after being cooled; in other words, the sensible heat is assumed not to be recoverable. </a:t>
            </a:r>
          </a:p>
          <a:p>
            <a:r>
              <a:rPr lang="en-US" dirty="0"/>
              <a:t>The cold gas efficiency often falls within the range of 60–80% in the modern commercial gasification unit. </a:t>
            </a:r>
            <a:br>
              <a:rPr lang="en-US" dirty="0"/>
            </a:br>
            <a:endParaRPr lang="en-MY" dirty="0"/>
          </a:p>
        </p:txBody>
      </p:sp>
      <p:pic>
        <p:nvPicPr>
          <p:cNvPr id="4" name="Picture 3">
            <a:extLst>
              <a:ext uri="{FF2B5EF4-FFF2-40B4-BE49-F238E27FC236}">
                <a16:creationId xmlns:a16="http://schemas.microsoft.com/office/drawing/2014/main" id="{F804505B-A96B-4CBB-B8D8-FDB9C83453CC}"/>
              </a:ext>
            </a:extLst>
          </p:cNvPr>
          <p:cNvPicPr>
            <a:picLocks noChangeAspect="1"/>
          </p:cNvPicPr>
          <p:nvPr/>
        </p:nvPicPr>
        <p:blipFill>
          <a:blip r:embed="rId2"/>
          <a:stretch>
            <a:fillRect/>
          </a:stretch>
        </p:blipFill>
        <p:spPr>
          <a:xfrm>
            <a:off x="8464046" y="1825625"/>
            <a:ext cx="2889754" cy="3834716"/>
          </a:xfrm>
          <a:prstGeom prst="rect">
            <a:avLst/>
          </a:prstGeom>
        </p:spPr>
      </p:pic>
    </p:spTree>
    <p:extLst>
      <p:ext uri="{BB962C8B-B14F-4D97-AF65-F5344CB8AC3E}">
        <p14:creationId xmlns:p14="http://schemas.microsoft.com/office/powerpoint/2010/main" val="384038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D661-3FAB-40C5-B9E5-3CF79B2B2E3A}"/>
              </a:ext>
            </a:extLst>
          </p:cNvPr>
          <p:cNvSpPr>
            <a:spLocks noGrp="1"/>
          </p:cNvSpPr>
          <p:nvPr>
            <p:ph type="title"/>
          </p:nvPr>
        </p:nvSpPr>
        <p:spPr/>
        <p:txBody>
          <a:bodyPr/>
          <a:lstStyle/>
          <a:p>
            <a:endParaRPr lang="en-MY"/>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A15A8F-6B7A-4354-BDA5-57FCD57B5197}"/>
                  </a:ext>
                </a:extLst>
              </p:cNvPr>
              <p:cNvSpPr>
                <a:spLocks noGrp="1"/>
              </p:cNvSpPr>
              <p:nvPr>
                <p:ph idx="1"/>
              </p:nvPr>
            </p:nvSpPr>
            <p:spPr/>
            <p:txBody>
              <a:bodyPr/>
              <a:lstStyle/>
              <a:p>
                <a:pPr marL="0" indent="0">
                  <a:buNone/>
                </a:pPr>
                <a:r>
                  <a:rPr lang="en-MY" dirty="0"/>
                  <a:t>Cold gas efficiency, </a:t>
                </a:r>
                <a14:m>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𝜂</m:t>
                        </m:r>
                      </m:e>
                      <m:sub>
                        <m:r>
                          <a:rPr lang="en-MY" b="0" i="1" smtClean="0">
                            <a:latin typeface="Cambria Math" panose="02040503050406030204" pitchFamily="18" charset="0"/>
                            <a:ea typeface="Cambria Math" panose="02040503050406030204" pitchFamily="18" charset="0"/>
                          </a:rPr>
                          <m:t>𝐶𝐺</m:t>
                        </m:r>
                      </m:sub>
                    </m:sSub>
                  </m:oMath>
                </a14:m>
                <a:r>
                  <a:rPr lang="en-MY" dirty="0"/>
                  <a:t>,</a:t>
                </a:r>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𝜂</m:t>
                          </m:r>
                        </m:e>
                        <m:sub>
                          <m:r>
                            <a:rPr lang="en-MY" b="0" i="1" smtClean="0">
                              <a:latin typeface="Cambria Math" panose="02040503050406030204" pitchFamily="18" charset="0"/>
                              <a:ea typeface="Cambria Math" panose="02040503050406030204" pitchFamily="18" charset="0"/>
                            </a:rPr>
                            <m:t>𝐶𝐺</m:t>
                          </m:r>
                        </m:sub>
                      </m:sSub>
                      <m:d>
                        <m:dPr>
                          <m:ctrlPr>
                            <a:rPr lang="en-MY" b="0" i="1" smtClean="0">
                              <a:latin typeface="Cambria Math" panose="02040503050406030204" pitchFamily="18" charset="0"/>
                              <a:ea typeface="Cambria Math" panose="02040503050406030204" pitchFamily="18" charset="0"/>
                            </a:rPr>
                          </m:ctrlPr>
                        </m:dPr>
                        <m:e>
                          <m:r>
                            <a:rPr lang="en-MY" b="0" i="1" smtClean="0">
                              <a:latin typeface="Cambria Math" panose="02040503050406030204" pitchFamily="18" charset="0"/>
                              <a:ea typeface="Cambria Math" panose="02040503050406030204" pitchFamily="18" charset="0"/>
                            </a:rPr>
                            <m:t>%</m:t>
                          </m:r>
                        </m:e>
                      </m:d>
                      <m:r>
                        <a:rPr lang="en-MY" b="0" i="1" smtClean="0">
                          <a:latin typeface="Cambria Math" panose="02040503050406030204" pitchFamily="18" charset="0"/>
                          <a:ea typeface="Cambria Math" panose="02040503050406030204" pitchFamily="18" charset="0"/>
                        </a:rPr>
                        <m:t>=</m:t>
                      </m:r>
                      <m:f>
                        <m:fPr>
                          <m:ctrlPr>
                            <a:rPr lang="en-MY" b="0" i="1" smtClean="0">
                              <a:latin typeface="Cambria Math" panose="02040503050406030204" pitchFamily="18" charset="0"/>
                              <a:ea typeface="Cambria Math" panose="02040503050406030204" pitchFamily="18" charset="0"/>
                            </a:rPr>
                          </m:ctrlPr>
                        </m:fPr>
                        <m:num>
                          <m:r>
                            <m:rPr>
                              <m:sty m:val="p"/>
                            </m:rPr>
                            <a:rPr lang="en-MY" b="0" i="0" smtClean="0">
                              <a:latin typeface="Cambria Math" panose="02040503050406030204" pitchFamily="18" charset="0"/>
                              <a:ea typeface="Cambria Math" panose="02040503050406030204" pitchFamily="18" charset="0"/>
                            </a:rPr>
                            <m:t>Heating</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value</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in</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cooled</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product</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gas</m:t>
                          </m:r>
                        </m:num>
                        <m:den>
                          <m:r>
                            <m:rPr>
                              <m:sty m:val="p"/>
                            </m:rPr>
                            <a:rPr lang="en-MY" b="0" i="0" smtClean="0">
                              <a:latin typeface="Cambria Math" panose="02040503050406030204" pitchFamily="18" charset="0"/>
                              <a:ea typeface="Cambria Math" panose="02040503050406030204" pitchFamily="18" charset="0"/>
                            </a:rPr>
                            <m:t>Heating</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value</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in</m:t>
                          </m:r>
                          <m:r>
                            <a:rPr lang="en-MY" b="0" i="0" smtClean="0">
                              <a:latin typeface="Cambria Math" panose="02040503050406030204" pitchFamily="18" charset="0"/>
                              <a:ea typeface="Cambria Math" panose="02040503050406030204" pitchFamily="18" charset="0"/>
                            </a:rPr>
                            <m:t> </m:t>
                          </m:r>
                          <m:r>
                            <m:rPr>
                              <m:sty m:val="p"/>
                            </m:rPr>
                            <a:rPr lang="en-MY" b="0" i="0" smtClean="0">
                              <a:latin typeface="Cambria Math" panose="02040503050406030204" pitchFamily="18" charset="0"/>
                              <a:ea typeface="Cambria Math" panose="02040503050406030204" pitchFamily="18" charset="0"/>
                            </a:rPr>
                            <m:t>fuel</m:t>
                          </m:r>
                        </m:den>
                      </m:f>
                      <m:r>
                        <a:rPr lang="en-MY" b="0" i="1" smtClean="0">
                          <a:latin typeface="Cambria Math" panose="02040503050406030204" pitchFamily="18" charset="0"/>
                          <a:ea typeface="Cambria Math" panose="02040503050406030204" pitchFamily="18" charset="0"/>
                        </a:rPr>
                        <m:t>×100</m:t>
                      </m:r>
                    </m:oMath>
                  </m:oMathPara>
                </a14:m>
                <a:endParaRPr lang="en-MY" dirty="0"/>
              </a:p>
            </p:txBody>
          </p:sp>
        </mc:Choice>
        <mc:Fallback xmlns="">
          <p:sp>
            <p:nvSpPr>
              <p:cNvPr id="3" name="Content Placeholder 2">
                <a:extLst>
                  <a:ext uri="{FF2B5EF4-FFF2-40B4-BE49-F238E27FC236}">
                    <a16:creationId xmlns:a16="http://schemas.microsoft.com/office/drawing/2014/main" id="{0EA15A8F-6B7A-4354-BDA5-57FCD57B519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MY">
                    <a:noFill/>
                  </a:rPr>
                  <a:t> </a:t>
                </a:r>
              </a:p>
            </p:txBody>
          </p:sp>
        </mc:Fallback>
      </mc:AlternateContent>
    </p:spTree>
    <p:extLst>
      <p:ext uri="{BB962C8B-B14F-4D97-AF65-F5344CB8AC3E}">
        <p14:creationId xmlns:p14="http://schemas.microsoft.com/office/powerpoint/2010/main" val="3358506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4DA-6635-401C-81B8-A08737E971A5}"/>
              </a:ext>
            </a:extLst>
          </p:cNvPr>
          <p:cNvSpPr>
            <a:spLocks noGrp="1"/>
          </p:cNvSpPr>
          <p:nvPr>
            <p:ph type="title"/>
          </p:nvPr>
        </p:nvSpPr>
        <p:spPr/>
        <p:txBody>
          <a:bodyPr/>
          <a:lstStyle/>
          <a:p>
            <a:r>
              <a:rPr lang="en-MY" b="1" dirty="0">
                <a:solidFill>
                  <a:srgbClr val="FF0000"/>
                </a:solidFill>
              </a:rPr>
              <a:t>Hot Gas Efficiency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13190-2BBD-43DC-9964-9B32D793CEC0}"/>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Sometimes, the high temperature product gas from gasification is utilized directly in other equipment such as a boiler and thus cooling of the gas may not be needed. </a:t>
                </a:r>
              </a:p>
              <a:p>
                <a:pPr>
                  <a:buFont typeface="Wingdings" panose="05000000000000000000" pitchFamily="2" charset="2"/>
                  <a:buChar char="q"/>
                </a:pPr>
                <a:r>
                  <a:rPr lang="en-US" dirty="0"/>
                  <a:t>The calculation of the hot gas efficiency assumes that the product gas remains at a high temperature so that the sensible heat of the hot gas is also utilized. </a:t>
                </a:r>
              </a:p>
              <a:p>
                <a:pPr>
                  <a:buFont typeface="Wingdings" panose="05000000000000000000" pitchFamily="2" charset="2"/>
                  <a:buChar char="q"/>
                </a:pPr>
                <a:r>
                  <a:rPr lang="en-US" dirty="0"/>
                  <a:t>The hot gas efficiency is greater than the cold gas efficiency</a:t>
                </a:r>
                <a:endParaRPr lang="en-MY" dirty="0"/>
              </a:p>
              <a:p>
                <a:pPr marL="0" indent="0">
                  <a:buNone/>
                </a:pPr>
                <a:endParaRPr lang="en-MY" dirty="0"/>
              </a:p>
              <a:p>
                <a:pPr marL="0" indent="0">
                  <a:buNone/>
                </a:pPr>
                <a:r>
                  <a:rPr lang="en-MY" dirty="0"/>
                  <a:t>Hot gas efficiency, </a:t>
                </a:r>
                <a14:m>
                  <m:oMath xmlns:m="http://schemas.openxmlformats.org/officeDocument/2006/math">
                    <m:sSub>
                      <m:sSubPr>
                        <m:ctrlPr>
                          <a:rPr lang="en-MY" i="1" smtClean="0">
                            <a:latin typeface="Cambria Math" panose="02040503050406030204" pitchFamily="18" charset="0"/>
                            <a:ea typeface="Cambria Math" panose="02040503050406030204" pitchFamily="18" charset="0"/>
                          </a:rPr>
                        </m:ctrlPr>
                      </m:sSubPr>
                      <m:e>
                        <m:r>
                          <a:rPr lang="en-MY" i="1" smtClean="0">
                            <a:latin typeface="Cambria Math" panose="02040503050406030204" pitchFamily="18" charset="0"/>
                            <a:ea typeface="Cambria Math" panose="02040503050406030204" pitchFamily="18" charset="0"/>
                          </a:rPr>
                          <m:t>𝜂</m:t>
                        </m:r>
                      </m:e>
                      <m:sub>
                        <m:r>
                          <a:rPr lang="en-MY" b="0" i="1" smtClean="0">
                            <a:latin typeface="Cambria Math" panose="02040503050406030204" pitchFamily="18" charset="0"/>
                            <a:ea typeface="Cambria Math" panose="02040503050406030204" pitchFamily="18" charset="0"/>
                          </a:rPr>
                          <m:t>𝐻𝐺</m:t>
                        </m:r>
                      </m:sub>
                    </m:sSub>
                  </m:oMath>
                </a14:m>
                <a:r>
                  <a:rPr lang="en-MY" dirty="0"/>
                  <a:t>,</a:t>
                </a:r>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sSub>
                        <m:sSubPr>
                          <m:ctrlPr>
                            <a:rPr lang="en-MY" sz="2000" i="1" smtClean="0">
                              <a:latin typeface="Cambria Math" panose="02040503050406030204" pitchFamily="18" charset="0"/>
                              <a:ea typeface="Cambria Math" panose="02040503050406030204" pitchFamily="18" charset="0"/>
                            </a:rPr>
                          </m:ctrlPr>
                        </m:sSubPr>
                        <m:e>
                          <m:r>
                            <a:rPr lang="en-MY" sz="2000" i="1" smtClean="0">
                              <a:latin typeface="Cambria Math" panose="02040503050406030204" pitchFamily="18" charset="0"/>
                              <a:ea typeface="Cambria Math" panose="02040503050406030204" pitchFamily="18" charset="0"/>
                            </a:rPr>
                            <m:t>𝜂</m:t>
                          </m:r>
                        </m:e>
                        <m:sub>
                          <m:r>
                            <a:rPr lang="en-MY" sz="2000" b="0" i="1" smtClean="0">
                              <a:latin typeface="Cambria Math" panose="02040503050406030204" pitchFamily="18" charset="0"/>
                              <a:ea typeface="Cambria Math" panose="02040503050406030204" pitchFamily="18" charset="0"/>
                            </a:rPr>
                            <m:t>𝐶𝐺</m:t>
                          </m:r>
                        </m:sub>
                      </m:sSub>
                      <m:d>
                        <m:dPr>
                          <m:ctrlPr>
                            <a:rPr lang="en-MY" sz="2000" b="0" i="1" smtClean="0">
                              <a:latin typeface="Cambria Math" panose="02040503050406030204" pitchFamily="18" charset="0"/>
                              <a:ea typeface="Cambria Math" panose="02040503050406030204" pitchFamily="18" charset="0"/>
                            </a:rPr>
                          </m:ctrlPr>
                        </m:dPr>
                        <m:e>
                          <m:r>
                            <a:rPr lang="en-MY" sz="2000" b="0" i="1" smtClean="0">
                              <a:latin typeface="Cambria Math" panose="02040503050406030204" pitchFamily="18" charset="0"/>
                              <a:ea typeface="Cambria Math" panose="02040503050406030204" pitchFamily="18" charset="0"/>
                            </a:rPr>
                            <m:t>%</m:t>
                          </m:r>
                        </m:e>
                      </m:d>
                      <m:r>
                        <a:rPr lang="en-MY" sz="2000" b="0" i="1" smtClean="0">
                          <a:latin typeface="Cambria Math" panose="02040503050406030204" pitchFamily="18" charset="0"/>
                          <a:ea typeface="Cambria Math" panose="02040503050406030204" pitchFamily="18" charset="0"/>
                        </a:rPr>
                        <m:t>=</m:t>
                      </m:r>
                      <m:f>
                        <m:fPr>
                          <m:ctrlPr>
                            <a:rPr lang="en-MY" sz="2000" b="0" i="1" smtClean="0">
                              <a:latin typeface="Cambria Math" panose="02040503050406030204" pitchFamily="18" charset="0"/>
                              <a:ea typeface="Cambria Math" panose="02040503050406030204" pitchFamily="18" charset="0"/>
                            </a:rPr>
                          </m:ctrlPr>
                        </m:fPr>
                        <m:num>
                          <m:r>
                            <m:rPr>
                              <m:sty m:val="p"/>
                            </m:rPr>
                            <a:rPr lang="en-MY" sz="2000" b="0" i="0" smtClean="0">
                              <a:latin typeface="Cambria Math" panose="02040503050406030204" pitchFamily="18" charset="0"/>
                              <a:ea typeface="Cambria Math" panose="02040503050406030204" pitchFamily="18" charset="0"/>
                            </a:rPr>
                            <m:t>Heating</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value</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in</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hot</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product</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gas</m:t>
                          </m:r>
                          <m:r>
                            <a:rPr lang="en-MY" sz="2000" b="0" i="0" smtClean="0">
                              <a:latin typeface="Cambria Math" panose="02040503050406030204" pitchFamily="18" charset="0"/>
                              <a:ea typeface="Cambria Math" panose="02040503050406030204" pitchFamily="18" charset="0"/>
                            </a:rPr>
                            <m:t>+</m:t>
                          </m:r>
                          <m:r>
                            <m:rPr>
                              <m:sty m:val="p"/>
                            </m:rPr>
                            <a:rPr lang="en-MY" sz="2000" b="0" i="0" smtClean="0">
                              <a:latin typeface="Cambria Math" panose="02040503050406030204" pitchFamily="18" charset="0"/>
                              <a:ea typeface="Cambria Math" panose="02040503050406030204" pitchFamily="18" charset="0"/>
                            </a:rPr>
                            <m:t>Sensible</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heat</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of</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the</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hot</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gas</m:t>
                          </m:r>
                        </m:num>
                        <m:den>
                          <m:r>
                            <m:rPr>
                              <m:sty m:val="p"/>
                            </m:rPr>
                            <a:rPr lang="en-MY" sz="2000" b="0" i="0" smtClean="0">
                              <a:latin typeface="Cambria Math" panose="02040503050406030204" pitchFamily="18" charset="0"/>
                              <a:ea typeface="Cambria Math" panose="02040503050406030204" pitchFamily="18" charset="0"/>
                            </a:rPr>
                            <m:t>Heating</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value</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in</m:t>
                          </m:r>
                          <m:r>
                            <a:rPr lang="en-MY" sz="2000" b="0" i="0" smtClean="0">
                              <a:latin typeface="Cambria Math" panose="02040503050406030204" pitchFamily="18" charset="0"/>
                              <a:ea typeface="Cambria Math" panose="02040503050406030204" pitchFamily="18" charset="0"/>
                            </a:rPr>
                            <m:t> </m:t>
                          </m:r>
                          <m:r>
                            <m:rPr>
                              <m:sty m:val="p"/>
                            </m:rPr>
                            <a:rPr lang="en-MY" sz="2000" b="0" i="0" smtClean="0">
                              <a:latin typeface="Cambria Math" panose="02040503050406030204" pitchFamily="18" charset="0"/>
                              <a:ea typeface="Cambria Math" panose="02040503050406030204" pitchFamily="18" charset="0"/>
                            </a:rPr>
                            <m:t>fuel</m:t>
                          </m:r>
                        </m:den>
                      </m:f>
                      <m:r>
                        <a:rPr lang="en-MY" sz="2000" b="0" i="1" smtClean="0">
                          <a:latin typeface="Cambria Math" panose="02040503050406030204" pitchFamily="18" charset="0"/>
                          <a:ea typeface="Cambria Math" panose="02040503050406030204" pitchFamily="18" charset="0"/>
                        </a:rPr>
                        <m:t>×100</m:t>
                      </m:r>
                    </m:oMath>
                  </m:oMathPara>
                </a14:m>
                <a:endParaRPr lang="en-MY" sz="2000" dirty="0"/>
              </a:p>
              <a:p>
                <a:endParaRPr lang="en-MY" dirty="0"/>
              </a:p>
            </p:txBody>
          </p:sp>
        </mc:Choice>
        <mc:Fallback xmlns="">
          <p:sp>
            <p:nvSpPr>
              <p:cNvPr id="3" name="Content Placeholder 2">
                <a:extLst>
                  <a:ext uri="{FF2B5EF4-FFF2-40B4-BE49-F238E27FC236}">
                    <a16:creationId xmlns:a16="http://schemas.microsoft.com/office/drawing/2014/main" id="{FEB13190-2BBD-43DC-9964-9B32D793CEC0}"/>
                  </a:ext>
                </a:extLst>
              </p:cNvPr>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MY">
                    <a:noFill/>
                  </a:rPr>
                  <a:t> </a:t>
                </a:r>
              </a:p>
            </p:txBody>
          </p:sp>
        </mc:Fallback>
      </mc:AlternateContent>
    </p:spTree>
    <p:extLst>
      <p:ext uri="{BB962C8B-B14F-4D97-AF65-F5344CB8AC3E}">
        <p14:creationId xmlns:p14="http://schemas.microsoft.com/office/powerpoint/2010/main" val="260782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AE59-BB78-4701-9B47-B95293998FF8}"/>
              </a:ext>
            </a:extLst>
          </p:cNvPr>
          <p:cNvSpPr>
            <a:spLocks noGrp="1"/>
          </p:cNvSpPr>
          <p:nvPr>
            <p:ph type="title"/>
          </p:nvPr>
        </p:nvSpPr>
        <p:spPr/>
        <p:txBody>
          <a:bodyPr/>
          <a:lstStyle/>
          <a:p>
            <a:r>
              <a:rPr lang="en-MY" b="1" dirty="0" err="1">
                <a:solidFill>
                  <a:srgbClr val="FF0000"/>
                </a:solidFill>
              </a:rPr>
              <a:t>Equivalance</a:t>
            </a:r>
            <a:r>
              <a:rPr lang="en-MY" b="1" dirty="0">
                <a:solidFill>
                  <a:srgbClr val="FF0000"/>
                </a:solidFill>
              </a:rPr>
              <a:t> Ratio</a:t>
            </a:r>
          </a:p>
        </p:txBody>
      </p:sp>
      <p:sp>
        <p:nvSpPr>
          <p:cNvPr id="3" name="Content Placeholder 2">
            <a:extLst>
              <a:ext uri="{FF2B5EF4-FFF2-40B4-BE49-F238E27FC236}">
                <a16:creationId xmlns:a16="http://schemas.microsoft.com/office/drawing/2014/main" id="{AFC08956-B672-4388-9358-79C09F7C78DB}"/>
              </a:ext>
            </a:extLst>
          </p:cNvPr>
          <p:cNvSpPr>
            <a:spLocks noGrp="1"/>
          </p:cNvSpPr>
          <p:nvPr>
            <p:ph idx="1"/>
          </p:nvPr>
        </p:nvSpPr>
        <p:spPr>
          <a:xfrm>
            <a:off x="838200" y="1825625"/>
            <a:ext cx="7984253" cy="4351338"/>
          </a:xfrm>
        </p:spPr>
        <p:txBody>
          <a:bodyPr/>
          <a:lstStyle/>
          <a:p>
            <a:pPr marL="0" indent="0">
              <a:buNone/>
            </a:pPr>
            <a:r>
              <a:rPr lang="en-US" dirty="0"/>
              <a:t>The equivalence ratio, 𝜙, defined below is a strong parameter that determines the performance of the gasifier as well as the quality of the product gas. </a:t>
            </a:r>
          </a:p>
          <a:p>
            <a:endParaRPr lang="en-US" dirty="0"/>
          </a:p>
          <a:p>
            <a:endParaRPr lang="en-US" dirty="0"/>
          </a:p>
          <a:p>
            <a:endParaRPr lang="en-US" dirty="0"/>
          </a:p>
          <a:p>
            <a:pPr marL="0" indent="0">
              <a:buNone/>
            </a:pPr>
            <a:r>
              <a:rPr lang="en-US" dirty="0"/>
              <a:t>Where:</a:t>
            </a:r>
          </a:p>
          <a:p>
            <a:pPr marL="0" indent="0">
              <a:buNone/>
            </a:pPr>
            <a:r>
              <a:rPr lang="en-US" dirty="0" err="1"/>
              <a:t>m</a:t>
            </a:r>
            <a:r>
              <a:rPr lang="en-US" baseline="-25000" dirty="0" err="1"/>
              <a:t>fuel</a:t>
            </a:r>
            <a:r>
              <a:rPr lang="en-US" dirty="0"/>
              <a:t> is the mass flow rate of fuel and </a:t>
            </a:r>
            <a:r>
              <a:rPr lang="en-US" dirty="0" err="1"/>
              <a:t>m</a:t>
            </a:r>
            <a:r>
              <a:rPr lang="en-US" baseline="-25000" dirty="0" err="1"/>
              <a:t>air</a:t>
            </a:r>
            <a:r>
              <a:rPr lang="en-US" dirty="0"/>
              <a:t> is the mass flow rate of air.</a:t>
            </a:r>
            <a:endParaRPr lang="en-MY" dirty="0"/>
          </a:p>
          <a:p>
            <a:endParaRPr lang="en-MY"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0446238-029C-4C74-B48A-910D8CC9F9AC}"/>
                  </a:ext>
                </a:extLst>
              </p:cNvPr>
              <p:cNvSpPr/>
              <p:nvPr/>
            </p:nvSpPr>
            <p:spPr>
              <a:xfrm>
                <a:off x="2555013" y="3441560"/>
                <a:ext cx="3834304" cy="8453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MY" b="0" i="1" smtClean="0">
                          <a:latin typeface="Cambria Math" panose="02040503050406030204" pitchFamily="18" charset="0"/>
                          <a:ea typeface="Cambria Math" panose="02040503050406030204" pitchFamily="18" charset="0"/>
                        </a:rPr>
                        <m:t>𝜙</m:t>
                      </m:r>
                      <m:r>
                        <a:rPr lang="en-MY" b="0" i="1" smtClean="0">
                          <a:latin typeface="Cambria Math" panose="02040503050406030204" pitchFamily="18" charset="0"/>
                          <a:ea typeface="Cambria Math" panose="02040503050406030204" pitchFamily="18" charset="0"/>
                        </a:rPr>
                        <m:t>=</m:t>
                      </m:r>
                      <m:f>
                        <m:fPr>
                          <m:ctrlPr>
                            <a:rPr lang="en-MY" b="0" i="1" smtClean="0">
                              <a:latin typeface="Cambria Math" panose="02040503050406030204" pitchFamily="18" charset="0"/>
                              <a:ea typeface="Cambria Math" panose="02040503050406030204" pitchFamily="18" charset="0"/>
                            </a:rPr>
                          </m:ctrlPr>
                        </m:fPr>
                        <m:num>
                          <m:sSub>
                            <m:sSubPr>
                              <m:ctrlPr>
                                <a:rPr lang="en-MY" b="0" i="1" smtClean="0">
                                  <a:latin typeface="Cambria Math" panose="02040503050406030204" pitchFamily="18" charset="0"/>
                                  <a:ea typeface="Cambria Math" panose="02040503050406030204" pitchFamily="18" charset="0"/>
                                </a:rPr>
                              </m:ctrlPr>
                            </m:sSubPr>
                            <m:e>
                              <m:d>
                                <m:dPr>
                                  <m:ctrlPr>
                                    <a:rPr lang="en-MY" b="0" i="1" smtClean="0">
                                      <a:latin typeface="Cambria Math" panose="02040503050406030204" pitchFamily="18" charset="0"/>
                                      <a:ea typeface="Cambria Math" panose="02040503050406030204" pitchFamily="18" charset="0"/>
                                    </a:rPr>
                                  </m:ctrlPr>
                                </m:dPr>
                                <m:e>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𝑎𝑖𝑟</m:t>
                                      </m:r>
                                    </m:sub>
                                  </m:sSub>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𝑓𝑢𝑒𝑙</m:t>
                                      </m:r>
                                    </m:sub>
                                  </m:sSub>
                                </m:e>
                              </m:d>
                            </m:e>
                            <m:sub>
                              <m:r>
                                <a:rPr lang="en-MY" b="0" i="1" smtClean="0">
                                  <a:latin typeface="Cambria Math" panose="02040503050406030204" pitchFamily="18" charset="0"/>
                                  <a:ea typeface="Cambria Math" panose="02040503050406030204" pitchFamily="18" charset="0"/>
                                </a:rPr>
                                <m:t>𝑎𝑐𝑡𝑢𝑎𝑙</m:t>
                              </m:r>
                            </m:sub>
                          </m:sSub>
                        </m:num>
                        <m:den>
                          <m:sSub>
                            <m:sSubPr>
                              <m:ctrlPr>
                                <a:rPr lang="en-MY" b="0" i="1" smtClean="0">
                                  <a:latin typeface="Cambria Math" panose="02040503050406030204" pitchFamily="18" charset="0"/>
                                  <a:ea typeface="Cambria Math" panose="02040503050406030204" pitchFamily="18" charset="0"/>
                                </a:rPr>
                              </m:ctrlPr>
                            </m:sSubPr>
                            <m:e>
                              <m:d>
                                <m:dPr>
                                  <m:ctrlPr>
                                    <a:rPr lang="en-MY" b="0" i="1" smtClean="0">
                                      <a:latin typeface="Cambria Math" panose="02040503050406030204" pitchFamily="18" charset="0"/>
                                      <a:ea typeface="Cambria Math" panose="02040503050406030204" pitchFamily="18" charset="0"/>
                                    </a:rPr>
                                  </m:ctrlPr>
                                </m:dPr>
                                <m:e>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𝑎𝑖𝑟</m:t>
                                      </m:r>
                                    </m:sub>
                                  </m:sSub>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𝑚</m:t>
                                      </m:r>
                                    </m:e>
                                    <m:sub>
                                      <m:r>
                                        <a:rPr lang="en-MY" b="0" i="1" smtClean="0">
                                          <a:latin typeface="Cambria Math" panose="02040503050406030204" pitchFamily="18" charset="0"/>
                                          <a:ea typeface="Cambria Math" panose="02040503050406030204" pitchFamily="18" charset="0"/>
                                        </a:rPr>
                                        <m:t>𝑓𝑢𝑒𝑙</m:t>
                                      </m:r>
                                    </m:sub>
                                  </m:sSub>
                                </m:e>
                              </m:d>
                            </m:e>
                            <m:sub>
                              <m:r>
                                <a:rPr lang="en-MY" b="0" i="1" smtClean="0">
                                  <a:latin typeface="Cambria Math" panose="02040503050406030204" pitchFamily="18" charset="0"/>
                                  <a:ea typeface="Cambria Math" panose="02040503050406030204" pitchFamily="18" charset="0"/>
                                </a:rPr>
                                <m:t>𝑠𝑡𝑜𝑖𝑐</m:t>
                              </m:r>
                            </m:sub>
                          </m:sSub>
                        </m:den>
                      </m:f>
                    </m:oMath>
                  </m:oMathPara>
                </a14:m>
                <a:endParaRPr lang="en-MY" dirty="0"/>
              </a:p>
            </p:txBody>
          </p:sp>
        </mc:Choice>
        <mc:Fallback xmlns="">
          <p:sp>
            <p:nvSpPr>
              <p:cNvPr id="5" name="Rectangle 4">
                <a:extLst>
                  <a:ext uri="{FF2B5EF4-FFF2-40B4-BE49-F238E27FC236}">
                    <a16:creationId xmlns:a16="http://schemas.microsoft.com/office/drawing/2014/main" id="{00446238-029C-4C74-B48A-910D8CC9F9AC}"/>
                  </a:ext>
                </a:extLst>
              </p:cNvPr>
              <p:cNvSpPr>
                <a:spLocks noRot="1" noChangeAspect="1" noMove="1" noResize="1" noEditPoints="1" noAdjustHandles="1" noChangeArrowheads="1" noChangeShapeType="1" noTextEdit="1"/>
              </p:cNvSpPr>
              <p:nvPr/>
            </p:nvSpPr>
            <p:spPr>
              <a:xfrm>
                <a:off x="2555013" y="3441560"/>
                <a:ext cx="3834304" cy="845360"/>
              </a:xfrm>
              <a:prstGeom prst="rect">
                <a:avLst/>
              </a:prstGeom>
              <a:blipFill>
                <a:blip r:embed="rId2"/>
                <a:stretch>
                  <a:fillRect/>
                </a:stretch>
              </a:blipFill>
            </p:spPr>
            <p:txBody>
              <a:bodyPr/>
              <a:lstStyle/>
              <a:p>
                <a:r>
                  <a:rPr lang="en-MY">
                    <a:noFill/>
                  </a:rPr>
                  <a:t> </a:t>
                </a:r>
              </a:p>
            </p:txBody>
          </p:sp>
        </mc:Fallback>
      </mc:AlternateContent>
      <p:pic>
        <p:nvPicPr>
          <p:cNvPr id="4" name="Picture 3">
            <a:extLst>
              <a:ext uri="{FF2B5EF4-FFF2-40B4-BE49-F238E27FC236}">
                <a16:creationId xmlns:a16="http://schemas.microsoft.com/office/drawing/2014/main" id="{55C821A7-03B1-4D3C-93EE-CF0343511D47}"/>
              </a:ext>
            </a:extLst>
          </p:cNvPr>
          <p:cNvPicPr>
            <a:picLocks noChangeAspect="1"/>
          </p:cNvPicPr>
          <p:nvPr/>
        </p:nvPicPr>
        <p:blipFill>
          <a:blip r:embed="rId3"/>
          <a:stretch>
            <a:fillRect/>
          </a:stretch>
        </p:blipFill>
        <p:spPr>
          <a:xfrm>
            <a:off x="8781422" y="1825625"/>
            <a:ext cx="2893717" cy="3830299"/>
          </a:xfrm>
          <a:prstGeom prst="rect">
            <a:avLst/>
          </a:prstGeom>
        </p:spPr>
      </p:pic>
    </p:spTree>
    <p:extLst>
      <p:ext uri="{BB962C8B-B14F-4D97-AF65-F5344CB8AC3E}">
        <p14:creationId xmlns:p14="http://schemas.microsoft.com/office/powerpoint/2010/main" val="261394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3C496-5D14-4518-8C43-E2C5B933109C}"/>
              </a:ext>
            </a:extLst>
          </p:cNvPr>
          <p:cNvSpPr>
            <a:spLocks noGrp="1"/>
          </p:cNvSpPr>
          <p:nvPr>
            <p:ph idx="1"/>
          </p:nvPr>
        </p:nvSpPr>
        <p:spPr>
          <a:xfrm>
            <a:off x="838200" y="783771"/>
            <a:ext cx="10515600" cy="5393192"/>
          </a:xfrm>
        </p:spPr>
        <p:txBody>
          <a:bodyPr>
            <a:normAutofit fontScale="92500" lnSpcReduction="20000"/>
          </a:bodyPr>
          <a:lstStyle/>
          <a:p>
            <a:pPr>
              <a:buFont typeface="Wingdings" panose="05000000000000000000" pitchFamily="2" charset="2"/>
              <a:buChar char="ü"/>
            </a:pPr>
            <a:r>
              <a:rPr lang="en-US" dirty="0"/>
              <a:t> For gasification, 𝜙 &gt; 1 since the reaction is carried out in an air-deficient environment, in contrast to the combustion reaction, where excess air is used (𝜙 &lt; 1).</a:t>
            </a:r>
          </a:p>
          <a:p>
            <a:pPr>
              <a:buFont typeface="Wingdings" panose="05000000000000000000" pitchFamily="2" charset="2"/>
              <a:buChar char="ü"/>
            </a:pPr>
            <a:r>
              <a:rPr lang="en-US" dirty="0"/>
              <a:t> 𝜙 = 1 is when stoichiometric air is used with respect to the fuel.</a:t>
            </a:r>
          </a:p>
          <a:p>
            <a:pPr>
              <a:buFont typeface="Wingdings" panose="05000000000000000000" pitchFamily="2" charset="2"/>
              <a:buChar char="ü"/>
            </a:pPr>
            <a:r>
              <a:rPr lang="en-US" dirty="0"/>
              <a:t> For gasification of biomass, 3 &lt; 𝜙 &lt; 5. 𝜙 = 4 is normally a good initial guess for modeling gasification of biomass.</a:t>
            </a:r>
          </a:p>
          <a:p>
            <a:pPr>
              <a:buFont typeface="Wingdings" panose="05000000000000000000" pitchFamily="2" charset="2"/>
              <a:buChar char="ü"/>
            </a:pPr>
            <a:r>
              <a:rPr lang="en-US" dirty="0"/>
              <a:t> Adjustment of 𝜙 is needed, because it dictates the quality of the products formed.</a:t>
            </a:r>
          </a:p>
          <a:p>
            <a:pPr>
              <a:buFont typeface="Wingdings" panose="05000000000000000000" pitchFamily="2" charset="2"/>
              <a:buChar char="ü"/>
            </a:pPr>
            <a:r>
              <a:rPr lang="en-US" dirty="0"/>
              <a:t> High 𝜙 results in a low gas yield while producing a high proportion of char and tar, that is, the pyrolysis reaction dominates the gasification reaction.</a:t>
            </a:r>
          </a:p>
          <a:p>
            <a:pPr>
              <a:buFont typeface="Wingdings" panose="05000000000000000000" pitchFamily="2" charset="2"/>
              <a:buChar char="ü"/>
            </a:pPr>
            <a:r>
              <a:rPr lang="en-US" dirty="0"/>
              <a:t> Low 𝜙 results in more combustion products formation, that is, the combustion reaction dominates the gasification reaction.</a:t>
            </a:r>
          </a:p>
          <a:p>
            <a:pPr>
              <a:buFont typeface="Wingdings" panose="05000000000000000000" pitchFamily="2" charset="2"/>
              <a:buChar char="ü"/>
            </a:pPr>
            <a:r>
              <a:rPr lang="en-US" dirty="0"/>
              <a:t> Both scenarios (low and high 𝜙) would lead to a low heating value of the product gas. This is because at high 𝜙, char and tar are produced rather than the product gas; at low 𝜙, more CO</a:t>
            </a:r>
            <a:r>
              <a:rPr lang="en-US" baseline="-25000" dirty="0"/>
              <a:t>2</a:t>
            </a:r>
            <a:r>
              <a:rPr lang="en-US" dirty="0"/>
              <a:t> and H</a:t>
            </a:r>
            <a:r>
              <a:rPr lang="en-US" baseline="-25000" dirty="0"/>
              <a:t>2</a:t>
            </a:r>
            <a:r>
              <a:rPr lang="en-US" dirty="0"/>
              <a:t>O are generated instead of CO and H</a:t>
            </a:r>
            <a:r>
              <a:rPr lang="en-US" baseline="-25000" dirty="0"/>
              <a:t>2</a:t>
            </a:r>
            <a:r>
              <a:rPr lang="en-US" dirty="0"/>
              <a:t>.</a:t>
            </a:r>
            <a:endParaRPr lang="en-MY" dirty="0"/>
          </a:p>
        </p:txBody>
      </p:sp>
    </p:spTree>
    <p:extLst>
      <p:ext uri="{BB962C8B-B14F-4D97-AF65-F5344CB8AC3E}">
        <p14:creationId xmlns:p14="http://schemas.microsoft.com/office/powerpoint/2010/main" val="2454581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9D7A-F056-4CC8-9709-8D2B066A64CA}"/>
              </a:ext>
            </a:extLst>
          </p:cNvPr>
          <p:cNvSpPr>
            <a:spLocks noGrp="1"/>
          </p:cNvSpPr>
          <p:nvPr>
            <p:ph type="title"/>
          </p:nvPr>
        </p:nvSpPr>
        <p:spPr/>
        <p:txBody>
          <a:bodyPr/>
          <a:lstStyle/>
          <a:p>
            <a:r>
              <a:rPr lang="en-MY" b="1" dirty="0">
                <a:solidFill>
                  <a:srgbClr val="FF0000"/>
                </a:solidFill>
              </a:rPr>
              <a:t>Carbon Conversion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9D2389-0A51-445D-BE63-A99E1D1768B9}"/>
                  </a:ext>
                </a:extLst>
              </p:cNvPr>
              <p:cNvSpPr>
                <a:spLocks noGrp="1"/>
              </p:cNvSpPr>
              <p:nvPr>
                <p:ph idx="1"/>
              </p:nvPr>
            </p:nvSpPr>
            <p:spPr/>
            <p:txBody>
              <a:bodyPr/>
              <a:lstStyle/>
              <a:p>
                <a:r>
                  <a:rPr lang="en-US" dirty="0"/>
                  <a:t>Carbon conversion, X</a:t>
                </a:r>
                <a:r>
                  <a:rPr lang="en-US" baseline="-25000" dirty="0"/>
                  <a:t>C</a:t>
                </a:r>
                <a:r>
                  <a:rPr lang="en-US" dirty="0"/>
                  <a:t>, defined below shows the efficiency of utilization of the carbon element in the fuel:</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MY" i="1" smtClean="0">
                              <a:latin typeface="Cambria Math" panose="02040503050406030204" pitchFamily="18" charset="0"/>
                            </a:rPr>
                          </m:ctrlPr>
                        </m:sSubPr>
                        <m:e>
                          <m:r>
                            <a:rPr lang="en-MY" b="0" i="1" smtClean="0">
                              <a:latin typeface="Cambria Math" panose="02040503050406030204" pitchFamily="18" charset="0"/>
                            </a:rPr>
                            <m:t>𝑋</m:t>
                          </m:r>
                        </m:e>
                        <m:sub>
                          <m:r>
                            <a:rPr lang="en-MY" b="0" i="1" smtClean="0">
                              <a:latin typeface="Cambria Math" panose="02040503050406030204" pitchFamily="18" charset="0"/>
                            </a:rPr>
                            <m:t>𝑐</m:t>
                          </m:r>
                        </m:sub>
                      </m:sSub>
                      <m:d>
                        <m:dPr>
                          <m:ctrlPr>
                            <a:rPr lang="en-MY" b="0" i="1" smtClean="0">
                              <a:latin typeface="Cambria Math" panose="02040503050406030204" pitchFamily="18" charset="0"/>
                            </a:rPr>
                          </m:ctrlPr>
                        </m:dPr>
                        <m:e>
                          <m:r>
                            <a:rPr lang="en-MY" b="0" i="1" smtClean="0">
                              <a:latin typeface="Cambria Math" panose="02040503050406030204" pitchFamily="18" charset="0"/>
                            </a:rPr>
                            <m:t>%</m:t>
                          </m:r>
                        </m:e>
                      </m:d>
                      <m:r>
                        <a:rPr lang="en-MY" b="0" i="1" smtClean="0">
                          <a:latin typeface="Cambria Math" panose="02040503050406030204" pitchFamily="18" charset="0"/>
                        </a:rPr>
                        <m:t>=</m:t>
                      </m:r>
                      <m:f>
                        <m:fPr>
                          <m:ctrlPr>
                            <a:rPr lang="en-MY" b="0" i="1" smtClean="0">
                              <a:latin typeface="Cambria Math" panose="02040503050406030204" pitchFamily="18" charset="0"/>
                            </a:rPr>
                          </m:ctrlPr>
                        </m:fPr>
                        <m:num>
                          <m:r>
                            <m:rPr>
                              <m:sty m:val="p"/>
                            </m:rPr>
                            <a:rPr lang="en-MY" b="0" i="0" smtClean="0">
                              <a:latin typeface="Cambria Math" panose="02040503050406030204" pitchFamily="18" charset="0"/>
                            </a:rPr>
                            <m:t>Carbon</m:t>
                          </m:r>
                          <m:r>
                            <a:rPr lang="en-MY" b="0" i="0" smtClean="0">
                              <a:latin typeface="Cambria Math" panose="02040503050406030204" pitchFamily="18" charset="0"/>
                            </a:rPr>
                            <m:t> </m:t>
                          </m:r>
                          <m:r>
                            <m:rPr>
                              <m:sty m:val="p"/>
                            </m:rPr>
                            <a:rPr lang="en-MY" b="0" i="0" smtClean="0">
                              <a:latin typeface="Cambria Math" panose="02040503050406030204" pitchFamily="18" charset="0"/>
                            </a:rPr>
                            <m:t>converted</m:t>
                          </m:r>
                          <m:r>
                            <a:rPr lang="en-MY" b="0" i="0" smtClean="0">
                              <a:latin typeface="Cambria Math" panose="02040503050406030204" pitchFamily="18" charset="0"/>
                            </a:rPr>
                            <m:t> </m:t>
                          </m:r>
                          <m:r>
                            <m:rPr>
                              <m:sty m:val="p"/>
                            </m:rPr>
                            <a:rPr lang="en-MY" b="0" i="0" smtClean="0">
                              <a:latin typeface="Cambria Math" panose="02040503050406030204" pitchFamily="18" charset="0"/>
                            </a:rPr>
                            <m:t>in</m:t>
                          </m:r>
                          <m:r>
                            <a:rPr lang="en-MY" b="0" i="0" smtClean="0">
                              <a:latin typeface="Cambria Math" panose="02040503050406030204" pitchFamily="18" charset="0"/>
                            </a:rPr>
                            <m:t> </m:t>
                          </m:r>
                          <m:r>
                            <m:rPr>
                              <m:sty m:val="p"/>
                            </m:rPr>
                            <a:rPr lang="en-MY" b="0" i="0" smtClean="0">
                              <a:latin typeface="Cambria Math" panose="02040503050406030204" pitchFamily="18" charset="0"/>
                            </a:rPr>
                            <m:t>gasification</m:t>
                          </m:r>
                        </m:num>
                        <m:den>
                          <m:r>
                            <m:rPr>
                              <m:sty m:val="p"/>
                            </m:rPr>
                            <a:rPr lang="en-MY" b="0" i="0" smtClean="0">
                              <a:latin typeface="Cambria Math" panose="02040503050406030204" pitchFamily="18" charset="0"/>
                            </a:rPr>
                            <m:t>Carbon</m:t>
                          </m:r>
                          <m:r>
                            <a:rPr lang="en-MY" b="0" i="0" smtClean="0">
                              <a:latin typeface="Cambria Math" panose="02040503050406030204" pitchFamily="18" charset="0"/>
                            </a:rPr>
                            <m:t> </m:t>
                          </m:r>
                          <m:r>
                            <m:rPr>
                              <m:sty m:val="p"/>
                            </m:rPr>
                            <a:rPr lang="en-MY" b="0" i="0" smtClean="0">
                              <a:latin typeface="Cambria Math" panose="02040503050406030204" pitchFamily="18" charset="0"/>
                            </a:rPr>
                            <m:t>in</m:t>
                          </m:r>
                          <m:r>
                            <a:rPr lang="en-MY" b="0" i="0" smtClean="0">
                              <a:latin typeface="Cambria Math" panose="02040503050406030204" pitchFamily="18" charset="0"/>
                            </a:rPr>
                            <m:t> </m:t>
                          </m:r>
                          <m:r>
                            <m:rPr>
                              <m:sty m:val="p"/>
                            </m:rPr>
                            <a:rPr lang="en-MY" b="0" i="0" smtClean="0">
                              <a:latin typeface="Cambria Math" panose="02040503050406030204" pitchFamily="18" charset="0"/>
                            </a:rPr>
                            <m:t>the</m:t>
                          </m:r>
                          <m:r>
                            <a:rPr lang="en-MY" b="0" i="0" smtClean="0">
                              <a:latin typeface="Cambria Math" panose="02040503050406030204" pitchFamily="18" charset="0"/>
                            </a:rPr>
                            <m:t> </m:t>
                          </m:r>
                          <m:r>
                            <m:rPr>
                              <m:sty m:val="p"/>
                            </m:rPr>
                            <a:rPr lang="en-MY" b="0" i="0" smtClean="0">
                              <a:latin typeface="Cambria Math" panose="02040503050406030204" pitchFamily="18" charset="0"/>
                            </a:rPr>
                            <m:t>feed</m:t>
                          </m:r>
                        </m:den>
                      </m:f>
                      <m:r>
                        <a:rPr lang="en-MY" b="0" i="1" smtClean="0">
                          <a:latin typeface="Cambria Math" panose="02040503050406030204" pitchFamily="18" charset="0"/>
                          <a:ea typeface="Cambria Math" panose="02040503050406030204" pitchFamily="18" charset="0"/>
                        </a:rPr>
                        <m:t>×100</m:t>
                      </m:r>
                    </m:oMath>
                  </m:oMathPara>
                </a14:m>
                <a:endParaRPr lang="en-MY" dirty="0"/>
              </a:p>
            </p:txBody>
          </p:sp>
        </mc:Choice>
        <mc:Fallback xmlns="">
          <p:sp>
            <p:nvSpPr>
              <p:cNvPr id="3" name="Content Placeholder 2">
                <a:extLst>
                  <a:ext uri="{FF2B5EF4-FFF2-40B4-BE49-F238E27FC236}">
                    <a16:creationId xmlns:a16="http://schemas.microsoft.com/office/drawing/2014/main" id="{909D2389-0A51-445D-BE63-A99E1D1768B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MY">
                    <a:noFill/>
                  </a:rPr>
                  <a:t> </a:t>
                </a:r>
              </a:p>
            </p:txBody>
          </p:sp>
        </mc:Fallback>
      </mc:AlternateContent>
    </p:spTree>
    <p:extLst>
      <p:ext uri="{BB962C8B-B14F-4D97-AF65-F5344CB8AC3E}">
        <p14:creationId xmlns:p14="http://schemas.microsoft.com/office/powerpoint/2010/main" val="191262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E574-95F9-4AF4-AE7B-348BD46DE492}"/>
              </a:ext>
            </a:extLst>
          </p:cNvPr>
          <p:cNvSpPr>
            <a:spLocks noGrp="1"/>
          </p:cNvSpPr>
          <p:nvPr>
            <p:ph type="title"/>
          </p:nvPr>
        </p:nvSpPr>
        <p:spPr/>
        <p:txBody>
          <a:bodyPr/>
          <a:lstStyle/>
          <a:p>
            <a:r>
              <a:rPr lang="en-MY" b="1" dirty="0">
                <a:solidFill>
                  <a:srgbClr val="FF0000"/>
                </a:solidFill>
              </a:rPr>
              <a:t>Heat of Reaction</a:t>
            </a:r>
          </a:p>
        </p:txBody>
      </p:sp>
      <p:sp>
        <p:nvSpPr>
          <p:cNvPr id="3" name="Content Placeholder 2">
            <a:extLst>
              <a:ext uri="{FF2B5EF4-FFF2-40B4-BE49-F238E27FC236}">
                <a16:creationId xmlns:a16="http://schemas.microsoft.com/office/drawing/2014/main" id="{9605DD8A-595A-4D84-A3EF-B75E324FFC57}"/>
              </a:ext>
            </a:extLst>
          </p:cNvPr>
          <p:cNvSpPr>
            <a:spLocks noGrp="1"/>
          </p:cNvSpPr>
          <p:nvPr>
            <p:ph idx="1"/>
          </p:nvPr>
        </p:nvSpPr>
        <p:spPr/>
        <p:txBody>
          <a:bodyPr/>
          <a:lstStyle/>
          <a:p>
            <a:r>
              <a:rPr lang="en-US" dirty="0"/>
              <a:t>The heat of reaction for gasification can be determined in the same way as for the combustion reaction, using Hess’s law concept.</a:t>
            </a:r>
          </a:p>
          <a:p>
            <a:r>
              <a:rPr lang="en-US" dirty="0"/>
              <a:t>However, there are numerous reactions involved in a gasification process, and thus it is not straightforward to determine the heat of reaction by specifying all the reactions.</a:t>
            </a:r>
          </a:p>
          <a:p>
            <a:r>
              <a:rPr lang="en-US" dirty="0"/>
              <a:t>May include partial oxidation and steam reforming reactions in the calculation. </a:t>
            </a:r>
            <a:endParaRPr lang="en-MY" dirty="0"/>
          </a:p>
        </p:txBody>
      </p:sp>
    </p:spTree>
    <p:extLst>
      <p:ext uri="{BB962C8B-B14F-4D97-AF65-F5344CB8AC3E}">
        <p14:creationId xmlns:p14="http://schemas.microsoft.com/office/powerpoint/2010/main" val="2747206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676FC-7E7D-4050-A313-D15AACE8EE21}"/>
              </a:ext>
            </a:extLst>
          </p:cNvPr>
          <p:cNvSpPr>
            <a:spLocks noGrp="1"/>
          </p:cNvSpPr>
          <p:nvPr>
            <p:ph type="ctrTitle"/>
          </p:nvPr>
        </p:nvSpPr>
        <p:spPr/>
        <p:txBody>
          <a:bodyPr/>
          <a:lstStyle/>
          <a:p>
            <a:r>
              <a:rPr lang="en-MY" b="1" dirty="0"/>
              <a:t>Thermochemical Processing of Biomass</a:t>
            </a:r>
          </a:p>
        </p:txBody>
      </p:sp>
      <p:sp>
        <p:nvSpPr>
          <p:cNvPr id="5" name="Subtitle 4">
            <a:extLst>
              <a:ext uri="{FF2B5EF4-FFF2-40B4-BE49-F238E27FC236}">
                <a16:creationId xmlns:a16="http://schemas.microsoft.com/office/drawing/2014/main" id="{C895C204-DAE4-4B42-9BC1-28FA593E9A2A}"/>
              </a:ext>
            </a:extLst>
          </p:cNvPr>
          <p:cNvSpPr>
            <a:spLocks noGrp="1"/>
          </p:cNvSpPr>
          <p:nvPr>
            <p:ph type="subTitle" idx="1"/>
          </p:nvPr>
        </p:nvSpPr>
        <p:spPr/>
        <p:txBody>
          <a:bodyPr>
            <a:normAutofit/>
          </a:bodyPr>
          <a:lstStyle/>
          <a:p>
            <a:r>
              <a:rPr lang="en-US" dirty="0">
                <a:solidFill>
                  <a:schemeClr val="bg1">
                    <a:lumMod val="85000"/>
                  </a:schemeClr>
                </a:solidFill>
              </a:rPr>
              <a:t>General features, fundamental of design calculation &amp; </a:t>
            </a:r>
            <a:r>
              <a:rPr lang="en-US" b="1" dirty="0"/>
              <a:t>process design</a:t>
            </a:r>
            <a:endParaRPr lang="en-MY" b="1" dirty="0"/>
          </a:p>
        </p:txBody>
      </p:sp>
    </p:spTree>
    <p:extLst>
      <p:ext uri="{BB962C8B-B14F-4D97-AF65-F5344CB8AC3E}">
        <p14:creationId xmlns:p14="http://schemas.microsoft.com/office/powerpoint/2010/main" val="1406390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689029-AA9B-4F45-B12D-718010D7A77A}"/>
              </a:ext>
            </a:extLst>
          </p:cNvPr>
          <p:cNvSpPr>
            <a:spLocks noGrp="1"/>
          </p:cNvSpPr>
          <p:nvPr>
            <p:ph type="title"/>
          </p:nvPr>
        </p:nvSpPr>
        <p:spPr>
          <a:xfrm>
            <a:off x="838200" y="2343214"/>
            <a:ext cx="10515600" cy="1325563"/>
          </a:xfrm>
        </p:spPr>
        <p:txBody>
          <a:bodyPr/>
          <a:lstStyle/>
          <a:p>
            <a:pPr algn="ctr"/>
            <a:r>
              <a:rPr lang="en-MY" b="1" dirty="0"/>
              <a:t>Process Design</a:t>
            </a:r>
            <a:br>
              <a:rPr lang="en-MY" b="1" dirty="0"/>
            </a:br>
            <a:r>
              <a:rPr lang="en-MY" b="1" dirty="0"/>
              <a:t>Synthesis and Modelling</a:t>
            </a:r>
          </a:p>
        </p:txBody>
      </p:sp>
    </p:spTree>
    <p:extLst>
      <p:ext uri="{BB962C8B-B14F-4D97-AF65-F5344CB8AC3E}">
        <p14:creationId xmlns:p14="http://schemas.microsoft.com/office/powerpoint/2010/main" val="200931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5C6E-46A4-41FA-B8C5-50E163B8B9A5}"/>
              </a:ext>
            </a:extLst>
          </p:cNvPr>
          <p:cNvSpPr>
            <a:spLocks noGrp="1"/>
          </p:cNvSpPr>
          <p:nvPr>
            <p:ph type="title"/>
          </p:nvPr>
        </p:nvSpPr>
        <p:spPr/>
        <p:txBody>
          <a:bodyPr/>
          <a:lstStyle/>
          <a:p>
            <a:r>
              <a:rPr lang="en-MY" b="1" dirty="0">
                <a:solidFill>
                  <a:srgbClr val="FF0000"/>
                </a:solidFill>
              </a:rPr>
              <a:t>Fundamentals of Design Calculation</a:t>
            </a:r>
          </a:p>
        </p:txBody>
      </p:sp>
      <p:sp>
        <p:nvSpPr>
          <p:cNvPr id="4" name="TextBox 3">
            <a:extLst>
              <a:ext uri="{FF2B5EF4-FFF2-40B4-BE49-F238E27FC236}">
                <a16:creationId xmlns:a16="http://schemas.microsoft.com/office/drawing/2014/main" id="{533EBF79-9BD9-4770-9CB8-7E657A4B253B}"/>
              </a:ext>
            </a:extLst>
          </p:cNvPr>
          <p:cNvSpPr txBox="1"/>
          <p:nvPr/>
        </p:nvSpPr>
        <p:spPr>
          <a:xfrm>
            <a:off x="952107" y="2064471"/>
            <a:ext cx="4982261" cy="3539430"/>
          </a:xfrm>
          <a:prstGeom prst="rect">
            <a:avLst/>
          </a:prstGeom>
          <a:noFill/>
          <a:ln>
            <a:solidFill>
              <a:schemeClr val="accent1">
                <a:lumMod val="75000"/>
              </a:schemeClr>
            </a:solidFill>
          </a:ln>
        </p:spPr>
        <p:txBody>
          <a:bodyPr wrap="none" rtlCol="0">
            <a:spAutoFit/>
          </a:bodyPr>
          <a:lstStyle/>
          <a:p>
            <a:pPr marL="457200" indent="-457200">
              <a:buFont typeface="Arial" panose="020B0604020202020204" pitchFamily="34" charset="0"/>
              <a:buChar char="•"/>
            </a:pPr>
            <a:r>
              <a:rPr lang="en-MY" sz="2800" dirty="0">
                <a:solidFill>
                  <a:schemeClr val="accent6">
                    <a:lumMod val="75000"/>
                  </a:schemeClr>
                </a:solidFill>
              </a:rPr>
              <a:t>Heat of Combustion</a:t>
            </a:r>
          </a:p>
          <a:p>
            <a:pPr marL="457200" indent="-457200">
              <a:buFont typeface="Arial" panose="020B0604020202020204" pitchFamily="34" charset="0"/>
              <a:buChar char="•"/>
            </a:pPr>
            <a:r>
              <a:rPr lang="en-MY" sz="2800" dirty="0">
                <a:solidFill>
                  <a:schemeClr val="accent6">
                    <a:lumMod val="75000"/>
                  </a:schemeClr>
                </a:solidFill>
              </a:rPr>
              <a:t>Heating values (HHV &amp; LHV)</a:t>
            </a:r>
          </a:p>
          <a:p>
            <a:pPr marL="457200" indent="-457200">
              <a:buFont typeface="Arial" panose="020B0604020202020204" pitchFamily="34" charset="0"/>
              <a:buChar char="•"/>
            </a:pPr>
            <a:r>
              <a:rPr lang="en-MY" sz="2800" dirty="0">
                <a:solidFill>
                  <a:schemeClr val="accent6">
                    <a:lumMod val="75000"/>
                  </a:schemeClr>
                </a:solidFill>
              </a:rPr>
              <a:t>Adiabatic flame temperatures</a:t>
            </a:r>
          </a:p>
          <a:p>
            <a:pPr marL="457200" indent="-457200">
              <a:buFont typeface="Arial" panose="020B0604020202020204" pitchFamily="34" charset="0"/>
              <a:buChar char="•"/>
            </a:pPr>
            <a:r>
              <a:rPr lang="en-MY" sz="2800" dirty="0">
                <a:solidFill>
                  <a:schemeClr val="accent6">
                    <a:lumMod val="75000"/>
                  </a:schemeClr>
                </a:solidFill>
              </a:rPr>
              <a:t>Air-to-fuel ratio</a:t>
            </a:r>
          </a:p>
          <a:p>
            <a:pPr marL="457200" indent="-457200">
              <a:buFont typeface="Arial" panose="020B0604020202020204" pitchFamily="34" charset="0"/>
              <a:buChar char="•"/>
            </a:pPr>
            <a:r>
              <a:rPr lang="en-MY" sz="2800" dirty="0">
                <a:solidFill>
                  <a:schemeClr val="accent1">
                    <a:lumMod val="75000"/>
                  </a:schemeClr>
                </a:solidFill>
              </a:rPr>
              <a:t>Cold and Hot gas efficiencies</a:t>
            </a:r>
          </a:p>
          <a:p>
            <a:pPr marL="457200" indent="-457200">
              <a:buFont typeface="Arial" panose="020B0604020202020204" pitchFamily="34" charset="0"/>
              <a:buChar char="•"/>
            </a:pPr>
            <a:r>
              <a:rPr lang="en-MY" sz="2800" dirty="0">
                <a:solidFill>
                  <a:schemeClr val="accent1">
                    <a:lumMod val="75000"/>
                  </a:schemeClr>
                </a:solidFill>
              </a:rPr>
              <a:t>Equivalence ratio</a:t>
            </a:r>
          </a:p>
          <a:p>
            <a:pPr marL="457200" indent="-457200">
              <a:buFont typeface="Arial" panose="020B0604020202020204" pitchFamily="34" charset="0"/>
              <a:buChar char="•"/>
            </a:pPr>
            <a:r>
              <a:rPr lang="en-MY" sz="2800" dirty="0">
                <a:solidFill>
                  <a:schemeClr val="accent1">
                    <a:lumMod val="75000"/>
                  </a:schemeClr>
                </a:solidFill>
              </a:rPr>
              <a:t>Carbon conversion</a:t>
            </a:r>
          </a:p>
          <a:p>
            <a:pPr marL="457200" indent="-457200">
              <a:buFont typeface="Arial" panose="020B0604020202020204" pitchFamily="34" charset="0"/>
              <a:buChar char="•"/>
            </a:pPr>
            <a:r>
              <a:rPr lang="en-MY" sz="2800" dirty="0">
                <a:solidFill>
                  <a:schemeClr val="accent1">
                    <a:lumMod val="75000"/>
                  </a:schemeClr>
                </a:solidFill>
              </a:rPr>
              <a:t>Heat of reaction</a:t>
            </a:r>
          </a:p>
        </p:txBody>
      </p:sp>
      <p:sp>
        <p:nvSpPr>
          <p:cNvPr id="3" name="Right Brace 2">
            <a:extLst>
              <a:ext uri="{FF2B5EF4-FFF2-40B4-BE49-F238E27FC236}">
                <a16:creationId xmlns:a16="http://schemas.microsoft.com/office/drawing/2014/main" id="{921E0BE6-7927-49AF-B5FB-3E3A66A1F31B}"/>
              </a:ext>
            </a:extLst>
          </p:cNvPr>
          <p:cNvSpPr/>
          <p:nvPr/>
        </p:nvSpPr>
        <p:spPr>
          <a:xfrm>
            <a:off x="6195527" y="2164702"/>
            <a:ext cx="307910" cy="166084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5" name="Right Brace 4">
            <a:extLst>
              <a:ext uri="{FF2B5EF4-FFF2-40B4-BE49-F238E27FC236}">
                <a16:creationId xmlns:a16="http://schemas.microsoft.com/office/drawing/2014/main" id="{268FF549-CF07-42C6-9B66-D1036BCCA7E6}"/>
              </a:ext>
            </a:extLst>
          </p:cNvPr>
          <p:cNvSpPr/>
          <p:nvPr/>
        </p:nvSpPr>
        <p:spPr>
          <a:xfrm>
            <a:off x="6195527" y="3943052"/>
            <a:ext cx="307910" cy="1660849"/>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6" name="TextBox 5">
            <a:extLst>
              <a:ext uri="{FF2B5EF4-FFF2-40B4-BE49-F238E27FC236}">
                <a16:creationId xmlns:a16="http://schemas.microsoft.com/office/drawing/2014/main" id="{08A34655-5780-40B2-8A4D-CA20F08C1B75}"/>
              </a:ext>
            </a:extLst>
          </p:cNvPr>
          <p:cNvSpPr txBox="1"/>
          <p:nvPr/>
        </p:nvSpPr>
        <p:spPr>
          <a:xfrm>
            <a:off x="6839241" y="2764293"/>
            <a:ext cx="1726498" cy="461665"/>
          </a:xfrm>
          <a:prstGeom prst="rect">
            <a:avLst/>
          </a:prstGeom>
          <a:noFill/>
        </p:spPr>
        <p:txBody>
          <a:bodyPr wrap="none" rtlCol="0">
            <a:spAutoFit/>
          </a:bodyPr>
          <a:lstStyle/>
          <a:p>
            <a:r>
              <a:rPr lang="en-MY" sz="2400" b="1" dirty="0"/>
              <a:t>Combustion</a:t>
            </a:r>
          </a:p>
        </p:txBody>
      </p:sp>
      <p:sp>
        <p:nvSpPr>
          <p:cNvPr id="7" name="TextBox 6">
            <a:extLst>
              <a:ext uri="{FF2B5EF4-FFF2-40B4-BE49-F238E27FC236}">
                <a16:creationId xmlns:a16="http://schemas.microsoft.com/office/drawing/2014/main" id="{1B5787DE-4A0C-498C-B8E8-D0699E84A544}"/>
              </a:ext>
            </a:extLst>
          </p:cNvPr>
          <p:cNvSpPr txBox="1"/>
          <p:nvPr/>
        </p:nvSpPr>
        <p:spPr>
          <a:xfrm>
            <a:off x="6764596" y="4588810"/>
            <a:ext cx="1693220" cy="461665"/>
          </a:xfrm>
          <a:prstGeom prst="rect">
            <a:avLst/>
          </a:prstGeom>
          <a:noFill/>
        </p:spPr>
        <p:txBody>
          <a:bodyPr wrap="none" rtlCol="0">
            <a:spAutoFit/>
          </a:bodyPr>
          <a:lstStyle/>
          <a:p>
            <a:r>
              <a:rPr lang="en-MY" sz="2400" b="1" dirty="0"/>
              <a:t>Gasification</a:t>
            </a:r>
          </a:p>
        </p:txBody>
      </p:sp>
    </p:spTree>
    <p:extLst>
      <p:ext uri="{BB962C8B-B14F-4D97-AF65-F5344CB8AC3E}">
        <p14:creationId xmlns:p14="http://schemas.microsoft.com/office/powerpoint/2010/main" val="26158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3F89-DEBF-4A93-B3C8-5745A08FCA57}"/>
              </a:ext>
            </a:extLst>
          </p:cNvPr>
          <p:cNvSpPr>
            <a:spLocks noGrp="1"/>
          </p:cNvSpPr>
          <p:nvPr>
            <p:ph type="title"/>
          </p:nvPr>
        </p:nvSpPr>
        <p:spPr/>
        <p:txBody>
          <a:bodyPr/>
          <a:lstStyle/>
          <a:p>
            <a:endParaRPr lang="en-MY"/>
          </a:p>
        </p:txBody>
      </p:sp>
      <p:pic>
        <p:nvPicPr>
          <p:cNvPr id="3" name="Picture 2">
            <a:extLst>
              <a:ext uri="{FF2B5EF4-FFF2-40B4-BE49-F238E27FC236}">
                <a16:creationId xmlns:a16="http://schemas.microsoft.com/office/drawing/2014/main" id="{55C61D56-5C40-40E5-84B3-9E81836DE421}"/>
              </a:ext>
            </a:extLst>
          </p:cNvPr>
          <p:cNvPicPr>
            <a:picLocks noChangeAspect="1"/>
          </p:cNvPicPr>
          <p:nvPr/>
        </p:nvPicPr>
        <p:blipFill>
          <a:blip r:embed="rId2"/>
          <a:stretch>
            <a:fillRect/>
          </a:stretch>
        </p:blipFill>
        <p:spPr>
          <a:xfrm>
            <a:off x="4012162" y="103445"/>
            <a:ext cx="4376057" cy="6651110"/>
          </a:xfrm>
          <a:prstGeom prst="rect">
            <a:avLst/>
          </a:prstGeom>
        </p:spPr>
      </p:pic>
    </p:spTree>
    <p:extLst>
      <p:ext uri="{BB962C8B-B14F-4D97-AF65-F5344CB8AC3E}">
        <p14:creationId xmlns:p14="http://schemas.microsoft.com/office/powerpoint/2010/main" val="290896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10CE-8627-48C5-AEF7-209F18B9A2A4}"/>
              </a:ext>
            </a:extLst>
          </p:cNvPr>
          <p:cNvSpPr>
            <a:spLocks noGrp="1"/>
          </p:cNvSpPr>
          <p:nvPr>
            <p:ph type="title"/>
          </p:nvPr>
        </p:nvSpPr>
        <p:spPr/>
        <p:txBody>
          <a:bodyPr/>
          <a:lstStyle/>
          <a:p>
            <a:r>
              <a:rPr lang="en-MY" b="1" dirty="0"/>
              <a:t>Combustion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859C5C-D833-4E8C-A457-8A62D9FA9931}"/>
                  </a:ext>
                </a:extLst>
              </p:cNvPr>
              <p:cNvSpPr>
                <a:spLocks noGrp="1"/>
              </p:cNvSpPr>
              <p:nvPr>
                <p:ph idx="1"/>
              </p:nvPr>
            </p:nvSpPr>
            <p:spPr/>
            <p:txBody>
              <a:bodyPr/>
              <a:lstStyle/>
              <a:p>
                <a:r>
                  <a:rPr lang="en-MY" dirty="0"/>
                  <a:t>The combustion reaction – reaction of fuel with excess oxygen, either pure oxygen or air, resulting in a mixture of gas containing mainly CO</a:t>
                </a:r>
                <a:r>
                  <a:rPr lang="en-MY" baseline="-25000" dirty="0"/>
                  <a:t>2</a:t>
                </a:r>
                <a:r>
                  <a:rPr lang="en-MY" dirty="0"/>
                  <a:t> and H</a:t>
                </a:r>
                <a:r>
                  <a:rPr lang="en-MY" baseline="-25000" dirty="0"/>
                  <a:t>2</a:t>
                </a:r>
                <a:r>
                  <a:rPr lang="en-MY" dirty="0"/>
                  <a:t>0. </a:t>
                </a:r>
              </a:p>
              <a:p>
                <a:r>
                  <a:rPr lang="en-MY" dirty="0"/>
                  <a:t>Combustion reaction can be modeled as:</a:t>
                </a:r>
              </a:p>
              <a:p>
                <a:pPr marL="0" indent="0">
                  <a:buNone/>
                </a:pPr>
                <a14:m>
                  <m:oMathPara xmlns:m="http://schemas.openxmlformats.org/officeDocument/2006/math">
                    <m:oMathParaPr>
                      <m:jc m:val="centerGroup"/>
                    </m:oMathParaPr>
                    <m:oMath xmlns:m="http://schemas.openxmlformats.org/officeDocument/2006/math">
                      <m:sSub>
                        <m:sSubPr>
                          <m:ctrlPr>
                            <a:rPr lang="en-MY" sz="2400" i="1" smtClean="0">
                              <a:latin typeface="Cambria Math" panose="02040503050406030204" pitchFamily="18" charset="0"/>
                            </a:rPr>
                          </m:ctrlPr>
                        </m:sSubPr>
                        <m:e>
                          <m:r>
                            <m:rPr>
                              <m:sty m:val="p"/>
                            </m:rPr>
                            <a:rPr lang="en-MY" sz="2400" b="0" i="0" smtClean="0">
                              <a:latin typeface="Cambria Math" panose="02040503050406030204" pitchFamily="18" charset="0"/>
                            </a:rPr>
                            <m:t>C</m:t>
                          </m:r>
                        </m:e>
                        <m:sub>
                          <m:r>
                            <a:rPr lang="en-MY" sz="2400" b="0" i="1" smtClean="0">
                              <a:latin typeface="Cambria Math" panose="02040503050406030204" pitchFamily="18" charset="0"/>
                            </a:rPr>
                            <m:t>𝑚</m:t>
                          </m:r>
                        </m:sub>
                      </m:sSub>
                      <m:sSub>
                        <m:sSubPr>
                          <m:ctrlPr>
                            <a:rPr lang="en-MY" sz="2400" i="1" smtClean="0">
                              <a:latin typeface="Cambria Math" panose="02040503050406030204" pitchFamily="18" charset="0"/>
                            </a:rPr>
                          </m:ctrlPr>
                        </m:sSubPr>
                        <m:e>
                          <m:r>
                            <m:rPr>
                              <m:sty m:val="p"/>
                            </m:rPr>
                            <a:rPr lang="en-MY" sz="2400" b="0" i="0" smtClean="0">
                              <a:latin typeface="Cambria Math" panose="02040503050406030204" pitchFamily="18" charset="0"/>
                            </a:rPr>
                            <m:t>H</m:t>
                          </m:r>
                        </m:e>
                        <m:sub>
                          <m:r>
                            <a:rPr lang="en-MY" sz="2400" b="0" i="1" smtClean="0">
                              <a:latin typeface="Cambria Math" panose="02040503050406030204" pitchFamily="18" charset="0"/>
                            </a:rPr>
                            <m:t>𝑛</m:t>
                          </m:r>
                        </m:sub>
                      </m:sSub>
                      <m:r>
                        <a:rPr lang="en-MY" sz="2400" b="0" i="1" smtClean="0">
                          <a:latin typeface="Cambria Math" panose="02040503050406030204" pitchFamily="18" charset="0"/>
                        </a:rPr>
                        <m:t>+</m:t>
                      </m:r>
                      <m:d>
                        <m:dPr>
                          <m:ctrlPr>
                            <a:rPr lang="en-MY" sz="2400" b="0" i="1" smtClean="0">
                              <a:latin typeface="Cambria Math" panose="02040503050406030204" pitchFamily="18" charset="0"/>
                            </a:rPr>
                          </m:ctrlPr>
                        </m:dPr>
                        <m:e>
                          <m:r>
                            <a:rPr lang="en-MY" sz="2400" b="0" i="1" smtClean="0">
                              <a:latin typeface="Cambria Math" panose="02040503050406030204" pitchFamily="18" charset="0"/>
                            </a:rPr>
                            <m:t>𝑚</m:t>
                          </m:r>
                          <m:r>
                            <a:rPr lang="en-MY" sz="2400" b="0" i="1" smtClean="0">
                              <a:latin typeface="Cambria Math" panose="02040503050406030204" pitchFamily="18" charset="0"/>
                            </a:rPr>
                            <m:t>+</m:t>
                          </m:r>
                          <m:f>
                            <m:fPr>
                              <m:ctrlPr>
                                <a:rPr lang="en-MY" sz="2400" b="0" i="1" smtClean="0">
                                  <a:latin typeface="Cambria Math" panose="02040503050406030204" pitchFamily="18" charset="0"/>
                                </a:rPr>
                              </m:ctrlPr>
                            </m:fPr>
                            <m:num>
                              <m:r>
                                <a:rPr lang="en-MY" sz="2400" b="0" i="1" smtClean="0">
                                  <a:latin typeface="Cambria Math" panose="02040503050406030204" pitchFamily="18" charset="0"/>
                                </a:rPr>
                                <m:t>𝑛</m:t>
                              </m:r>
                            </m:num>
                            <m:den>
                              <m:r>
                                <a:rPr lang="en-MY" sz="2400" b="0" i="1" smtClean="0">
                                  <a:latin typeface="Cambria Math" panose="02040503050406030204" pitchFamily="18" charset="0"/>
                                </a:rPr>
                                <m:t>4</m:t>
                              </m:r>
                            </m:den>
                          </m:f>
                        </m:e>
                      </m:d>
                      <m:sSub>
                        <m:sSubPr>
                          <m:ctrlPr>
                            <a:rPr lang="en-MY" sz="2400" b="0" i="1" smtClean="0">
                              <a:latin typeface="Cambria Math" panose="02040503050406030204" pitchFamily="18" charset="0"/>
                            </a:rPr>
                          </m:ctrlPr>
                        </m:sSubPr>
                        <m:e>
                          <m:r>
                            <m:rPr>
                              <m:sty m:val="p"/>
                            </m:rPr>
                            <a:rPr lang="en-MY" sz="2400" b="0" i="0" smtClean="0">
                              <a:latin typeface="Cambria Math" panose="02040503050406030204" pitchFamily="18" charset="0"/>
                            </a:rPr>
                            <m:t>O</m:t>
                          </m:r>
                        </m:e>
                        <m:sub>
                          <m:r>
                            <a:rPr lang="en-MY" sz="2400" b="0" i="0" smtClean="0">
                              <a:latin typeface="Cambria Math" panose="02040503050406030204" pitchFamily="18" charset="0"/>
                            </a:rPr>
                            <m:t>2</m:t>
                          </m:r>
                        </m:sub>
                      </m:sSub>
                      <m:r>
                        <a:rPr lang="en-MY" sz="2400" b="0" i="1" smtClean="0">
                          <a:latin typeface="Cambria Math" panose="02040503050406030204" pitchFamily="18" charset="0"/>
                          <a:ea typeface="Cambria Math" panose="02040503050406030204" pitchFamily="18" charset="0"/>
                        </a:rPr>
                        <m:t>→</m:t>
                      </m:r>
                      <m:r>
                        <a:rPr lang="en-MY" sz="2400" b="0" i="1" smtClean="0">
                          <a:latin typeface="Cambria Math" panose="02040503050406030204" pitchFamily="18" charset="0"/>
                          <a:ea typeface="Cambria Math" panose="02040503050406030204" pitchFamily="18" charset="0"/>
                        </a:rPr>
                        <m:t>𝑚</m:t>
                      </m:r>
                      <m:sSub>
                        <m:sSubPr>
                          <m:ctrlPr>
                            <a:rPr lang="en-MY" sz="2400" b="0" i="1" smtClean="0">
                              <a:latin typeface="Cambria Math" panose="02040503050406030204" pitchFamily="18" charset="0"/>
                              <a:ea typeface="Cambria Math" panose="02040503050406030204" pitchFamily="18" charset="0"/>
                            </a:rPr>
                          </m:ctrlPr>
                        </m:sSubPr>
                        <m:e>
                          <m:r>
                            <m:rPr>
                              <m:sty m:val="p"/>
                            </m:rPr>
                            <a:rPr lang="en-MY" sz="2400" b="0" i="0" smtClean="0">
                              <a:latin typeface="Cambria Math" panose="02040503050406030204" pitchFamily="18" charset="0"/>
                              <a:ea typeface="Cambria Math" panose="02040503050406030204" pitchFamily="18" charset="0"/>
                            </a:rPr>
                            <m:t>CO</m:t>
                          </m:r>
                        </m:e>
                        <m:sub>
                          <m:r>
                            <a:rPr lang="en-MY" sz="2400" b="0" i="0" smtClean="0">
                              <a:latin typeface="Cambria Math" panose="02040503050406030204" pitchFamily="18" charset="0"/>
                              <a:ea typeface="Cambria Math" panose="02040503050406030204" pitchFamily="18" charset="0"/>
                            </a:rPr>
                            <m:t>2</m:t>
                          </m:r>
                        </m:sub>
                      </m:sSub>
                      <m:r>
                        <a:rPr lang="en-MY" sz="2400" b="0" i="1" smtClean="0">
                          <a:latin typeface="Cambria Math" panose="02040503050406030204" pitchFamily="18" charset="0"/>
                          <a:ea typeface="Cambria Math" panose="02040503050406030204" pitchFamily="18" charset="0"/>
                        </a:rPr>
                        <m:t>+</m:t>
                      </m:r>
                      <m:d>
                        <m:dPr>
                          <m:ctrlPr>
                            <a:rPr lang="en-MY" sz="2400" b="0" i="1" smtClean="0">
                              <a:latin typeface="Cambria Math" panose="02040503050406030204" pitchFamily="18" charset="0"/>
                              <a:ea typeface="Cambria Math" panose="02040503050406030204" pitchFamily="18" charset="0"/>
                            </a:rPr>
                          </m:ctrlPr>
                        </m:dPr>
                        <m:e>
                          <m:f>
                            <m:fPr>
                              <m:ctrlPr>
                                <a:rPr lang="en-MY" sz="2400" b="0" i="1" smtClean="0">
                                  <a:latin typeface="Cambria Math" panose="02040503050406030204" pitchFamily="18" charset="0"/>
                                  <a:ea typeface="Cambria Math" panose="02040503050406030204" pitchFamily="18" charset="0"/>
                                </a:rPr>
                              </m:ctrlPr>
                            </m:fPr>
                            <m:num>
                              <m:r>
                                <a:rPr lang="en-MY" sz="2400" b="0" i="1" smtClean="0">
                                  <a:latin typeface="Cambria Math" panose="02040503050406030204" pitchFamily="18" charset="0"/>
                                  <a:ea typeface="Cambria Math" panose="02040503050406030204" pitchFamily="18" charset="0"/>
                                </a:rPr>
                                <m:t>𝑛</m:t>
                              </m:r>
                            </m:num>
                            <m:den>
                              <m:r>
                                <a:rPr lang="en-MY" sz="2400" b="0" i="1" smtClean="0">
                                  <a:latin typeface="Cambria Math" panose="02040503050406030204" pitchFamily="18" charset="0"/>
                                  <a:ea typeface="Cambria Math" panose="02040503050406030204" pitchFamily="18" charset="0"/>
                                </a:rPr>
                                <m:t>2</m:t>
                              </m:r>
                            </m:den>
                          </m:f>
                        </m:e>
                      </m:d>
                      <m:sSub>
                        <m:sSubPr>
                          <m:ctrlPr>
                            <a:rPr lang="en-MY" sz="2400" b="0" i="1" smtClean="0">
                              <a:latin typeface="Cambria Math" panose="02040503050406030204" pitchFamily="18" charset="0"/>
                              <a:ea typeface="Cambria Math" panose="02040503050406030204" pitchFamily="18" charset="0"/>
                            </a:rPr>
                          </m:ctrlPr>
                        </m:sSubPr>
                        <m:e>
                          <m:r>
                            <m:rPr>
                              <m:sty m:val="p"/>
                            </m:rPr>
                            <a:rPr lang="en-MY" sz="2400" b="0" i="0" smtClean="0">
                              <a:latin typeface="Cambria Math" panose="02040503050406030204" pitchFamily="18" charset="0"/>
                              <a:ea typeface="Cambria Math" panose="02040503050406030204" pitchFamily="18" charset="0"/>
                            </a:rPr>
                            <m:t>H</m:t>
                          </m:r>
                        </m:e>
                        <m:sub>
                          <m:r>
                            <a:rPr lang="en-MY" sz="2400" b="0" i="0" smtClean="0">
                              <a:latin typeface="Cambria Math" panose="02040503050406030204" pitchFamily="18" charset="0"/>
                              <a:ea typeface="Cambria Math" panose="02040503050406030204" pitchFamily="18" charset="0"/>
                            </a:rPr>
                            <m:t>2</m:t>
                          </m:r>
                        </m:sub>
                      </m:sSub>
                      <m:r>
                        <m:rPr>
                          <m:sty m:val="p"/>
                        </m:rPr>
                        <a:rPr lang="en-MY" sz="2400" b="0" i="0" smtClean="0">
                          <a:latin typeface="Cambria Math" panose="02040503050406030204" pitchFamily="18" charset="0"/>
                          <a:ea typeface="Cambria Math" panose="02040503050406030204" pitchFamily="18" charset="0"/>
                        </a:rPr>
                        <m:t>O</m:t>
                      </m:r>
                    </m:oMath>
                  </m:oMathPara>
                </a14:m>
                <a:endParaRPr lang="en-MY" sz="2400" dirty="0"/>
              </a:p>
              <a:p>
                <a:pPr marL="0" indent="0">
                  <a:buNone/>
                </a:pPr>
                <a:endParaRPr lang="en-MY" sz="2400" dirty="0"/>
              </a:p>
              <a:p>
                <a:r>
                  <a:rPr lang="en-MY" dirty="0"/>
                  <a:t>If the reaction of other impurities with oxygen are taken into account:</a:t>
                </a:r>
              </a:p>
              <a:p>
                <a:pPr marL="0" indent="0">
                  <a:buNone/>
                </a:pPr>
                <a14:m>
                  <m:oMathPara xmlns:m="http://schemas.openxmlformats.org/officeDocument/2006/math">
                    <m:oMathParaPr>
                      <m:jc m:val="centerGroup"/>
                    </m:oMathParaPr>
                    <m:oMath xmlns:m="http://schemas.openxmlformats.org/officeDocument/2006/math">
                      <m:r>
                        <m:rPr>
                          <m:sty m:val="p"/>
                        </m:rPr>
                        <a:rPr lang="en-MY" sz="2400" b="0" i="0" smtClean="0">
                          <a:latin typeface="Cambria Math" panose="02040503050406030204" pitchFamily="18" charset="0"/>
                        </a:rPr>
                        <m:t>C</m:t>
                      </m:r>
                      <m:sSub>
                        <m:sSubPr>
                          <m:ctrlPr>
                            <a:rPr lang="en-MY" sz="2400" i="1" smtClean="0">
                              <a:latin typeface="Cambria Math" panose="02040503050406030204" pitchFamily="18" charset="0"/>
                            </a:rPr>
                          </m:ctrlPr>
                        </m:sSubPr>
                        <m:e>
                          <m:r>
                            <m:rPr>
                              <m:sty m:val="p"/>
                            </m:rPr>
                            <a:rPr lang="en-MY" sz="2400" b="0" i="0" smtClean="0">
                              <a:latin typeface="Cambria Math" panose="02040503050406030204" pitchFamily="18" charset="0"/>
                            </a:rPr>
                            <m:t>H</m:t>
                          </m:r>
                        </m:e>
                        <m:sub>
                          <m:r>
                            <a:rPr lang="en-MY" sz="2400" b="0" i="1" smtClean="0">
                              <a:latin typeface="Cambria Math" panose="02040503050406030204" pitchFamily="18" charset="0"/>
                            </a:rPr>
                            <m:t>𝑎</m:t>
                          </m:r>
                        </m:sub>
                      </m:sSub>
                      <m:sSub>
                        <m:sSubPr>
                          <m:ctrlPr>
                            <a:rPr lang="en-MY" sz="2400" i="1">
                              <a:latin typeface="Cambria Math" panose="02040503050406030204" pitchFamily="18" charset="0"/>
                            </a:rPr>
                          </m:ctrlPr>
                        </m:sSubPr>
                        <m:e>
                          <m:r>
                            <m:rPr>
                              <m:sty m:val="p"/>
                            </m:rPr>
                            <a:rPr lang="en-MY" sz="2400" b="0" i="0" smtClean="0">
                              <a:latin typeface="Cambria Math" panose="02040503050406030204" pitchFamily="18" charset="0"/>
                            </a:rPr>
                            <m:t>O</m:t>
                          </m:r>
                        </m:e>
                        <m:sub>
                          <m:r>
                            <a:rPr lang="en-MY" sz="2400" b="0" i="1" smtClean="0">
                              <a:latin typeface="Cambria Math" panose="02040503050406030204" pitchFamily="18" charset="0"/>
                            </a:rPr>
                            <m:t>𝑏</m:t>
                          </m:r>
                        </m:sub>
                      </m:sSub>
                      <m:sSub>
                        <m:sSubPr>
                          <m:ctrlPr>
                            <a:rPr lang="en-MY" sz="2400" i="1">
                              <a:latin typeface="Cambria Math" panose="02040503050406030204" pitchFamily="18" charset="0"/>
                            </a:rPr>
                          </m:ctrlPr>
                        </m:sSubPr>
                        <m:e>
                          <m:r>
                            <m:rPr>
                              <m:sty m:val="p"/>
                            </m:rPr>
                            <a:rPr lang="en-MY" sz="2400" b="0" i="0" smtClean="0">
                              <a:latin typeface="Cambria Math" panose="02040503050406030204" pitchFamily="18" charset="0"/>
                            </a:rPr>
                            <m:t>N</m:t>
                          </m:r>
                        </m:e>
                        <m:sub>
                          <m:r>
                            <a:rPr lang="en-MY" sz="2400" b="0" i="1" smtClean="0">
                              <a:latin typeface="Cambria Math" panose="02040503050406030204" pitchFamily="18" charset="0"/>
                            </a:rPr>
                            <m:t>𝑐</m:t>
                          </m:r>
                        </m:sub>
                      </m:sSub>
                      <m:sSub>
                        <m:sSubPr>
                          <m:ctrlPr>
                            <a:rPr lang="en-MY" sz="2400" i="1">
                              <a:latin typeface="Cambria Math" panose="02040503050406030204" pitchFamily="18" charset="0"/>
                            </a:rPr>
                          </m:ctrlPr>
                        </m:sSubPr>
                        <m:e>
                          <m:r>
                            <m:rPr>
                              <m:sty m:val="p"/>
                            </m:rPr>
                            <a:rPr lang="en-MY" sz="2400" b="0" i="0" smtClean="0">
                              <a:latin typeface="Cambria Math" panose="02040503050406030204" pitchFamily="18" charset="0"/>
                            </a:rPr>
                            <m:t>S</m:t>
                          </m:r>
                        </m:e>
                        <m:sub>
                          <m:r>
                            <a:rPr lang="en-MY" sz="2400" b="0" i="1" smtClean="0">
                              <a:latin typeface="Cambria Math" panose="02040503050406030204" pitchFamily="18" charset="0"/>
                            </a:rPr>
                            <m:t>𝑑</m:t>
                          </m:r>
                        </m:sub>
                      </m:sSub>
                      <m:r>
                        <a:rPr lang="en-MY" sz="2400" b="0" i="1" smtClean="0">
                          <a:latin typeface="Cambria Math" panose="02040503050406030204" pitchFamily="18" charset="0"/>
                        </a:rPr>
                        <m:t>+</m:t>
                      </m:r>
                      <m:r>
                        <a:rPr lang="en-MY" sz="2400" b="0" i="1" smtClean="0">
                          <a:latin typeface="Cambria Math" panose="02040503050406030204" pitchFamily="18" charset="0"/>
                        </a:rPr>
                        <m:t>𝑦</m:t>
                      </m:r>
                      <m:d>
                        <m:dPr>
                          <m:ctrlPr>
                            <a:rPr lang="en-MY" sz="2400" b="0" i="1" smtClean="0">
                              <a:latin typeface="Cambria Math" panose="02040503050406030204" pitchFamily="18" charset="0"/>
                            </a:rPr>
                          </m:ctrlPr>
                        </m:dPr>
                        <m:e>
                          <m:sSub>
                            <m:sSubPr>
                              <m:ctrlPr>
                                <a:rPr lang="en-MY" sz="2400" b="0" i="1" smtClean="0">
                                  <a:latin typeface="Cambria Math" panose="02040503050406030204" pitchFamily="18" charset="0"/>
                                </a:rPr>
                              </m:ctrlPr>
                            </m:sSubPr>
                            <m:e>
                              <m:r>
                                <m:rPr>
                                  <m:sty m:val="p"/>
                                </m:rPr>
                                <a:rPr lang="en-MY" sz="2400" b="0" i="0" smtClean="0">
                                  <a:latin typeface="Cambria Math" panose="02040503050406030204" pitchFamily="18" charset="0"/>
                                </a:rPr>
                                <m:t>O</m:t>
                              </m:r>
                            </m:e>
                            <m:sub>
                              <m:r>
                                <a:rPr lang="en-MY" sz="2400" b="0" i="1" smtClean="0">
                                  <a:latin typeface="Cambria Math" panose="02040503050406030204" pitchFamily="18" charset="0"/>
                                </a:rPr>
                                <m:t>2</m:t>
                              </m:r>
                            </m:sub>
                          </m:sSub>
                          <m:r>
                            <a:rPr lang="en-MY" sz="2400" b="0" i="1" smtClean="0">
                              <a:latin typeface="Cambria Math" panose="02040503050406030204" pitchFamily="18" charset="0"/>
                            </a:rPr>
                            <m:t>+</m:t>
                          </m:r>
                          <m:sSub>
                            <m:sSubPr>
                              <m:ctrlPr>
                                <a:rPr lang="en-MY" sz="2400" b="0" i="1" smtClean="0">
                                  <a:latin typeface="Cambria Math" panose="02040503050406030204" pitchFamily="18" charset="0"/>
                                </a:rPr>
                              </m:ctrlPr>
                            </m:sSubPr>
                            <m:e>
                              <m:r>
                                <a:rPr lang="en-MY" sz="2400" b="0" i="0" smtClean="0">
                                  <a:latin typeface="Cambria Math" panose="02040503050406030204" pitchFamily="18" charset="0"/>
                                </a:rPr>
                                <m:t>3.76</m:t>
                              </m:r>
                              <m:r>
                                <m:rPr>
                                  <m:sty m:val="p"/>
                                </m:rPr>
                                <a:rPr lang="en-MY" sz="2400" b="0" i="0" smtClean="0">
                                  <a:latin typeface="Cambria Math" panose="02040503050406030204" pitchFamily="18" charset="0"/>
                                </a:rPr>
                                <m:t>N</m:t>
                              </m:r>
                            </m:e>
                            <m:sub>
                              <m:r>
                                <a:rPr lang="en-MY" sz="2400" b="0" i="1" smtClean="0">
                                  <a:latin typeface="Cambria Math" panose="02040503050406030204" pitchFamily="18" charset="0"/>
                                </a:rPr>
                                <m:t>2</m:t>
                              </m:r>
                            </m:sub>
                          </m:sSub>
                        </m:e>
                      </m:d>
                      <m:r>
                        <a:rPr lang="en-MY" sz="2400" b="0" i="1" smtClean="0">
                          <a:latin typeface="Cambria Math" panose="02040503050406030204" pitchFamily="18" charset="0"/>
                          <a:ea typeface="Cambria Math" panose="02040503050406030204" pitchFamily="18" charset="0"/>
                        </a:rPr>
                        <m:t>→</m:t>
                      </m:r>
                      <m:sSub>
                        <m:sSubPr>
                          <m:ctrlPr>
                            <a:rPr lang="en-MY" sz="2400" i="1">
                              <a:latin typeface="Cambria Math" panose="02040503050406030204" pitchFamily="18" charset="0"/>
                              <a:ea typeface="Cambria Math" panose="02040503050406030204" pitchFamily="18" charset="0"/>
                            </a:rPr>
                          </m:ctrlPr>
                        </m:sSubPr>
                        <m:e>
                          <m:r>
                            <m:rPr>
                              <m:sty m:val="p"/>
                            </m:rPr>
                            <a:rPr lang="en-MY" sz="2400">
                              <a:latin typeface="Cambria Math" panose="02040503050406030204" pitchFamily="18" charset="0"/>
                              <a:ea typeface="Cambria Math" panose="02040503050406030204" pitchFamily="18" charset="0"/>
                            </a:rPr>
                            <m:t>CO</m:t>
                          </m:r>
                        </m:e>
                        <m:sub>
                          <m:r>
                            <a:rPr lang="en-MY" sz="2400">
                              <a:latin typeface="Cambria Math" panose="02040503050406030204" pitchFamily="18" charset="0"/>
                              <a:ea typeface="Cambria Math" panose="02040503050406030204" pitchFamily="18" charset="0"/>
                            </a:rPr>
                            <m:t>2</m:t>
                          </m:r>
                        </m:sub>
                      </m:sSub>
                      <m:r>
                        <a:rPr lang="en-MY" sz="2400" b="0" i="1" smtClean="0">
                          <a:latin typeface="Cambria Math" panose="02040503050406030204" pitchFamily="18" charset="0"/>
                          <a:ea typeface="Cambria Math" panose="02040503050406030204" pitchFamily="18" charset="0"/>
                        </a:rPr>
                        <m:t>+</m:t>
                      </m:r>
                      <m:d>
                        <m:dPr>
                          <m:ctrlPr>
                            <a:rPr lang="en-MY" sz="2400" b="0" i="1" smtClean="0">
                              <a:latin typeface="Cambria Math" panose="02040503050406030204" pitchFamily="18" charset="0"/>
                              <a:ea typeface="Cambria Math" panose="02040503050406030204" pitchFamily="18" charset="0"/>
                            </a:rPr>
                          </m:ctrlPr>
                        </m:dPr>
                        <m:e>
                          <m:f>
                            <m:fPr>
                              <m:ctrlPr>
                                <a:rPr lang="en-MY" sz="2400" b="0" i="1" smtClean="0">
                                  <a:latin typeface="Cambria Math" panose="02040503050406030204" pitchFamily="18" charset="0"/>
                                  <a:ea typeface="Cambria Math" panose="02040503050406030204" pitchFamily="18" charset="0"/>
                                </a:rPr>
                              </m:ctrlPr>
                            </m:fPr>
                            <m:num>
                              <m:r>
                                <a:rPr lang="en-MY" sz="2400" b="0" i="1" smtClean="0">
                                  <a:latin typeface="Cambria Math" panose="02040503050406030204" pitchFamily="18" charset="0"/>
                                  <a:ea typeface="Cambria Math" panose="02040503050406030204" pitchFamily="18" charset="0"/>
                                </a:rPr>
                                <m:t>𝑎</m:t>
                              </m:r>
                            </m:num>
                            <m:den>
                              <m:r>
                                <a:rPr lang="en-MY" sz="2400" b="0" i="1" smtClean="0">
                                  <a:latin typeface="Cambria Math" panose="02040503050406030204" pitchFamily="18" charset="0"/>
                                  <a:ea typeface="Cambria Math" panose="02040503050406030204" pitchFamily="18" charset="0"/>
                                </a:rPr>
                                <m:t>2</m:t>
                              </m:r>
                            </m:den>
                          </m:f>
                        </m:e>
                      </m:d>
                      <m:sSub>
                        <m:sSubPr>
                          <m:ctrlPr>
                            <a:rPr lang="en-MY" sz="2400" i="1">
                              <a:latin typeface="Cambria Math" panose="02040503050406030204" pitchFamily="18" charset="0"/>
                              <a:ea typeface="Cambria Math" panose="02040503050406030204" pitchFamily="18" charset="0"/>
                            </a:rPr>
                          </m:ctrlPr>
                        </m:sSubPr>
                        <m:e>
                          <m:r>
                            <m:rPr>
                              <m:sty m:val="p"/>
                            </m:rPr>
                            <a:rPr lang="en-MY" sz="2400">
                              <a:latin typeface="Cambria Math" panose="02040503050406030204" pitchFamily="18" charset="0"/>
                              <a:ea typeface="Cambria Math" panose="02040503050406030204" pitchFamily="18" charset="0"/>
                            </a:rPr>
                            <m:t>H</m:t>
                          </m:r>
                        </m:e>
                        <m:sub>
                          <m:r>
                            <a:rPr lang="en-MY" sz="2400">
                              <a:latin typeface="Cambria Math" panose="02040503050406030204" pitchFamily="18" charset="0"/>
                              <a:ea typeface="Cambria Math" panose="02040503050406030204" pitchFamily="18" charset="0"/>
                            </a:rPr>
                            <m:t>2</m:t>
                          </m:r>
                        </m:sub>
                      </m:sSub>
                      <m:r>
                        <m:rPr>
                          <m:sty m:val="p"/>
                        </m:rPr>
                        <a:rPr lang="en-MY" sz="2400">
                          <a:latin typeface="Cambria Math" panose="02040503050406030204" pitchFamily="18" charset="0"/>
                          <a:ea typeface="Cambria Math" panose="02040503050406030204" pitchFamily="18" charset="0"/>
                        </a:rPr>
                        <m:t>O</m:t>
                      </m:r>
                      <m:r>
                        <a:rPr lang="en-MY" sz="2400" b="0" i="0" smtClean="0">
                          <a:latin typeface="Cambria Math" panose="02040503050406030204" pitchFamily="18" charset="0"/>
                          <a:ea typeface="Cambria Math" panose="02040503050406030204" pitchFamily="18" charset="0"/>
                        </a:rPr>
                        <m:t>+</m:t>
                      </m:r>
                      <m:d>
                        <m:dPr>
                          <m:ctrlPr>
                            <a:rPr lang="en-MY" sz="2400" b="0" i="1" smtClean="0">
                              <a:latin typeface="Cambria Math" panose="02040503050406030204" pitchFamily="18" charset="0"/>
                              <a:ea typeface="Cambria Math" panose="02040503050406030204" pitchFamily="18" charset="0"/>
                            </a:rPr>
                          </m:ctrlPr>
                        </m:dPr>
                        <m:e>
                          <m:f>
                            <m:fPr>
                              <m:ctrlPr>
                                <a:rPr lang="en-MY" sz="2400" b="0" i="1" smtClean="0">
                                  <a:latin typeface="Cambria Math" panose="02040503050406030204" pitchFamily="18" charset="0"/>
                                  <a:ea typeface="Cambria Math" panose="02040503050406030204" pitchFamily="18" charset="0"/>
                                </a:rPr>
                              </m:ctrlPr>
                            </m:fPr>
                            <m:num>
                              <m:r>
                                <a:rPr lang="en-MY" sz="2400" b="0" i="1" smtClean="0">
                                  <a:latin typeface="Cambria Math" panose="02040503050406030204" pitchFamily="18" charset="0"/>
                                  <a:ea typeface="Cambria Math" panose="02040503050406030204" pitchFamily="18" charset="0"/>
                                </a:rPr>
                                <m:t>𝑐</m:t>
                              </m:r>
                            </m:num>
                            <m:den>
                              <m:r>
                                <a:rPr lang="en-MY" sz="2400" b="0" i="1" smtClean="0">
                                  <a:latin typeface="Cambria Math" panose="02040503050406030204" pitchFamily="18" charset="0"/>
                                  <a:ea typeface="Cambria Math" panose="02040503050406030204" pitchFamily="18" charset="0"/>
                                </a:rPr>
                                <m:t>2</m:t>
                              </m:r>
                            </m:den>
                          </m:f>
                          <m:r>
                            <a:rPr lang="en-MY" sz="2400" b="0" i="1" smtClean="0">
                              <a:latin typeface="Cambria Math" panose="02040503050406030204" pitchFamily="18" charset="0"/>
                              <a:ea typeface="Cambria Math" panose="02040503050406030204" pitchFamily="18" charset="0"/>
                            </a:rPr>
                            <m:t>+3.76</m:t>
                          </m:r>
                          <m:r>
                            <a:rPr lang="en-MY" sz="2400" b="0" i="1" smtClean="0">
                              <a:latin typeface="Cambria Math" panose="02040503050406030204" pitchFamily="18" charset="0"/>
                              <a:ea typeface="Cambria Math" panose="02040503050406030204" pitchFamily="18" charset="0"/>
                            </a:rPr>
                            <m:t>𝑦</m:t>
                          </m:r>
                        </m:e>
                      </m:d>
                      <m:sSub>
                        <m:sSubPr>
                          <m:ctrlPr>
                            <a:rPr lang="en-MY" sz="2400" b="0" i="1" smtClean="0">
                              <a:latin typeface="Cambria Math" panose="02040503050406030204" pitchFamily="18" charset="0"/>
                              <a:ea typeface="Cambria Math" panose="02040503050406030204" pitchFamily="18" charset="0"/>
                            </a:rPr>
                          </m:ctrlPr>
                        </m:sSubPr>
                        <m:e>
                          <m:r>
                            <m:rPr>
                              <m:sty m:val="p"/>
                            </m:rPr>
                            <a:rPr lang="en-MY" sz="2400" b="0" i="0" smtClean="0">
                              <a:latin typeface="Cambria Math" panose="02040503050406030204" pitchFamily="18" charset="0"/>
                              <a:ea typeface="Cambria Math" panose="02040503050406030204" pitchFamily="18" charset="0"/>
                            </a:rPr>
                            <m:t>N</m:t>
                          </m:r>
                        </m:e>
                        <m:sub>
                          <m:r>
                            <a:rPr lang="en-MY" sz="2400" b="0" i="1" smtClean="0">
                              <a:latin typeface="Cambria Math" panose="02040503050406030204" pitchFamily="18" charset="0"/>
                              <a:ea typeface="Cambria Math" panose="02040503050406030204" pitchFamily="18" charset="0"/>
                            </a:rPr>
                            <m:t>2</m:t>
                          </m:r>
                        </m:sub>
                      </m:sSub>
                      <m:r>
                        <a:rPr lang="en-MY" sz="2400" b="0" i="1" smtClean="0">
                          <a:latin typeface="Cambria Math" panose="02040503050406030204" pitchFamily="18" charset="0"/>
                          <a:ea typeface="Cambria Math" panose="02040503050406030204" pitchFamily="18" charset="0"/>
                        </a:rPr>
                        <m:t>+</m:t>
                      </m:r>
                      <m:r>
                        <a:rPr lang="en-MY" sz="2400" b="0" i="1" smtClean="0">
                          <a:latin typeface="Cambria Math" panose="02040503050406030204" pitchFamily="18" charset="0"/>
                          <a:ea typeface="Cambria Math" panose="02040503050406030204" pitchFamily="18" charset="0"/>
                        </a:rPr>
                        <m:t>𝑑</m:t>
                      </m:r>
                      <m:sSub>
                        <m:sSubPr>
                          <m:ctrlPr>
                            <a:rPr lang="en-MY" sz="2400" b="0" i="1" smtClean="0">
                              <a:latin typeface="Cambria Math" panose="02040503050406030204" pitchFamily="18" charset="0"/>
                              <a:ea typeface="Cambria Math" panose="02040503050406030204" pitchFamily="18" charset="0"/>
                            </a:rPr>
                          </m:ctrlPr>
                        </m:sSubPr>
                        <m:e>
                          <m:r>
                            <m:rPr>
                              <m:sty m:val="p"/>
                            </m:rPr>
                            <a:rPr lang="en-MY" sz="2400" b="0" i="0" smtClean="0">
                              <a:latin typeface="Cambria Math" panose="02040503050406030204" pitchFamily="18" charset="0"/>
                              <a:ea typeface="Cambria Math" panose="02040503050406030204" pitchFamily="18" charset="0"/>
                            </a:rPr>
                            <m:t>SO</m:t>
                          </m:r>
                        </m:e>
                        <m:sub>
                          <m:r>
                            <a:rPr lang="en-MY" sz="2400" b="0" i="1" smtClean="0">
                              <a:latin typeface="Cambria Math" panose="02040503050406030204" pitchFamily="18" charset="0"/>
                              <a:ea typeface="Cambria Math" panose="02040503050406030204" pitchFamily="18" charset="0"/>
                            </a:rPr>
                            <m:t>2</m:t>
                          </m:r>
                        </m:sub>
                      </m:sSub>
                    </m:oMath>
                  </m:oMathPara>
                </a14:m>
                <a:endParaRPr lang="en-MY" sz="2400" dirty="0"/>
              </a:p>
              <a:p>
                <a:pPr marL="0" indent="0">
                  <a:buNone/>
                </a:pPr>
                <a:endParaRPr lang="en-MY" sz="2400" dirty="0"/>
              </a:p>
              <a:p>
                <a:endParaRPr lang="en-MY" dirty="0"/>
              </a:p>
            </p:txBody>
          </p:sp>
        </mc:Choice>
        <mc:Fallback xmlns="">
          <p:sp>
            <p:nvSpPr>
              <p:cNvPr id="3" name="Content Placeholder 2">
                <a:extLst>
                  <a:ext uri="{FF2B5EF4-FFF2-40B4-BE49-F238E27FC236}">
                    <a16:creationId xmlns:a16="http://schemas.microsoft.com/office/drawing/2014/main" id="{E7859C5C-D833-4E8C-A457-8A62D9FA9931}"/>
                  </a:ext>
                </a:extLst>
              </p:cNvPr>
              <p:cNvSpPr>
                <a:spLocks noGrp="1" noRot="1" noChangeAspect="1" noMove="1" noResize="1" noEditPoints="1" noAdjustHandles="1" noChangeArrowheads="1" noChangeShapeType="1" noTextEdit="1"/>
              </p:cNvSpPr>
              <p:nvPr>
                <p:ph idx="1"/>
              </p:nvPr>
            </p:nvSpPr>
            <p:spPr>
              <a:blipFill>
                <a:blip r:embed="rId2"/>
                <a:stretch>
                  <a:fillRect l="-1043" t="-2241" r="-870"/>
                </a:stretch>
              </a:blipFill>
            </p:spPr>
            <p:txBody>
              <a:bodyPr/>
              <a:lstStyle/>
              <a:p>
                <a:r>
                  <a:rPr lang="en-MY">
                    <a:noFill/>
                  </a:rPr>
                  <a:t> </a:t>
                </a:r>
              </a:p>
            </p:txBody>
          </p:sp>
        </mc:Fallback>
      </mc:AlternateContent>
    </p:spTree>
    <p:extLst>
      <p:ext uri="{BB962C8B-B14F-4D97-AF65-F5344CB8AC3E}">
        <p14:creationId xmlns:p14="http://schemas.microsoft.com/office/powerpoint/2010/main" val="2600565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785E58-0A0A-45E4-8B7F-F5201365D2B1}"/>
                  </a:ext>
                </a:extLst>
              </p:cNvPr>
              <p:cNvSpPr>
                <a:spLocks noGrp="1"/>
              </p:cNvSpPr>
              <p:nvPr>
                <p:ph idx="1"/>
              </p:nvPr>
            </p:nvSpPr>
            <p:spPr>
              <a:xfrm>
                <a:off x="838200" y="625151"/>
                <a:ext cx="10515600" cy="5551812"/>
              </a:xfrm>
            </p:spPr>
            <p:txBody>
              <a:bodyPr/>
              <a:lstStyle/>
              <a:p>
                <a:pPr marL="0" indent="0">
                  <a:buNone/>
                </a:pPr>
                <a14:m>
                  <m:oMathPara xmlns:m="http://schemas.openxmlformats.org/officeDocument/2006/math">
                    <m:oMathParaPr>
                      <m:jc m:val="left"/>
                    </m:oMathParaPr>
                    <m:oMath xmlns:m="http://schemas.openxmlformats.org/officeDocument/2006/math">
                      <m:r>
                        <m:rPr>
                          <m:sty m:val="p"/>
                        </m:rPr>
                        <a:rPr lang="en-MY" sz="2400" smtClean="0">
                          <a:latin typeface="Cambria Math" panose="02040503050406030204" pitchFamily="18" charset="0"/>
                        </a:rPr>
                        <m:t>C</m:t>
                      </m:r>
                      <m:sSub>
                        <m:sSubPr>
                          <m:ctrlPr>
                            <a:rPr lang="en-MY" sz="2400" i="1">
                              <a:latin typeface="Cambria Math" panose="02040503050406030204" pitchFamily="18" charset="0"/>
                            </a:rPr>
                          </m:ctrlPr>
                        </m:sSubPr>
                        <m:e>
                          <m:r>
                            <m:rPr>
                              <m:sty m:val="p"/>
                            </m:rPr>
                            <a:rPr lang="en-MY" sz="2400">
                              <a:latin typeface="Cambria Math" panose="02040503050406030204" pitchFamily="18" charset="0"/>
                            </a:rPr>
                            <m:t>H</m:t>
                          </m:r>
                        </m:e>
                        <m:sub>
                          <m:r>
                            <a:rPr lang="en-MY" sz="2400" i="1">
                              <a:latin typeface="Cambria Math" panose="02040503050406030204" pitchFamily="18" charset="0"/>
                            </a:rPr>
                            <m:t>𝑎</m:t>
                          </m:r>
                        </m:sub>
                      </m:sSub>
                      <m:sSub>
                        <m:sSubPr>
                          <m:ctrlPr>
                            <a:rPr lang="en-MY" sz="2400" i="1">
                              <a:latin typeface="Cambria Math" panose="02040503050406030204" pitchFamily="18" charset="0"/>
                            </a:rPr>
                          </m:ctrlPr>
                        </m:sSubPr>
                        <m:e>
                          <m:r>
                            <m:rPr>
                              <m:sty m:val="p"/>
                            </m:rPr>
                            <a:rPr lang="en-MY" sz="2400">
                              <a:latin typeface="Cambria Math" panose="02040503050406030204" pitchFamily="18" charset="0"/>
                            </a:rPr>
                            <m:t>O</m:t>
                          </m:r>
                        </m:e>
                        <m:sub>
                          <m:r>
                            <a:rPr lang="en-MY" sz="2400" i="1">
                              <a:latin typeface="Cambria Math" panose="02040503050406030204" pitchFamily="18" charset="0"/>
                            </a:rPr>
                            <m:t>𝑏</m:t>
                          </m:r>
                        </m:sub>
                      </m:sSub>
                      <m:sSub>
                        <m:sSubPr>
                          <m:ctrlPr>
                            <a:rPr lang="en-MY" sz="2400" i="1">
                              <a:latin typeface="Cambria Math" panose="02040503050406030204" pitchFamily="18" charset="0"/>
                            </a:rPr>
                          </m:ctrlPr>
                        </m:sSubPr>
                        <m:e>
                          <m:r>
                            <m:rPr>
                              <m:sty m:val="p"/>
                            </m:rPr>
                            <a:rPr lang="en-MY" sz="2400">
                              <a:latin typeface="Cambria Math" panose="02040503050406030204" pitchFamily="18" charset="0"/>
                            </a:rPr>
                            <m:t>N</m:t>
                          </m:r>
                        </m:e>
                        <m:sub>
                          <m:r>
                            <a:rPr lang="en-MY" sz="2400" i="1">
                              <a:latin typeface="Cambria Math" panose="02040503050406030204" pitchFamily="18" charset="0"/>
                            </a:rPr>
                            <m:t>𝑐</m:t>
                          </m:r>
                        </m:sub>
                      </m:sSub>
                      <m:sSub>
                        <m:sSubPr>
                          <m:ctrlPr>
                            <a:rPr lang="en-MY" sz="2400" i="1">
                              <a:latin typeface="Cambria Math" panose="02040503050406030204" pitchFamily="18" charset="0"/>
                            </a:rPr>
                          </m:ctrlPr>
                        </m:sSubPr>
                        <m:e>
                          <m:r>
                            <m:rPr>
                              <m:sty m:val="p"/>
                            </m:rPr>
                            <a:rPr lang="en-MY" sz="2400">
                              <a:latin typeface="Cambria Math" panose="02040503050406030204" pitchFamily="18" charset="0"/>
                            </a:rPr>
                            <m:t>S</m:t>
                          </m:r>
                        </m:e>
                        <m:sub>
                          <m:r>
                            <a:rPr lang="en-MY" sz="2400" i="1">
                              <a:latin typeface="Cambria Math" panose="02040503050406030204" pitchFamily="18" charset="0"/>
                            </a:rPr>
                            <m:t>𝑑</m:t>
                          </m:r>
                        </m:sub>
                      </m:sSub>
                      <m:r>
                        <a:rPr lang="en-MY" sz="2400" i="1">
                          <a:latin typeface="Cambria Math" panose="02040503050406030204" pitchFamily="18" charset="0"/>
                        </a:rPr>
                        <m:t>+</m:t>
                      </m:r>
                      <m:r>
                        <a:rPr lang="en-MY" sz="2400" i="1">
                          <a:latin typeface="Cambria Math" panose="02040503050406030204" pitchFamily="18" charset="0"/>
                        </a:rPr>
                        <m:t>𝑦</m:t>
                      </m:r>
                      <m:d>
                        <m:dPr>
                          <m:ctrlPr>
                            <a:rPr lang="en-MY" sz="2400" i="1">
                              <a:latin typeface="Cambria Math" panose="02040503050406030204" pitchFamily="18" charset="0"/>
                            </a:rPr>
                          </m:ctrlPr>
                        </m:dPr>
                        <m:e>
                          <m:sSub>
                            <m:sSubPr>
                              <m:ctrlPr>
                                <a:rPr lang="en-MY" sz="2400" i="1">
                                  <a:latin typeface="Cambria Math" panose="02040503050406030204" pitchFamily="18" charset="0"/>
                                </a:rPr>
                              </m:ctrlPr>
                            </m:sSubPr>
                            <m:e>
                              <m:r>
                                <m:rPr>
                                  <m:sty m:val="p"/>
                                </m:rPr>
                                <a:rPr lang="en-MY" sz="2400">
                                  <a:latin typeface="Cambria Math" panose="02040503050406030204" pitchFamily="18" charset="0"/>
                                </a:rPr>
                                <m:t>O</m:t>
                              </m:r>
                            </m:e>
                            <m:sub>
                              <m:r>
                                <a:rPr lang="en-MY" sz="2400" i="1">
                                  <a:latin typeface="Cambria Math" panose="02040503050406030204" pitchFamily="18" charset="0"/>
                                </a:rPr>
                                <m:t>2</m:t>
                              </m:r>
                            </m:sub>
                          </m:sSub>
                          <m:r>
                            <a:rPr lang="en-MY" sz="2400" i="1">
                              <a:latin typeface="Cambria Math" panose="02040503050406030204" pitchFamily="18" charset="0"/>
                            </a:rPr>
                            <m:t>+</m:t>
                          </m:r>
                          <m:sSub>
                            <m:sSubPr>
                              <m:ctrlPr>
                                <a:rPr lang="en-MY" sz="2400" i="1">
                                  <a:latin typeface="Cambria Math" panose="02040503050406030204" pitchFamily="18" charset="0"/>
                                </a:rPr>
                              </m:ctrlPr>
                            </m:sSubPr>
                            <m:e>
                              <m:r>
                                <a:rPr lang="en-MY" sz="2400">
                                  <a:latin typeface="Cambria Math" panose="02040503050406030204" pitchFamily="18" charset="0"/>
                                </a:rPr>
                                <m:t>3.76</m:t>
                              </m:r>
                              <m:r>
                                <m:rPr>
                                  <m:sty m:val="p"/>
                                </m:rPr>
                                <a:rPr lang="en-MY" sz="2400">
                                  <a:latin typeface="Cambria Math" panose="02040503050406030204" pitchFamily="18" charset="0"/>
                                </a:rPr>
                                <m:t>N</m:t>
                              </m:r>
                            </m:e>
                            <m:sub>
                              <m:r>
                                <a:rPr lang="en-MY" sz="2400" i="1">
                                  <a:latin typeface="Cambria Math" panose="02040503050406030204" pitchFamily="18" charset="0"/>
                                </a:rPr>
                                <m:t>2</m:t>
                              </m:r>
                            </m:sub>
                          </m:sSub>
                        </m:e>
                      </m:d>
                      <m:r>
                        <a:rPr lang="en-MY" sz="2400" i="1">
                          <a:latin typeface="Cambria Math" panose="02040503050406030204" pitchFamily="18" charset="0"/>
                          <a:ea typeface="Cambria Math" panose="02040503050406030204" pitchFamily="18" charset="0"/>
                        </a:rPr>
                        <m:t>→</m:t>
                      </m:r>
                      <m:sSub>
                        <m:sSubPr>
                          <m:ctrlPr>
                            <a:rPr lang="en-MY" sz="2400" i="1">
                              <a:latin typeface="Cambria Math" panose="02040503050406030204" pitchFamily="18" charset="0"/>
                              <a:ea typeface="Cambria Math" panose="02040503050406030204" pitchFamily="18" charset="0"/>
                            </a:rPr>
                          </m:ctrlPr>
                        </m:sSubPr>
                        <m:e>
                          <m:r>
                            <m:rPr>
                              <m:sty m:val="p"/>
                            </m:rPr>
                            <a:rPr lang="en-MY" sz="2400">
                              <a:latin typeface="Cambria Math" panose="02040503050406030204" pitchFamily="18" charset="0"/>
                              <a:ea typeface="Cambria Math" panose="02040503050406030204" pitchFamily="18" charset="0"/>
                            </a:rPr>
                            <m:t>CO</m:t>
                          </m:r>
                        </m:e>
                        <m:sub>
                          <m:r>
                            <a:rPr lang="en-MY" sz="2400">
                              <a:latin typeface="Cambria Math" panose="02040503050406030204" pitchFamily="18" charset="0"/>
                              <a:ea typeface="Cambria Math" panose="02040503050406030204" pitchFamily="18" charset="0"/>
                            </a:rPr>
                            <m:t>2</m:t>
                          </m:r>
                        </m:sub>
                      </m:sSub>
                      <m:r>
                        <a:rPr lang="en-MY" sz="2400" i="1">
                          <a:latin typeface="Cambria Math" panose="02040503050406030204" pitchFamily="18" charset="0"/>
                          <a:ea typeface="Cambria Math" panose="02040503050406030204" pitchFamily="18" charset="0"/>
                        </a:rPr>
                        <m:t>+</m:t>
                      </m:r>
                      <m:d>
                        <m:dPr>
                          <m:ctrlPr>
                            <a:rPr lang="en-MY" sz="2400" i="1">
                              <a:latin typeface="Cambria Math" panose="02040503050406030204" pitchFamily="18" charset="0"/>
                              <a:ea typeface="Cambria Math" panose="02040503050406030204" pitchFamily="18" charset="0"/>
                            </a:rPr>
                          </m:ctrlPr>
                        </m:dPr>
                        <m:e>
                          <m:f>
                            <m:fPr>
                              <m:ctrlPr>
                                <a:rPr lang="en-MY" sz="2400" i="1">
                                  <a:latin typeface="Cambria Math" panose="02040503050406030204" pitchFamily="18" charset="0"/>
                                  <a:ea typeface="Cambria Math" panose="02040503050406030204" pitchFamily="18" charset="0"/>
                                </a:rPr>
                              </m:ctrlPr>
                            </m:fPr>
                            <m:num>
                              <m:r>
                                <a:rPr lang="en-MY" sz="2400" i="1">
                                  <a:latin typeface="Cambria Math" panose="02040503050406030204" pitchFamily="18" charset="0"/>
                                  <a:ea typeface="Cambria Math" panose="02040503050406030204" pitchFamily="18" charset="0"/>
                                </a:rPr>
                                <m:t>𝑎</m:t>
                              </m:r>
                            </m:num>
                            <m:den>
                              <m:r>
                                <a:rPr lang="en-MY" sz="2400" i="1">
                                  <a:latin typeface="Cambria Math" panose="02040503050406030204" pitchFamily="18" charset="0"/>
                                  <a:ea typeface="Cambria Math" panose="02040503050406030204" pitchFamily="18" charset="0"/>
                                </a:rPr>
                                <m:t>2</m:t>
                              </m:r>
                            </m:den>
                          </m:f>
                        </m:e>
                      </m:d>
                      <m:sSub>
                        <m:sSubPr>
                          <m:ctrlPr>
                            <a:rPr lang="en-MY" sz="2400" i="1">
                              <a:latin typeface="Cambria Math" panose="02040503050406030204" pitchFamily="18" charset="0"/>
                              <a:ea typeface="Cambria Math" panose="02040503050406030204" pitchFamily="18" charset="0"/>
                            </a:rPr>
                          </m:ctrlPr>
                        </m:sSubPr>
                        <m:e>
                          <m:r>
                            <m:rPr>
                              <m:sty m:val="p"/>
                            </m:rPr>
                            <a:rPr lang="en-MY" sz="2400">
                              <a:latin typeface="Cambria Math" panose="02040503050406030204" pitchFamily="18" charset="0"/>
                              <a:ea typeface="Cambria Math" panose="02040503050406030204" pitchFamily="18" charset="0"/>
                            </a:rPr>
                            <m:t>H</m:t>
                          </m:r>
                        </m:e>
                        <m:sub>
                          <m:r>
                            <a:rPr lang="en-MY" sz="2400">
                              <a:latin typeface="Cambria Math" panose="02040503050406030204" pitchFamily="18" charset="0"/>
                              <a:ea typeface="Cambria Math" panose="02040503050406030204" pitchFamily="18" charset="0"/>
                            </a:rPr>
                            <m:t>2</m:t>
                          </m:r>
                        </m:sub>
                      </m:sSub>
                      <m:r>
                        <m:rPr>
                          <m:sty m:val="p"/>
                        </m:rPr>
                        <a:rPr lang="en-MY" sz="2400">
                          <a:latin typeface="Cambria Math" panose="02040503050406030204" pitchFamily="18" charset="0"/>
                          <a:ea typeface="Cambria Math" panose="02040503050406030204" pitchFamily="18" charset="0"/>
                        </a:rPr>
                        <m:t>O</m:t>
                      </m:r>
                      <m:r>
                        <a:rPr lang="en-MY" sz="2400">
                          <a:latin typeface="Cambria Math" panose="02040503050406030204" pitchFamily="18" charset="0"/>
                          <a:ea typeface="Cambria Math" panose="02040503050406030204" pitchFamily="18" charset="0"/>
                        </a:rPr>
                        <m:t>+</m:t>
                      </m:r>
                      <m:d>
                        <m:dPr>
                          <m:ctrlPr>
                            <a:rPr lang="en-MY" sz="2400" i="1">
                              <a:latin typeface="Cambria Math" panose="02040503050406030204" pitchFamily="18" charset="0"/>
                              <a:ea typeface="Cambria Math" panose="02040503050406030204" pitchFamily="18" charset="0"/>
                            </a:rPr>
                          </m:ctrlPr>
                        </m:dPr>
                        <m:e>
                          <m:f>
                            <m:fPr>
                              <m:ctrlPr>
                                <a:rPr lang="en-MY" sz="2400" i="1">
                                  <a:latin typeface="Cambria Math" panose="02040503050406030204" pitchFamily="18" charset="0"/>
                                  <a:ea typeface="Cambria Math" panose="02040503050406030204" pitchFamily="18" charset="0"/>
                                </a:rPr>
                              </m:ctrlPr>
                            </m:fPr>
                            <m:num>
                              <m:r>
                                <a:rPr lang="en-MY" sz="2400" i="1">
                                  <a:latin typeface="Cambria Math" panose="02040503050406030204" pitchFamily="18" charset="0"/>
                                  <a:ea typeface="Cambria Math" panose="02040503050406030204" pitchFamily="18" charset="0"/>
                                </a:rPr>
                                <m:t>𝑐</m:t>
                              </m:r>
                            </m:num>
                            <m:den>
                              <m:r>
                                <a:rPr lang="en-MY" sz="2400" i="1">
                                  <a:latin typeface="Cambria Math" panose="02040503050406030204" pitchFamily="18" charset="0"/>
                                  <a:ea typeface="Cambria Math" panose="02040503050406030204" pitchFamily="18" charset="0"/>
                                </a:rPr>
                                <m:t>2</m:t>
                              </m:r>
                            </m:den>
                          </m:f>
                          <m:r>
                            <a:rPr lang="en-MY" sz="2400" i="1">
                              <a:latin typeface="Cambria Math" panose="02040503050406030204" pitchFamily="18" charset="0"/>
                              <a:ea typeface="Cambria Math" panose="02040503050406030204" pitchFamily="18" charset="0"/>
                            </a:rPr>
                            <m:t>+3.76</m:t>
                          </m:r>
                          <m:r>
                            <a:rPr lang="en-MY" sz="2400" i="1">
                              <a:latin typeface="Cambria Math" panose="02040503050406030204" pitchFamily="18" charset="0"/>
                              <a:ea typeface="Cambria Math" panose="02040503050406030204" pitchFamily="18" charset="0"/>
                            </a:rPr>
                            <m:t>𝑦</m:t>
                          </m:r>
                        </m:e>
                      </m:d>
                      <m:sSub>
                        <m:sSubPr>
                          <m:ctrlPr>
                            <a:rPr lang="en-MY" sz="2400" i="1">
                              <a:latin typeface="Cambria Math" panose="02040503050406030204" pitchFamily="18" charset="0"/>
                              <a:ea typeface="Cambria Math" panose="02040503050406030204" pitchFamily="18" charset="0"/>
                            </a:rPr>
                          </m:ctrlPr>
                        </m:sSubPr>
                        <m:e>
                          <m:r>
                            <m:rPr>
                              <m:sty m:val="p"/>
                            </m:rPr>
                            <a:rPr lang="en-MY" sz="2400">
                              <a:latin typeface="Cambria Math" panose="02040503050406030204" pitchFamily="18" charset="0"/>
                              <a:ea typeface="Cambria Math" panose="02040503050406030204" pitchFamily="18" charset="0"/>
                            </a:rPr>
                            <m:t>N</m:t>
                          </m:r>
                        </m:e>
                        <m:sub>
                          <m:r>
                            <a:rPr lang="en-MY" sz="2400" i="1">
                              <a:latin typeface="Cambria Math" panose="02040503050406030204" pitchFamily="18" charset="0"/>
                              <a:ea typeface="Cambria Math" panose="02040503050406030204" pitchFamily="18" charset="0"/>
                            </a:rPr>
                            <m:t>2</m:t>
                          </m:r>
                        </m:sub>
                      </m:sSub>
                      <m:r>
                        <a:rPr lang="en-MY" sz="2400" i="1">
                          <a:latin typeface="Cambria Math" panose="02040503050406030204" pitchFamily="18" charset="0"/>
                          <a:ea typeface="Cambria Math" panose="02040503050406030204" pitchFamily="18" charset="0"/>
                        </a:rPr>
                        <m:t>+</m:t>
                      </m:r>
                      <m:r>
                        <a:rPr lang="en-MY" sz="2400" i="1">
                          <a:latin typeface="Cambria Math" panose="02040503050406030204" pitchFamily="18" charset="0"/>
                          <a:ea typeface="Cambria Math" panose="02040503050406030204" pitchFamily="18" charset="0"/>
                        </a:rPr>
                        <m:t>𝑑</m:t>
                      </m:r>
                      <m:sSub>
                        <m:sSubPr>
                          <m:ctrlPr>
                            <a:rPr lang="en-MY" sz="2400" i="1">
                              <a:latin typeface="Cambria Math" panose="02040503050406030204" pitchFamily="18" charset="0"/>
                              <a:ea typeface="Cambria Math" panose="02040503050406030204" pitchFamily="18" charset="0"/>
                            </a:rPr>
                          </m:ctrlPr>
                        </m:sSubPr>
                        <m:e>
                          <m:r>
                            <m:rPr>
                              <m:sty m:val="p"/>
                            </m:rPr>
                            <a:rPr lang="en-MY" sz="2400">
                              <a:latin typeface="Cambria Math" panose="02040503050406030204" pitchFamily="18" charset="0"/>
                              <a:ea typeface="Cambria Math" panose="02040503050406030204" pitchFamily="18" charset="0"/>
                            </a:rPr>
                            <m:t>SO</m:t>
                          </m:r>
                        </m:e>
                        <m:sub>
                          <m:r>
                            <a:rPr lang="en-MY" sz="2400" i="1">
                              <a:latin typeface="Cambria Math" panose="02040503050406030204" pitchFamily="18" charset="0"/>
                              <a:ea typeface="Cambria Math" panose="02040503050406030204" pitchFamily="18" charset="0"/>
                            </a:rPr>
                            <m:t>2</m:t>
                          </m:r>
                        </m:sub>
                      </m:sSub>
                    </m:oMath>
                  </m:oMathPara>
                </a14:m>
                <a:endParaRPr lang="en-MY" sz="2400" dirty="0"/>
              </a:p>
              <a:p>
                <a:pPr marL="0" indent="0">
                  <a:buNone/>
                </a:pPr>
                <a:endParaRPr lang="en-MY" dirty="0"/>
              </a:p>
              <a:p>
                <a:pPr marL="0" indent="0">
                  <a:buNone/>
                </a:pPr>
                <a:r>
                  <a:rPr lang="en-MY" dirty="0"/>
                  <a:t>where the number of moles of air, </a:t>
                </a:r>
                <a:r>
                  <a:rPr lang="en-MY" i="1" dirty="0"/>
                  <a:t>y</a:t>
                </a:r>
                <a:r>
                  <a:rPr lang="en-MY" dirty="0"/>
                  <a:t> can be defined as</a:t>
                </a:r>
              </a:p>
              <a:p>
                <a:pPr marL="0" indent="0">
                  <a:buNone/>
                </a:pPr>
                <a14:m>
                  <m:oMathPara xmlns:m="http://schemas.openxmlformats.org/officeDocument/2006/math">
                    <m:oMathParaPr>
                      <m:jc m:val="centerGroup"/>
                    </m:oMathParaPr>
                    <m:oMath xmlns:m="http://schemas.openxmlformats.org/officeDocument/2006/math">
                      <m:r>
                        <a:rPr lang="en-MY" sz="2400" b="0" i="1" smtClean="0">
                          <a:latin typeface="Cambria Math" panose="02040503050406030204" pitchFamily="18" charset="0"/>
                        </a:rPr>
                        <m:t>𝑦</m:t>
                      </m:r>
                      <m:r>
                        <a:rPr lang="en-MY" sz="2400" b="0" i="1" smtClean="0">
                          <a:latin typeface="Cambria Math" panose="02040503050406030204" pitchFamily="18" charset="0"/>
                        </a:rPr>
                        <m:t>=1+</m:t>
                      </m:r>
                      <m:f>
                        <m:fPr>
                          <m:ctrlPr>
                            <a:rPr lang="en-MY" sz="2400" b="0" i="1" smtClean="0">
                              <a:latin typeface="Cambria Math" panose="02040503050406030204" pitchFamily="18" charset="0"/>
                            </a:rPr>
                          </m:ctrlPr>
                        </m:fPr>
                        <m:num>
                          <m:r>
                            <a:rPr lang="en-MY" sz="2400" b="0" i="1" smtClean="0">
                              <a:latin typeface="Cambria Math" panose="02040503050406030204" pitchFamily="18" charset="0"/>
                            </a:rPr>
                            <m:t>𝑎</m:t>
                          </m:r>
                        </m:num>
                        <m:den>
                          <m:r>
                            <a:rPr lang="en-MY" sz="2400" b="0" i="1" smtClean="0">
                              <a:latin typeface="Cambria Math" panose="02040503050406030204" pitchFamily="18" charset="0"/>
                            </a:rPr>
                            <m:t>4</m:t>
                          </m:r>
                        </m:den>
                      </m:f>
                      <m:r>
                        <a:rPr lang="en-MY" sz="2400" b="0" i="1" smtClean="0">
                          <a:latin typeface="Cambria Math" panose="02040503050406030204" pitchFamily="18" charset="0"/>
                        </a:rPr>
                        <m:t>+</m:t>
                      </m:r>
                      <m:r>
                        <a:rPr lang="en-MY" sz="2400" b="0" i="1" smtClean="0">
                          <a:latin typeface="Cambria Math" panose="02040503050406030204" pitchFamily="18" charset="0"/>
                        </a:rPr>
                        <m:t>𝑑</m:t>
                      </m:r>
                      <m:r>
                        <a:rPr lang="en-MY" sz="2400" b="0" i="1" smtClean="0">
                          <a:latin typeface="Cambria Math" panose="02040503050406030204" pitchFamily="18" charset="0"/>
                        </a:rPr>
                        <m:t>−</m:t>
                      </m:r>
                      <m:f>
                        <m:fPr>
                          <m:ctrlPr>
                            <a:rPr lang="en-MY" sz="2400" b="0" i="1" smtClean="0">
                              <a:latin typeface="Cambria Math" panose="02040503050406030204" pitchFamily="18" charset="0"/>
                            </a:rPr>
                          </m:ctrlPr>
                        </m:fPr>
                        <m:num>
                          <m:r>
                            <a:rPr lang="en-MY" sz="2400" b="0" i="1" smtClean="0">
                              <a:latin typeface="Cambria Math" panose="02040503050406030204" pitchFamily="18" charset="0"/>
                            </a:rPr>
                            <m:t>𝑏</m:t>
                          </m:r>
                        </m:num>
                        <m:den>
                          <m:r>
                            <a:rPr lang="en-MY" sz="2400" b="0" i="1" smtClean="0">
                              <a:latin typeface="Cambria Math" panose="02040503050406030204" pitchFamily="18" charset="0"/>
                            </a:rPr>
                            <m:t>2</m:t>
                          </m:r>
                        </m:den>
                      </m:f>
                    </m:oMath>
                  </m:oMathPara>
                </a14:m>
                <a:endParaRPr lang="en-MY" dirty="0"/>
              </a:p>
              <a:p>
                <a:pPr marL="0" indent="0">
                  <a:buNone/>
                </a:pPr>
                <a:endParaRPr lang="en-MY" dirty="0"/>
              </a:p>
            </p:txBody>
          </p:sp>
        </mc:Choice>
        <mc:Fallback xmlns="">
          <p:sp>
            <p:nvSpPr>
              <p:cNvPr id="3" name="Content Placeholder 2">
                <a:extLst>
                  <a:ext uri="{FF2B5EF4-FFF2-40B4-BE49-F238E27FC236}">
                    <a16:creationId xmlns:a16="http://schemas.microsoft.com/office/drawing/2014/main" id="{E2785E58-0A0A-45E4-8B7F-F5201365D2B1}"/>
                  </a:ext>
                </a:extLst>
              </p:cNvPr>
              <p:cNvSpPr>
                <a:spLocks noGrp="1" noRot="1" noChangeAspect="1" noMove="1" noResize="1" noEditPoints="1" noAdjustHandles="1" noChangeArrowheads="1" noChangeShapeType="1" noTextEdit="1"/>
              </p:cNvSpPr>
              <p:nvPr>
                <p:ph idx="1"/>
              </p:nvPr>
            </p:nvSpPr>
            <p:spPr>
              <a:xfrm>
                <a:off x="838200" y="625151"/>
                <a:ext cx="10515600" cy="5551812"/>
              </a:xfrm>
              <a:blipFill>
                <a:blip r:embed="rId2"/>
                <a:stretch>
                  <a:fillRect l="-1217"/>
                </a:stretch>
              </a:blipFill>
            </p:spPr>
            <p:txBody>
              <a:bodyPr/>
              <a:lstStyle/>
              <a:p>
                <a:r>
                  <a:rPr lang="en-MY">
                    <a:noFill/>
                  </a:rPr>
                  <a:t> </a:t>
                </a:r>
              </a:p>
            </p:txBody>
          </p:sp>
        </mc:Fallback>
      </mc:AlternateContent>
      <p:grpSp>
        <p:nvGrpSpPr>
          <p:cNvPr id="6" name="Group 5">
            <a:extLst>
              <a:ext uri="{FF2B5EF4-FFF2-40B4-BE49-F238E27FC236}">
                <a16:creationId xmlns:a16="http://schemas.microsoft.com/office/drawing/2014/main" id="{499C3ACD-4CF3-44DC-98F5-499AA2DC2F0A}"/>
              </a:ext>
            </a:extLst>
          </p:cNvPr>
          <p:cNvGrpSpPr/>
          <p:nvPr/>
        </p:nvGrpSpPr>
        <p:grpSpPr>
          <a:xfrm>
            <a:off x="1724881" y="3348559"/>
            <a:ext cx="8742237" cy="3192918"/>
            <a:chOff x="1724881" y="3348559"/>
            <a:chExt cx="8742237" cy="3192918"/>
          </a:xfrm>
        </p:grpSpPr>
        <p:pic>
          <p:nvPicPr>
            <p:cNvPr id="4" name="Picture 3">
              <a:extLst>
                <a:ext uri="{FF2B5EF4-FFF2-40B4-BE49-F238E27FC236}">
                  <a16:creationId xmlns:a16="http://schemas.microsoft.com/office/drawing/2014/main" id="{929F0597-4F41-4A74-938B-0F362B1ADDED}"/>
                </a:ext>
              </a:extLst>
            </p:cNvPr>
            <p:cNvPicPr>
              <a:picLocks noChangeAspect="1"/>
            </p:cNvPicPr>
            <p:nvPr/>
          </p:nvPicPr>
          <p:blipFill rotWithShape="1">
            <a:blip r:embed="rId3"/>
            <a:srcRect l="29093" t="35822" r="11236" b="28563"/>
            <a:stretch/>
          </p:blipFill>
          <p:spPr>
            <a:xfrm>
              <a:off x="1724881" y="3717891"/>
              <a:ext cx="8742237" cy="2823586"/>
            </a:xfrm>
            <a:prstGeom prst="rect">
              <a:avLst/>
            </a:prstGeom>
          </p:spPr>
        </p:pic>
        <p:sp>
          <p:nvSpPr>
            <p:cNvPr id="5" name="Rectangle 4">
              <a:extLst>
                <a:ext uri="{FF2B5EF4-FFF2-40B4-BE49-F238E27FC236}">
                  <a16:creationId xmlns:a16="http://schemas.microsoft.com/office/drawing/2014/main" id="{4A9227FC-3174-4245-864C-661AA34F3DE4}"/>
                </a:ext>
              </a:extLst>
            </p:cNvPr>
            <p:cNvSpPr/>
            <p:nvPr/>
          </p:nvSpPr>
          <p:spPr>
            <a:xfrm>
              <a:off x="1724881" y="3348559"/>
              <a:ext cx="8742237" cy="369332"/>
            </a:xfrm>
            <a:prstGeom prst="rect">
              <a:avLst/>
            </a:prstGeom>
          </p:spPr>
          <p:txBody>
            <a:bodyPr wrap="square">
              <a:spAutoFit/>
            </a:bodyPr>
            <a:lstStyle/>
            <a:p>
              <a:r>
                <a:rPr lang="en-US" b="1" dirty="0">
                  <a:solidFill>
                    <a:srgbClr val="000000"/>
                  </a:solidFill>
                  <a:latin typeface="OptimaLTStd-Italic"/>
                </a:rPr>
                <a:t>Figure	</a:t>
              </a:r>
              <a:r>
                <a:rPr lang="en-US" dirty="0">
                  <a:solidFill>
                    <a:srgbClr val="000000"/>
                  </a:solidFill>
                  <a:latin typeface="OptimaLTStd-Italic"/>
                </a:rPr>
                <a:t>Deducing molar composition of an element in the fuel based on ultimate analysis.</a:t>
              </a:r>
              <a:r>
                <a:rPr lang="en-US" dirty="0"/>
                <a:t> </a:t>
              </a:r>
              <a:endParaRPr lang="en-MY" dirty="0"/>
            </a:p>
          </p:txBody>
        </p:sp>
      </p:grpSp>
    </p:spTree>
    <p:extLst>
      <p:ext uri="{BB962C8B-B14F-4D97-AF65-F5344CB8AC3E}">
        <p14:creationId xmlns:p14="http://schemas.microsoft.com/office/powerpoint/2010/main" val="850718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62D30D5-B3CB-4067-88BE-AB2BE32DA390}"/>
              </a:ext>
            </a:extLst>
          </p:cNvPr>
          <p:cNvGrpSpPr/>
          <p:nvPr/>
        </p:nvGrpSpPr>
        <p:grpSpPr>
          <a:xfrm>
            <a:off x="1881195" y="771266"/>
            <a:ext cx="8711922" cy="3894040"/>
            <a:chOff x="1909186" y="1825625"/>
            <a:chExt cx="8711922" cy="3894040"/>
          </a:xfrm>
        </p:grpSpPr>
        <p:pic>
          <p:nvPicPr>
            <p:cNvPr id="4" name="Picture 3">
              <a:extLst>
                <a:ext uri="{FF2B5EF4-FFF2-40B4-BE49-F238E27FC236}">
                  <a16:creationId xmlns:a16="http://schemas.microsoft.com/office/drawing/2014/main" id="{2D1E4762-DD1E-4170-95F0-858B822AED9B}"/>
                </a:ext>
              </a:extLst>
            </p:cNvPr>
            <p:cNvPicPr>
              <a:picLocks noChangeAspect="1"/>
            </p:cNvPicPr>
            <p:nvPr/>
          </p:nvPicPr>
          <p:blipFill rotWithShape="1">
            <a:blip r:embed="rId2"/>
            <a:srcRect l="36511" t="42650" r="18324" b="19731"/>
            <a:stretch/>
          </p:blipFill>
          <p:spPr>
            <a:xfrm>
              <a:off x="2493624" y="2319788"/>
              <a:ext cx="7543046" cy="3399877"/>
            </a:xfrm>
            <a:prstGeom prst="rect">
              <a:avLst/>
            </a:prstGeom>
          </p:spPr>
        </p:pic>
        <p:sp>
          <p:nvSpPr>
            <p:cNvPr id="5" name="Rectangle 4">
              <a:extLst>
                <a:ext uri="{FF2B5EF4-FFF2-40B4-BE49-F238E27FC236}">
                  <a16:creationId xmlns:a16="http://schemas.microsoft.com/office/drawing/2014/main" id="{7057FAFA-9B21-42FB-816C-6EA37B0D87DE}"/>
                </a:ext>
              </a:extLst>
            </p:cNvPr>
            <p:cNvSpPr/>
            <p:nvPr/>
          </p:nvSpPr>
          <p:spPr>
            <a:xfrm>
              <a:off x="1909186" y="1825625"/>
              <a:ext cx="8711922" cy="369332"/>
            </a:xfrm>
            <a:prstGeom prst="rect">
              <a:avLst/>
            </a:prstGeom>
          </p:spPr>
          <p:txBody>
            <a:bodyPr wrap="square">
              <a:spAutoFit/>
            </a:bodyPr>
            <a:lstStyle/>
            <a:p>
              <a:r>
                <a:rPr lang="en-US" b="1" dirty="0"/>
                <a:t>Table</a:t>
              </a:r>
              <a:r>
                <a:rPr lang="en-US" dirty="0"/>
                <a:t> 	Calculation of number of moles and mole fraction of products from combustion.</a:t>
              </a:r>
              <a:endParaRPr lang="en-MY"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AD51232-FAB1-4102-A3BD-94A5DB747183}"/>
                  </a:ext>
                </a:extLst>
              </p:cNvPr>
              <p:cNvSpPr txBox="1"/>
              <p:nvPr/>
            </p:nvSpPr>
            <p:spPr>
              <a:xfrm>
                <a:off x="741005" y="4985866"/>
                <a:ext cx="10448731" cy="1710212"/>
              </a:xfrm>
              <a:prstGeom prst="rect">
                <a:avLst/>
              </a:prstGeom>
              <a:noFill/>
            </p:spPr>
            <p:txBody>
              <a:bodyPr wrap="square" rtlCol="0">
                <a:spAutoFit/>
              </a:bodyPr>
              <a:lstStyle/>
              <a:p>
                <a:r>
                  <a:rPr lang="en-MY" sz="2800" dirty="0"/>
                  <a:t>The coefficient a, b, c, d, in the </a:t>
                </a:r>
                <a14:m>
                  <m:oMath xmlns:m="http://schemas.openxmlformats.org/officeDocument/2006/math">
                    <m:r>
                      <m:rPr>
                        <m:sty m:val="p"/>
                      </m:rPr>
                      <a:rPr lang="en-MY" sz="2800">
                        <a:latin typeface="Cambria Math" panose="02040503050406030204" pitchFamily="18" charset="0"/>
                      </a:rPr>
                      <m:t>C</m:t>
                    </m:r>
                    <m:sSub>
                      <m:sSubPr>
                        <m:ctrlPr>
                          <a:rPr lang="en-MY" sz="2800" i="1">
                            <a:latin typeface="Cambria Math" panose="02040503050406030204" pitchFamily="18" charset="0"/>
                          </a:rPr>
                        </m:ctrlPr>
                      </m:sSubPr>
                      <m:e>
                        <m:r>
                          <m:rPr>
                            <m:sty m:val="p"/>
                          </m:rPr>
                          <a:rPr lang="en-MY" sz="2800">
                            <a:latin typeface="Cambria Math" panose="02040503050406030204" pitchFamily="18" charset="0"/>
                          </a:rPr>
                          <m:t>H</m:t>
                        </m:r>
                      </m:e>
                      <m:sub>
                        <m:r>
                          <a:rPr lang="en-MY" sz="2800" i="1">
                            <a:latin typeface="Cambria Math" panose="02040503050406030204" pitchFamily="18" charset="0"/>
                          </a:rPr>
                          <m:t>𝑎</m:t>
                        </m:r>
                      </m:sub>
                    </m:sSub>
                    <m:sSub>
                      <m:sSubPr>
                        <m:ctrlPr>
                          <a:rPr lang="en-MY" sz="2800" i="1">
                            <a:latin typeface="Cambria Math" panose="02040503050406030204" pitchFamily="18" charset="0"/>
                          </a:rPr>
                        </m:ctrlPr>
                      </m:sSubPr>
                      <m:e>
                        <m:r>
                          <m:rPr>
                            <m:sty m:val="p"/>
                          </m:rPr>
                          <a:rPr lang="en-MY" sz="2800">
                            <a:latin typeface="Cambria Math" panose="02040503050406030204" pitchFamily="18" charset="0"/>
                          </a:rPr>
                          <m:t>O</m:t>
                        </m:r>
                      </m:e>
                      <m:sub>
                        <m:r>
                          <a:rPr lang="en-MY" sz="2800" i="1">
                            <a:latin typeface="Cambria Math" panose="02040503050406030204" pitchFamily="18" charset="0"/>
                          </a:rPr>
                          <m:t>𝑏</m:t>
                        </m:r>
                      </m:sub>
                    </m:sSub>
                    <m:sSub>
                      <m:sSubPr>
                        <m:ctrlPr>
                          <a:rPr lang="en-MY" sz="2800" i="1">
                            <a:latin typeface="Cambria Math" panose="02040503050406030204" pitchFamily="18" charset="0"/>
                          </a:rPr>
                        </m:ctrlPr>
                      </m:sSubPr>
                      <m:e>
                        <m:r>
                          <m:rPr>
                            <m:sty m:val="p"/>
                          </m:rPr>
                          <a:rPr lang="en-MY" sz="2800">
                            <a:latin typeface="Cambria Math" panose="02040503050406030204" pitchFamily="18" charset="0"/>
                          </a:rPr>
                          <m:t>N</m:t>
                        </m:r>
                      </m:e>
                      <m:sub>
                        <m:r>
                          <a:rPr lang="en-MY" sz="2800" i="1">
                            <a:latin typeface="Cambria Math" panose="02040503050406030204" pitchFamily="18" charset="0"/>
                          </a:rPr>
                          <m:t>𝑐</m:t>
                        </m:r>
                      </m:sub>
                    </m:sSub>
                    <m:sSub>
                      <m:sSubPr>
                        <m:ctrlPr>
                          <a:rPr lang="en-MY" sz="2800" i="1">
                            <a:latin typeface="Cambria Math" panose="02040503050406030204" pitchFamily="18" charset="0"/>
                          </a:rPr>
                        </m:ctrlPr>
                      </m:sSubPr>
                      <m:e>
                        <m:r>
                          <m:rPr>
                            <m:sty m:val="p"/>
                          </m:rPr>
                          <a:rPr lang="en-MY" sz="2800">
                            <a:latin typeface="Cambria Math" panose="02040503050406030204" pitchFamily="18" charset="0"/>
                          </a:rPr>
                          <m:t>S</m:t>
                        </m:r>
                      </m:e>
                      <m:sub>
                        <m:r>
                          <a:rPr lang="en-MY" sz="2800" i="1">
                            <a:latin typeface="Cambria Math" panose="02040503050406030204" pitchFamily="18" charset="0"/>
                          </a:rPr>
                          <m:t>𝑑</m:t>
                        </m:r>
                      </m:sub>
                    </m:sSub>
                  </m:oMath>
                </a14:m>
                <a:r>
                  <a:rPr lang="en-MY" sz="2800" dirty="0"/>
                  <a:t> can be represented by;</a:t>
                </a:r>
              </a:p>
              <a:p>
                <a:endParaRPr lang="en-MY" sz="2800" dirty="0"/>
              </a:p>
              <a:p>
                <a:pPr/>
                <a14:m>
                  <m:oMathPara xmlns:m="http://schemas.openxmlformats.org/officeDocument/2006/math">
                    <m:oMathParaPr>
                      <m:jc m:val="centerGroup"/>
                    </m:oMathParaPr>
                    <m:oMath xmlns:m="http://schemas.openxmlformats.org/officeDocument/2006/math">
                      <m:r>
                        <a:rPr lang="en-MY" sz="2400" b="0" i="1" smtClean="0">
                          <a:latin typeface="Cambria Math" panose="02040503050406030204" pitchFamily="18" charset="0"/>
                        </a:rPr>
                        <m:t>𝑎</m:t>
                      </m:r>
                      <m:r>
                        <a:rPr lang="en-MY" sz="2400" b="0" i="1" smtClean="0">
                          <a:latin typeface="Cambria Math" panose="02040503050406030204" pitchFamily="18" charset="0"/>
                        </a:rPr>
                        <m:t>=</m:t>
                      </m:r>
                      <m:f>
                        <m:fPr>
                          <m:ctrlPr>
                            <a:rPr lang="en-MY" sz="2400" b="0" i="1" smtClean="0">
                              <a:latin typeface="Cambria Math" panose="02040503050406030204" pitchFamily="18" charset="0"/>
                            </a:rPr>
                          </m:ctrlPr>
                        </m:fPr>
                        <m:num>
                          <m:r>
                            <a:rPr lang="en-MY" sz="2400" b="0" i="1" smtClean="0">
                              <a:latin typeface="Cambria Math" panose="02040503050406030204" pitchFamily="18" charset="0"/>
                            </a:rPr>
                            <m:t>12</m:t>
                          </m:r>
                          <m:r>
                            <a:rPr lang="en-MY" sz="2400" b="0" i="1" smtClean="0">
                              <a:latin typeface="Cambria Math" panose="02040503050406030204" pitchFamily="18" charset="0"/>
                            </a:rPr>
                            <m:t>𝑞</m:t>
                          </m:r>
                        </m:num>
                        <m:den>
                          <m:r>
                            <a:rPr lang="en-MY" sz="2400" b="0" i="1" smtClean="0">
                              <a:latin typeface="Cambria Math" panose="02040503050406030204" pitchFamily="18" charset="0"/>
                            </a:rPr>
                            <m:t>𝑝</m:t>
                          </m:r>
                        </m:den>
                      </m:f>
                      <m:r>
                        <a:rPr lang="en-MY" sz="2400" b="0" i="1" smtClean="0">
                          <a:latin typeface="Cambria Math" panose="02040503050406030204" pitchFamily="18" charset="0"/>
                        </a:rPr>
                        <m:t>;</m:t>
                      </m:r>
                      <m:r>
                        <a:rPr lang="en-MY" sz="2400" b="0" i="1" smtClean="0">
                          <a:latin typeface="Cambria Math" panose="02040503050406030204" pitchFamily="18" charset="0"/>
                        </a:rPr>
                        <m:t>𝑏</m:t>
                      </m:r>
                      <m:r>
                        <a:rPr lang="en-MY" sz="2400" i="1">
                          <a:latin typeface="Cambria Math" panose="02040503050406030204" pitchFamily="18" charset="0"/>
                        </a:rPr>
                        <m:t>=</m:t>
                      </m:r>
                      <m:f>
                        <m:fPr>
                          <m:ctrlPr>
                            <a:rPr lang="en-MY" sz="2400" i="1" smtClean="0">
                              <a:latin typeface="Cambria Math" panose="02040503050406030204" pitchFamily="18" charset="0"/>
                            </a:rPr>
                          </m:ctrlPr>
                        </m:fPr>
                        <m:num>
                          <m:r>
                            <a:rPr lang="en-MY" sz="2400" b="0" i="1" smtClean="0">
                              <a:latin typeface="Cambria Math" panose="02040503050406030204" pitchFamily="18" charset="0"/>
                            </a:rPr>
                            <m:t>3</m:t>
                          </m:r>
                          <m:r>
                            <a:rPr lang="en-MY" sz="2400" b="0" i="1" smtClean="0">
                              <a:latin typeface="Cambria Math" panose="02040503050406030204" pitchFamily="18" charset="0"/>
                            </a:rPr>
                            <m:t>𝑟</m:t>
                          </m:r>
                        </m:num>
                        <m:den>
                          <m:r>
                            <a:rPr lang="en-MY" sz="2400" b="0" i="1" smtClean="0">
                              <a:latin typeface="Cambria Math" panose="02040503050406030204" pitchFamily="18" charset="0"/>
                            </a:rPr>
                            <m:t>4</m:t>
                          </m:r>
                          <m:r>
                            <a:rPr lang="en-MY" sz="2400" i="1">
                              <a:latin typeface="Cambria Math" panose="02040503050406030204" pitchFamily="18" charset="0"/>
                            </a:rPr>
                            <m:t>𝑝</m:t>
                          </m:r>
                        </m:den>
                      </m:f>
                      <m:r>
                        <a:rPr lang="en-MY" sz="2400" b="0" i="1" smtClean="0">
                          <a:latin typeface="Cambria Math" panose="02040503050406030204" pitchFamily="18" charset="0"/>
                        </a:rPr>
                        <m:t>;</m:t>
                      </m:r>
                      <m:r>
                        <a:rPr lang="en-MY" sz="2400" b="0" i="1" smtClean="0">
                          <a:latin typeface="Cambria Math" panose="02040503050406030204" pitchFamily="18" charset="0"/>
                        </a:rPr>
                        <m:t>𝑐</m:t>
                      </m:r>
                      <m:r>
                        <a:rPr lang="en-MY" sz="2400" i="1">
                          <a:latin typeface="Cambria Math" panose="02040503050406030204" pitchFamily="18" charset="0"/>
                        </a:rPr>
                        <m:t>=</m:t>
                      </m:r>
                      <m:f>
                        <m:fPr>
                          <m:ctrlPr>
                            <a:rPr lang="en-MY" sz="2400" i="1">
                              <a:latin typeface="Cambria Math" panose="02040503050406030204" pitchFamily="18" charset="0"/>
                            </a:rPr>
                          </m:ctrlPr>
                        </m:fPr>
                        <m:num>
                          <m:r>
                            <a:rPr lang="en-MY" sz="2400" b="0" i="1" smtClean="0">
                              <a:latin typeface="Cambria Math" panose="02040503050406030204" pitchFamily="18" charset="0"/>
                            </a:rPr>
                            <m:t>6</m:t>
                          </m:r>
                          <m:r>
                            <a:rPr lang="en-MY" sz="2400" b="0" i="1" smtClean="0">
                              <a:latin typeface="Cambria Math" panose="02040503050406030204" pitchFamily="18" charset="0"/>
                            </a:rPr>
                            <m:t>𝑠</m:t>
                          </m:r>
                        </m:num>
                        <m:den>
                          <m:r>
                            <a:rPr lang="en-MY" sz="2400" b="0" i="1" smtClean="0">
                              <a:latin typeface="Cambria Math" panose="02040503050406030204" pitchFamily="18" charset="0"/>
                            </a:rPr>
                            <m:t>7</m:t>
                          </m:r>
                          <m:r>
                            <a:rPr lang="en-MY" sz="2400" i="1">
                              <a:latin typeface="Cambria Math" panose="02040503050406030204" pitchFamily="18" charset="0"/>
                            </a:rPr>
                            <m:t>𝑝</m:t>
                          </m:r>
                        </m:den>
                      </m:f>
                      <m:r>
                        <a:rPr lang="en-MY" sz="2400" b="0" i="0" smtClean="0">
                          <a:latin typeface="Cambria Math" panose="02040503050406030204" pitchFamily="18" charset="0"/>
                        </a:rPr>
                        <m:t>;</m:t>
                      </m:r>
                      <m:r>
                        <a:rPr lang="en-MY" sz="2400" b="0" i="1" smtClean="0">
                          <a:latin typeface="Cambria Math" panose="02040503050406030204" pitchFamily="18" charset="0"/>
                        </a:rPr>
                        <m:t>𝑑</m:t>
                      </m:r>
                      <m:r>
                        <a:rPr lang="en-MY" sz="2400" i="1">
                          <a:latin typeface="Cambria Math" panose="02040503050406030204" pitchFamily="18" charset="0"/>
                        </a:rPr>
                        <m:t>=</m:t>
                      </m:r>
                      <m:f>
                        <m:fPr>
                          <m:ctrlPr>
                            <a:rPr lang="en-MY" sz="2400" i="1">
                              <a:latin typeface="Cambria Math" panose="02040503050406030204" pitchFamily="18" charset="0"/>
                            </a:rPr>
                          </m:ctrlPr>
                        </m:fPr>
                        <m:num>
                          <m:r>
                            <a:rPr lang="en-MY" sz="2400" b="0" i="1" smtClean="0">
                              <a:latin typeface="Cambria Math" panose="02040503050406030204" pitchFamily="18" charset="0"/>
                            </a:rPr>
                            <m:t>3</m:t>
                          </m:r>
                          <m:r>
                            <a:rPr lang="en-MY" sz="2400" b="0" i="1" smtClean="0">
                              <a:latin typeface="Cambria Math" panose="02040503050406030204" pitchFamily="18" charset="0"/>
                            </a:rPr>
                            <m:t>𝑟</m:t>
                          </m:r>
                        </m:num>
                        <m:den>
                          <m:r>
                            <a:rPr lang="en-MY" sz="2400" b="0" i="1" smtClean="0">
                              <a:latin typeface="Cambria Math" panose="02040503050406030204" pitchFamily="18" charset="0"/>
                            </a:rPr>
                            <m:t>8</m:t>
                          </m:r>
                          <m:r>
                            <a:rPr lang="en-MY" sz="2400" i="1">
                              <a:latin typeface="Cambria Math" panose="02040503050406030204" pitchFamily="18" charset="0"/>
                            </a:rPr>
                            <m:t>𝑝</m:t>
                          </m:r>
                        </m:den>
                      </m:f>
                    </m:oMath>
                  </m:oMathPara>
                </a14:m>
                <a:endParaRPr lang="en-MY" sz="2800" dirty="0"/>
              </a:p>
            </p:txBody>
          </p:sp>
        </mc:Choice>
        <mc:Fallback xmlns="">
          <p:sp>
            <p:nvSpPr>
              <p:cNvPr id="6" name="TextBox 5">
                <a:extLst>
                  <a:ext uri="{FF2B5EF4-FFF2-40B4-BE49-F238E27FC236}">
                    <a16:creationId xmlns:a16="http://schemas.microsoft.com/office/drawing/2014/main" id="{EAD51232-FAB1-4102-A3BD-94A5DB747183}"/>
                  </a:ext>
                </a:extLst>
              </p:cNvPr>
              <p:cNvSpPr txBox="1">
                <a:spLocks noRot="1" noChangeAspect="1" noMove="1" noResize="1" noEditPoints="1" noAdjustHandles="1" noChangeArrowheads="1" noChangeShapeType="1" noTextEdit="1"/>
              </p:cNvSpPr>
              <p:nvPr/>
            </p:nvSpPr>
            <p:spPr>
              <a:xfrm>
                <a:off x="741005" y="4985866"/>
                <a:ext cx="10448731" cy="1710212"/>
              </a:xfrm>
              <a:prstGeom prst="rect">
                <a:avLst/>
              </a:prstGeom>
              <a:blipFill>
                <a:blip r:embed="rId3"/>
                <a:stretch>
                  <a:fillRect l="-1225" t="-3571"/>
                </a:stretch>
              </a:blipFill>
            </p:spPr>
            <p:txBody>
              <a:bodyPr/>
              <a:lstStyle/>
              <a:p>
                <a:r>
                  <a:rPr lang="en-MY">
                    <a:noFill/>
                  </a:rPr>
                  <a:t> </a:t>
                </a:r>
              </a:p>
            </p:txBody>
          </p:sp>
        </mc:Fallback>
      </mc:AlternateContent>
    </p:spTree>
    <p:extLst>
      <p:ext uri="{BB962C8B-B14F-4D97-AF65-F5344CB8AC3E}">
        <p14:creationId xmlns:p14="http://schemas.microsoft.com/office/powerpoint/2010/main" val="20350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7C5F-D282-4DA6-BE87-F689907C479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62E75D1-DBBA-4E43-8E2A-76B3E90181BB}"/>
              </a:ext>
            </a:extLst>
          </p:cNvPr>
          <p:cNvSpPr>
            <a:spLocks noGrp="1"/>
          </p:cNvSpPr>
          <p:nvPr>
            <p:ph idx="1"/>
          </p:nvPr>
        </p:nvSpPr>
        <p:spPr/>
        <p:txBody>
          <a:bodyPr>
            <a:normAutofit fontScale="92500" lnSpcReduction="20000"/>
          </a:bodyPr>
          <a:lstStyle/>
          <a:p>
            <a:r>
              <a:rPr lang="en-MY" dirty="0"/>
              <a:t>Further reading at:</a:t>
            </a:r>
          </a:p>
          <a:p>
            <a:pPr marL="0" indent="0">
              <a:buNone/>
            </a:pPr>
            <a:r>
              <a:rPr lang="en-US" dirty="0" err="1"/>
              <a:t>Ranzi</a:t>
            </a:r>
            <a:r>
              <a:rPr lang="en-US" dirty="0"/>
              <a:t>, E., </a:t>
            </a:r>
            <a:r>
              <a:rPr lang="en-US" dirty="0" err="1"/>
              <a:t>Corbetta</a:t>
            </a:r>
            <a:r>
              <a:rPr lang="en-US" dirty="0"/>
              <a:t>, M., </a:t>
            </a:r>
            <a:r>
              <a:rPr lang="en-US" dirty="0" err="1"/>
              <a:t>Manenti</a:t>
            </a:r>
            <a:r>
              <a:rPr lang="en-US" dirty="0"/>
              <a:t>, F., &amp; </a:t>
            </a:r>
            <a:r>
              <a:rPr lang="en-US" dirty="0" err="1"/>
              <a:t>Pierucci</a:t>
            </a:r>
            <a:r>
              <a:rPr lang="en-US" dirty="0"/>
              <a:t>, S. (2014). </a:t>
            </a:r>
            <a:r>
              <a:rPr lang="en-US" b="1" dirty="0"/>
              <a:t>Kinetic modeling of the thermal degradation and combustion of biomass</a:t>
            </a:r>
            <a:r>
              <a:rPr lang="en-US" dirty="0"/>
              <a:t>. </a:t>
            </a:r>
            <a:r>
              <a:rPr lang="en-US" i="1" dirty="0"/>
              <a:t>Chemical Engineering Science</a:t>
            </a:r>
            <a:r>
              <a:rPr lang="en-US" dirty="0"/>
              <a:t>, </a:t>
            </a:r>
            <a:r>
              <a:rPr lang="en-US" i="1" dirty="0"/>
              <a:t>110</a:t>
            </a:r>
            <a:r>
              <a:rPr lang="en-US" dirty="0"/>
              <a:t>, 2-12.</a:t>
            </a:r>
          </a:p>
          <a:p>
            <a:pPr marL="0" indent="0">
              <a:buNone/>
            </a:pPr>
            <a:endParaRPr lang="en-US" dirty="0"/>
          </a:p>
          <a:p>
            <a:pPr marL="0" indent="0">
              <a:buNone/>
            </a:pPr>
            <a:r>
              <a:rPr lang="fr-FR" dirty="0"/>
              <a:t>Sousa, N., &amp; Azevedo, J. L. (2016). </a:t>
            </a:r>
            <a:r>
              <a:rPr lang="fr-FR" b="1" dirty="0"/>
              <a:t>Model simplifications on </a:t>
            </a:r>
            <a:r>
              <a:rPr lang="fr-FR" b="1" dirty="0" err="1"/>
              <a:t>biomass</a:t>
            </a:r>
            <a:r>
              <a:rPr lang="fr-FR" b="1" dirty="0"/>
              <a:t> </a:t>
            </a:r>
            <a:r>
              <a:rPr lang="fr-FR" b="1" dirty="0" err="1"/>
              <a:t>particle</a:t>
            </a:r>
            <a:r>
              <a:rPr lang="fr-FR" b="1" dirty="0"/>
              <a:t> combustion</a:t>
            </a:r>
            <a:r>
              <a:rPr lang="fr-FR" dirty="0"/>
              <a:t>. </a:t>
            </a:r>
            <a:r>
              <a:rPr lang="fr-FR" i="1" dirty="0"/>
              <a:t>Fuel</a:t>
            </a:r>
            <a:r>
              <a:rPr lang="fr-FR" dirty="0"/>
              <a:t>, </a:t>
            </a:r>
            <a:r>
              <a:rPr lang="fr-FR" i="1" dirty="0"/>
              <a:t>184</a:t>
            </a:r>
            <a:r>
              <a:rPr lang="fr-FR" dirty="0"/>
              <a:t>, 948-956.</a:t>
            </a:r>
          </a:p>
          <a:p>
            <a:pPr marL="0" indent="0">
              <a:buNone/>
            </a:pPr>
            <a:endParaRPr lang="fr-FR" dirty="0"/>
          </a:p>
          <a:p>
            <a:pPr marL="0" indent="0">
              <a:buNone/>
            </a:pPr>
            <a:r>
              <a:rPr lang="en-MY" dirty="0" err="1"/>
              <a:t>Dernbecher</a:t>
            </a:r>
            <a:r>
              <a:rPr lang="en-MY" dirty="0"/>
              <a:t>, A., </a:t>
            </a:r>
            <a:r>
              <a:rPr lang="en-MY" dirty="0" err="1"/>
              <a:t>Dieguez</a:t>
            </a:r>
            <a:r>
              <a:rPr lang="en-MY" dirty="0"/>
              <a:t>-Alonso, A., </a:t>
            </a:r>
            <a:r>
              <a:rPr lang="en-MY" dirty="0" err="1"/>
              <a:t>Ortwein</a:t>
            </a:r>
            <a:r>
              <a:rPr lang="en-MY" dirty="0"/>
              <a:t>, A., &amp; </a:t>
            </a:r>
            <a:r>
              <a:rPr lang="en-MY" dirty="0" err="1"/>
              <a:t>Tabet</a:t>
            </a:r>
            <a:r>
              <a:rPr lang="en-MY" dirty="0"/>
              <a:t>, F. (2019). </a:t>
            </a:r>
            <a:r>
              <a:rPr lang="en-MY" b="1" dirty="0"/>
              <a:t>Review on modelling approaches based on computational fluid dynamics for biomass combustion systems.</a:t>
            </a:r>
            <a:r>
              <a:rPr lang="en-MY" dirty="0"/>
              <a:t> Biomass Conversion and Biorefinery, 9(1), 129-182.</a:t>
            </a:r>
          </a:p>
        </p:txBody>
      </p:sp>
    </p:spTree>
    <p:extLst>
      <p:ext uri="{BB962C8B-B14F-4D97-AF65-F5344CB8AC3E}">
        <p14:creationId xmlns:p14="http://schemas.microsoft.com/office/powerpoint/2010/main" val="2557813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4491-B560-45B7-96E4-2861EE91542E}"/>
              </a:ext>
            </a:extLst>
          </p:cNvPr>
          <p:cNvSpPr>
            <a:spLocks noGrp="1"/>
          </p:cNvSpPr>
          <p:nvPr>
            <p:ph type="title"/>
          </p:nvPr>
        </p:nvSpPr>
        <p:spPr/>
        <p:txBody>
          <a:bodyPr/>
          <a:lstStyle/>
          <a:p>
            <a:r>
              <a:rPr lang="en-MY" b="1" dirty="0"/>
              <a:t>Gasification Model</a:t>
            </a:r>
            <a:br>
              <a:rPr lang="en-MY" dirty="0"/>
            </a:br>
            <a:r>
              <a:rPr lang="en-MY" sz="2800" dirty="0"/>
              <a:t>Computational methods </a:t>
            </a:r>
          </a:p>
        </p:txBody>
      </p:sp>
      <p:sp>
        <p:nvSpPr>
          <p:cNvPr id="3" name="Content Placeholder 2">
            <a:extLst>
              <a:ext uri="{FF2B5EF4-FFF2-40B4-BE49-F238E27FC236}">
                <a16:creationId xmlns:a16="http://schemas.microsoft.com/office/drawing/2014/main" id="{642C615B-A1BE-43F5-B4E6-2079AC8B4098}"/>
              </a:ext>
            </a:extLst>
          </p:cNvPr>
          <p:cNvSpPr>
            <a:spLocks noGrp="1"/>
          </p:cNvSpPr>
          <p:nvPr>
            <p:ph idx="1"/>
          </p:nvPr>
        </p:nvSpPr>
        <p:spPr/>
        <p:txBody>
          <a:bodyPr/>
          <a:lstStyle/>
          <a:p>
            <a:pPr algn="just"/>
            <a:r>
              <a:rPr lang="en-US" dirty="0"/>
              <a:t>The </a:t>
            </a:r>
            <a:r>
              <a:rPr lang="en-US" b="1" dirty="0"/>
              <a:t>development of mathematical models </a:t>
            </a:r>
            <a:r>
              <a:rPr lang="en-US" dirty="0"/>
              <a:t>and codes that aid in </a:t>
            </a:r>
            <a:r>
              <a:rPr lang="en-US" b="1" dirty="0"/>
              <a:t>predicting and refining syngas quality </a:t>
            </a:r>
            <a:r>
              <a:rPr lang="en-US" dirty="0"/>
              <a:t>is a valuable tool that enables the </a:t>
            </a:r>
            <a:r>
              <a:rPr lang="en-US" b="1" dirty="0"/>
              <a:t>optimization of operational variables</a:t>
            </a:r>
            <a:r>
              <a:rPr lang="en-US" dirty="0"/>
              <a:t>, resuming the experimental work and ensuring greater </a:t>
            </a:r>
            <a:r>
              <a:rPr lang="en-US" b="1" dirty="0"/>
              <a:t>efficiency </a:t>
            </a:r>
            <a:r>
              <a:rPr lang="en-US" dirty="0"/>
              <a:t>for the process. </a:t>
            </a:r>
          </a:p>
          <a:p>
            <a:pPr algn="just"/>
            <a:r>
              <a:rPr lang="en-US" dirty="0"/>
              <a:t>Modeling may also draw attention to </a:t>
            </a:r>
            <a:r>
              <a:rPr lang="en-US" b="1" dirty="0"/>
              <a:t>system limitations </a:t>
            </a:r>
            <a:r>
              <a:rPr lang="en-US" dirty="0"/>
              <a:t>and </a:t>
            </a:r>
            <a:r>
              <a:rPr lang="en-US" b="1" dirty="0"/>
              <a:t>undesired operation zones</a:t>
            </a:r>
            <a:r>
              <a:rPr lang="en-US" dirty="0"/>
              <a:t>, saving the equipment itself from being exposed to hazardous conditions </a:t>
            </a:r>
            <a:endParaRPr lang="en-MY" dirty="0"/>
          </a:p>
        </p:txBody>
      </p:sp>
    </p:spTree>
    <p:extLst>
      <p:ext uri="{BB962C8B-B14F-4D97-AF65-F5344CB8AC3E}">
        <p14:creationId xmlns:p14="http://schemas.microsoft.com/office/powerpoint/2010/main" val="3605421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33BD2-4033-4060-BED8-9EBB5E176960}"/>
              </a:ext>
            </a:extLst>
          </p:cNvPr>
          <p:cNvSpPr>
            <a:spLocks noGrp="1"/>
          </p:cNvSpPr>
          <p:nvPr>
            <p:ph idx="1"/>
          </p:nvPr>
        </p:nvSpPr>
        <p:spPr>
          <a:xfrm>
            <a:off x="838200" y="715282"/>
            <a:ext cx="10515600" cy="4351338"/>
          </a:xfrm>
        </p:spPr>
        <p:txBody>
          <a:bodyPr/>
          <a:lstStyle/>
          <a:p>
            <a:pPr marL="0" indent="0">
              <a:buNone/>
            </a:pPr>
            <a:r>
              <a:rPr lang="en-US" dirty="0"/>
              <a:t>A  reliable mathematical model should:</a:t>
            </a:r>
          </a:p>
          <a:p>
            <a:pPr marL="0" indent="0">
              <a:buNone/>
            </a:pPr>
            <a:endParaRPr lang="en-US" dirty="0"/>
          </a:p>
          <a:p>
            <a:r>
              <a:rPr lang="en-US" dirty="0"/>
              <a:t>Provide a set of optimum operating conditions</a:t>
            </a:r>
          </a:p>
          <a:p>
            <a:r>
              <a:rPr lang="en-US" dirty="0"/>
              <a:t>Designate the system hazards and limitations</a:t>
            </a:r>
          </a:p>
          <a:p>
            <a:r>
              <a:rPr lang="en-US" dirty="0"/>
              <a:t>Predict gasification experiments and outputs for a set of variable operational conditions, including different feedstocks</a:t>
            </a:r>
          </a:p>
          <a:p>
            <a:r>
              <a:rPr lang="en-US" dirty="0"/>
              <a:t>Help to understand and explain experimental results</a:t>
            </a:r>
          </a:p>
          <a:p>
            <a:r>
              <a:rPr lang="en-US" dirty="0"/>
              <a:t>Be suitable for scale-up experiments</a:t>
            </a:r>
            <a:endParaRPr lang="en-MY" dirty="0"/>
          </a:p>
        </p:txBody>
      </p:sp>
    </p:spTree>
    <p:extLst>
      <p:ext uri="{BB962C8B-B14F-4D97-AF65-F5344CB8AC3E}">
        <p14:creationId xmlns:p14="http://schemas.microsoft.com/office/powerpoint/2010/main" val="182194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F7DB-ED4D-40AD-B0FA-3A32271A8665}"/>
              </a:ext>
            </a:extLst>
          </p:cNvPr>
          <p:cNvSpPr>
            <a:spLocks noGrp="1"/>
          </p:cNvSpPr>
          <p:nvPr>
            <p:ph type="title"/>
          </p:nvPr>
        </p:nvSpPr>
        <p:spPr/>
        <p:txBody>
          <a:bodyPr/>
          <a:lstStyle/>
          <a:p>
            <a:r>
              <a:rPr lang="en-MY" dirty="0"/>
              <a:t>Solving the modeling equation</a:t>
            </a:r>
          </a:p>
        </p:txBody>
      </p:sp>
      <p:sp>
        <p:nvSpPr>
          <p:cNvPr id="3" name="Content Placeholder 2">
            <a:extLst>
              <a:ext uri="{FF2B5EF4-FFF2-40B4-BE49-F238E27FC236}">
                <a16:creationId xmlns:a16="http://schemas.microsoft.com/office/drawing/2014/main" id="{B41CE4EB-70AD-4EE8-8DC2-3B0F54ED42F2}"/>
              </a:ext>
            </a:extLst>
          </p:cNvPr>
          <p:cNvSpPr>
            <a:spLocks noGrp="1"/>
          </p:cNvSpPr>
          <p:nvPr>
            <p:ph idx="1"/>
          </p:nvPr>
        </p:nvSpPr>
        <p:spPr/>
        <p:txBody>
          <a:bodyPr/>
          <a:lstStyle/>
          <a:p>
            <a:r>
              <a:rPr lang="en-MY" dirty="0"/>
              <a:t>Numerical method - </a:t>
            </a:r>
            <a:r>
              <a:rPr lang="en-MY" dirty="0" err="1"/>
              <a:t>Matlab</a:t>
            </a:r>
            <a:endParaRPr lang="en-MY" dirty="0"/>
          </a:p>
          <a:p>
            <a:r>
              <a:rPr lang="en-MY" dirty="0"/>
              <a:t>Simulation method – Aspen Plus, Aspen HYSYS, PRO//II</a:t>
            </a:r>
          </a:p>
        </p:txBody>
      </p:sp>
    </p:spTree>
    <p:extLst>
      <p:ext uri="{BB962C8B-B14F-4D97-AF65-F5344CB8AC3E}">
        <p14:creationId xmlns:p14="http://schemas.microsoft.com/office/powerpoint/2010/main" val="1197931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D6F5-BC82-4A38-BEC8-FBA8065B5BBE}"/>
              </a:ext>
            </a:extLst>
          </p:cNvPr>
          <p:cNvSpPr>
            <a:spLocks noGrp="1"/>
          </p:cNvSpPr>
          <p:nvPr>
            <p:ph type="title"/>
          </p:nvPr>
        </p:nvSpPr>
        <p:spPr/>
        <p:txBody>
          <a:bodyPr/>
          <a:lstStyle/>
          <a:p>
            <a:r>
              <a:rPr lang="en-US" b="1" dirty="0"/>
              <a:t>Gasification modeling </a:t>
            </a:r>
            <a:endParaRPr lang="en-MY" b="1" dirty="0"/>
          </a:p>
        </p:txBody>
      </p:sp>
      <p:sp>
        <p:nvSpPr>
          <p:cNvPr id="3" name="Content Placeholder 2">
            <a:extLst>
              <a:ext uri="{FF2B5EF4-FFF2-40B4-BE49-F238E27FC236}">
                <a16:creationId xmlns:a16="http://schemas.microsoft.com/office/drawing/2014/main" id="{B8A52E85-D57A-47A1-949F-CDA3836B4233}"/>
              </a:ext>
            </a:extLst>
          </p:cNvPr>
          <p:cNvSpPr>
            <a:spLocks noGrp="1"/>
          </p:cNvSpPr>
          <p:nvPr>
            <p:ph idx="1"/>
          </p:nvPr>
        </p:nvSpPr>
        <p:spPr/>
        <p:txBody>
          <a:bodyPr>
            <a:normAutofit fontScale="92500" lnSpcReduction="20000"/>
          </a:bodyPr>
          <a:lstStyle/>
          <a:p>
            <a:pPr>
              <a:buFont typeface="Wingdings" panose="05000000000000000000" pitchFamily="2" charset="2"/>
              <a:buChar char="ü"/>
            </a:pPr>
            <a:r>
              <a:rPr lang="en-US" dirty="0"/>
              <a:t>kinetic models </a:t>
            </a:r>
          </a:p>
          <a:p>
            <a:pPr>
              <a:buFont typeface="Wingdings" panose="05000000000000000000" pitchFamily="2" charset="2"/>
              <a:buChar char="ü"/>
            </a:pPr>
            <a:r>
              <a:rPr lang="en-US" dirty="0"/>
              <a:t>thermodynamic equilibrium models – Gibbs Free Energy Minimization method</a:t>
            </a:r>
          </a:p>
          <a:p>
            <a:pPr>
              <a:buFont typeface="Wingdings" panose="05000000000000000000" pitchFamily="2" charset="2"/>
              <a:buChar char="ü"/>
            </a:pPr>
            <a:r>
              <a:rPr lang="en-US" dirty="0"/>
              <a:t>computational fluid dynamics (CFD)</a:t>
            </a:r>
          </a:p>
          <a:p>
            <a:pPr>
              <a:buFont typeface="Wingdings" panose="05000000000000000000" pitchFamily="2" charset="2"/>
              <a:buChar char="ü"/>
            </a:pPr>
            <a:r>
              <a:rPr lang="en-US" dirty="0"/>
              <a:t>artificial neural networks (ANN)</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marL="0" indent="0">
              <a:buNone/>
            </a:pPr>
            <a:r>
              <a:rPr lang="en-US" dirty="0"/>
              <a:t>For more reading - Ramos, A., Monteiro, E., &amp; </a:t>
            </a:r>
            <a:r>
              <a:rPr lang="en-US" dirty="0" err="1"/>
              <a:t>Rouboa</a:t>
            </a:r>
            <a:r>
              <a:rPr lang="en-US" dirty="0"/>
              <a:t>, A. (2019). </a:t>
            </a:r>
            <a:r>
              <a:rPr lang="en-US" b="1" dirty="0"/>
              <a:t>Numerical approaches and comprehensive models for gasification process: A review</a:t>
            </a:r>
            <a:r>
              <a:rPr lang="en-US" dirty="0"/>
              <a:t>. </a:t>
            </a:r>
            <a:r>
              <a:rPr lang="en-US" i="1" dirty="0"/>
              <a:t>Renewable and Sustainable Energy Reviews</a:t>
            </a:r>
            <a:r>
              <a:rPr lang="en-US" dirty="0"/>
              <a:t>, </a:t>
            </a:r>
            <a:r>
              <a:rPr lang="en-US" i="1" dirty="0"/>
              <a:t>110</a:t>
            </a:r>
            <a:r>
              <a:rPr lang="en-US" dirty="0"/>
              <a:t>, 188-206.</a:t>
            </a:r>
            <a:endParaRPr lang="en-MY" dirty="0"/>
          </a:p>
        </p:txBody>
      </p:sp>
    </p:spTree>
    <p:extLst>
      <p:ext uri="{BB962C8B-B14F-4D97-AF65-F5344CB8AC3E}">
        <p14:creationId xmlns:p14="http://schemas.microsoft.com/office/powerpoint/2010/main" val="475997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1750-D568-4E06-A080-2C5E4E83A80B}"/>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FA52691A-E0BC-477A-8EF2-85A5D5E651F3}"/>
              </a:ext>
            </a:extLst>
          </p:cNvPr>
          <p:cNvPicPr>
            <a:picLocks noChangeAspect="1"/>
          </p:cNvPicPr>
          <p:nvPr/>
        </p:nvPicPr>
        <p:blipFill rotWithShape="1">
          <a:blip r:embed="rId2"/>
          <a:srcRect l="40385" t="22001" r="12720" b="25611"/>
          <a:stretch/>
        </p:blipFill>
        <p:spPr>
          <a:xfrm>
            <a:off x="2625253" y="1014883"/>
            <a:ext cx="8349916" cy="5004080"/>
          </a:xfrm>
          <a:prstGeom prst="rect">
            <a:avLst/>
          </a:prstGeom>
        </p:spPr>
      </p:pic>
      <p:sp>
        <p:nvSpPr>
          <p:cNvPr id="5" name="Rectangle 4">
            <a:extLst>
              <a:ext uri="{FF2B5EF4-FFF2-40B4-BE49-F238E27FC236}">
                <a16:creationId xmlns:a16="http://schemas.microsoft.com/office/drawing/2014/main" id="{287FA2C9-653D-4E71-98B4-46906606D1FD}"/>
              </a:ext>
            </a:extLst>
          </p:cNvPr>
          <p:cNvSpPr/>
          <p:nvPr/>
        </p:nvSpPr>
        <p:spPr>
          <a:xfrm>
            <a:off x="2793006" y="6018963"/>
            <a:ext cx="8014409" cy="369332"/>
          </a:xfrm>
          <a:prstGeom prst="rect">
            <a:avLst/>
          </a:prstGeom>
        </p:spPr>
        <p:txBody>
          <a:bodyPr wrap="square">
            <a:spAutoFit/>
          </a:bodyPr>
          <a:lstStyle/>
          <a:p>
            <a:r>
              <a:rPr lang="en-US" dirty="0"/>
              <a:t>Summary of gasification models based on the output of each and the variables used</a:t>
            </a:r>
            <a:endParaRPr lang="en-MY" dirty="0"/>
          </a:p>
        </p:txBody>
      </p:sp>
    </p:spTree>
    <p:extLst>
      <p:ext uri="{BB962C8B-B14F-4D97-AF65-F5344CB8AC3E}">
        <p14:creationId xmlns:p14="http://schemas.microsoft.com/office/powerpoint/2010/main" val="177330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ABC9-4FF1-4677-BCA1-738AC9971CDF}"/>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6800" b="1" kern="1200">
                <a:solidFill>
                  <a:schemeClr val="tx1"/>
                </a:solidFill>
                <a:latin typeface="+mj-lt"/>
                <a:ea typeface="+mj-ea"/>
                <a:cs typeface="+mj-cs"/>
              </a:rPr>
              <a:t>COMBUSTION</a:t>
            </a:r>
          </a:p>
        </p:txBody>
      </p:sp>
    </p:spTree>
    <p:extLst>
      <p:ext uri="{BB962C8B-B14F-4D97-AF65-F5344CB8AC3E}">
        <p14:creationId xmlns:p14="http://schemas.microsoft.com/office/powerpoint/2010/main" val="3608423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FB5D-82B0-48AD-B7D4-D861A5B94EAA}"/>
              </a:ext>
            </a:extLst>
          </p:cNvPr>
          <p:cNvSpPr>
            <a:spLocks noGrp="1"/>
          </p:cNvSpPr>
          <p:nvPr>
            <p:ph type="title"/>
          </p:nvPr>
        </p:nvSpPr>
        <p:spPr/>
        <p:txBody>
          <a:bodyPr/>
          <a:lstStyle/>
          <a:p>
            <a:r>
              <a:rPr lang="en-MY" b="1" dirty="0"/>
              <a:t>Pyrolysis model</a:t>
            </a:r>
          </a:p>
        </p:txBody>
      </p:sp>
      <p:sp>
        <p:nvSpPr>
          <p:cNvPr id="3" name="Content Placeholder 2">
            <a:extLst>
              <a:ext uri="{FF2B5EF4-FFF2-40B4-BE49-F238E27FC236}">
                <a16:creationId xmlns:a16="http://schemas.microsoft.com/office/drawing/2014/main" id="{647FDC3D-0A23-400B-A2B3-31C8FFEC293F}"/>
              </a:ext>
            </a:extLst>
          </p:cNvPr>
          <p:cNvSpPr>
            <a:spLocks noGrp="1"/>
          </p:cNvSpPr>
          <p:nvPr>
            <p:ph idx="1"/>
          </p:nvPr>
        </p:nvSpPr>
        <p:spPr/>
        <p:txBody>
          <a:bodyPr/>
          <a:lstStyle/>
          <a:p>
            <a:r>
              <a:rPr lang="en-MY" dirty="0"/>
              <a:t>The thermal decomposition of biomass via pyrolysis reaction is widely modeled using the </a:t>
            </a:r>
            <a:r>
              <a:rPr lang="en-MY" b="1" dirty="0"/>
              <a:t>Waterloo concept</a:t>
            </a:r>
            <a:r>
              <a:rPr lang="en-MY" dirty="0"/>
              <a:t>. </a:t>
            </a:r>
          </a:p>
          <a:p>
            <a:r>
              <a:rPr lang="en-MY" dirty="0"/>
              <a:t>The model assumes that the pyrolysis reaction proceed in a two-stage mechanism. </a:t>
            </a:r>
          </a:p>
        </p:txBody>
      </p:sp>
      <p:pic>
        <p:nvPicPr>
          <p:cNvPr id="4" name="Picture 3">
            <a:extLst>
              <a:ext uri="{FF2B5EF4-FFF2-40B4-BE49-F238E27FC236}">
                <a16:creationId xmlns:a16="http://schemas.microsoft.com/office/drawing/2014/main" id="{E1A45ECF-A1D0-43AB-89F6-2CE7D4E9724D}"/>
              </a:ext>
            </a:extLst>
          </p:cNvPr>
          <p:cNvPicPr>
            <a:picLocks noChangeAspect="1"/>
          </p:cNvPicPr>
          <p:nvPr/>
        </p:nvPicPr>
        <p:blipFill rotWithShape="1">
          <a:blip r:embed="rId2">
            <a:duotone>
              <a:prstClr val="black"/>
              <a:schemeClr val="accent6">
                <a:tint val="45000"/>
                <a:satMod val="400000"/>
              </a:schemeClr>
            </a:duotone>
          </a:blip>
          <a:srcRect l="42528" t="50000" r="23434" b="19730"/>
          <a:stretch/>
        </p:blipFill>
        <p:spPr>
          <a:xfrm>
            <a:off x="4021015" y="3673031"/>
            <a:ext cx="4149970" cy="1997111"/>
          </a:xfrm>
          <a:prstGeom prst="rect">
            <a:avLst/>
          </a:prstGeom>
        </p:spPr>
      </p:pic>
      <p:sp>
        <p:nvSpPr>
          <p:cNvPr id="5" name="Rectangle 4">
            <a:extLst>
              <a:ext uri="{FF2B5EF4-FFF2-40B4-BE49-F238E27FC236}">
                <a16:creationId xmlns:a16="http://schemas.microsoft.com/office/drawing/2014/main" id="{B461BE6B-E7B5-4E18-89AD-94698F9B91FB}"/>
              </a:ext>
            </a:extLst>
          </p:cNvPr>
          <p:cNvSpPr/>
          <p:nvPr/>
        </p:nvSpPr>
        <p:spPr>
          <a:xfrm>
            <a:off x="3053340" y="5738886"/>
            <a:ext cx="6085320" cy="369332"/>
          </a:xfrm>
          <a:prstGeom prst="rect">
            <a:avLst/>
          </a:prstGeom>
        </p:spPr>
        <p:txBody>
          <a:bodyPr wrap="none">
            <a:spAutoFit/>
          </a:bodyPr>
          <a:lstStyle/>
          <a:p>
            <a:r>
              <a:rPr lang="en-US" dirty="0"/>
              <a:t>Waterloo concept for modeling the biomass pyrolysis reactions</a:t>
            </a:r>
            <a:endParaRPr lang="en-MY" dirty="0"/>
          </a:p>
        </p:txBody>
      </p:sp>
    </p:spTree>
    <p:extLst>
      <p:ext uri="{BB962C8B-B14F-4D97-AF65-F5344CB8AC3E}">
        <p14:creationId xmlns:p14="http://schemas.microsoft.com/office/powerpoint/2010/main" val="4118077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AFC91-9D4B-4C54-89E9-8FE376D2E773}"/>
              </a:ext>
            </a:extLst>
          </p:cNvPr>
          <p:cNvSpPr>
            <a:spLocks noGrp="1"/>
          </p:cNvSpPr>
          <p:nvPr>
            <p:ph idx="1"/>
          </p:nvPr>
        </p:nvSpPr>
        <p:spPr>
          <a:xfrm>
            <a:off x="838200" y="233266"/>
            <a:ext cx="10515600" cy="5943698"/>
          </a:xfrm>
        </p:spPr>
        <p:txBody>
          <a:bodyPr>
            <a:normAutofit lnSpcReduction="10000"/>
          </a:bodyPr>
          <a:lstStyle/>
          <a:p>
            <a:pPr marL="0" indent="0">
              <a:buNone/>
            </a:pPr>
            <a:r>
              <a:rPr lang="en-MY" dirty="0"/>
              <a:t>The rate equation of biomass pyrolysis as proposed in the Waterloo concept;</a:t>
            </a:r>
          </a:p>
          <a:p>
            <a:pPr marL="0" indent="0">
              <a:buNone/>
            </a:pPr>
            <a:endParaRPr lang="en-MY"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err="1"/>
              <a:t>m</a:t>
            </a:r>
            <a:r>
              <a:rPr lang="en-US" i="1" baseline="-25000" dirty="0" err="1"/>
              <a:t>B</a:t>
            </a:r>
            <a:r>
              <a:rPr lang="en-US" dirty="0"/>
              <a:t>, </a:t>
            </a:r>
            <a:r>
              <a:rPr lang="en-US" i="1" dirty="0" err="1"/>
              <a:t>m</a:t>
            </a:r>
            <a:r>
              <a:rPr lang="en-US" i="1" baseline="-25000" dirty="0" err="1"/>
              <a:t>G</a:t>
            </a:r>
            <a:r>
              <a:rPr lang="en-US" dirty="0"/>
              <a:t>, </a:t>
            </a:r>
            <a:r>
              <a:rPr lang="en-US" i="1" dirty="0" err="1"/>
              <a:t>m</a:t>
            </a:r>
            <a:r>
              <a:rPr lang="en-US" i="1" baseline="-25000" dirty="0" err="1"/>
              <a:t>O</a:t>
            </a:r>
            <a:r>
              <a:rPr lang="en-US" dirty="0"/>
              <a:t> and </a:t>
            </a:r>
            <a:r>
              <a:rPr lang="en-US" i="1" dirty="0" err="1"/>
              <a:t>m</a:t>
            </a:r>
            <a:r>
              <a:rPr lang="en-US" i="1" baseline="-25000" dirty="0" err="1"/>
              <a:t>C</a:t>
            </a:r>
            <a:r>
              <a:rPr lang="en-US" dirty="0"/>
              <a:t> denote the mass fraction of biomass, gas, oil and char, respectively, and </a:t>
            </a:r>
            <a:r>
              <a:rPr lang="en-US" i="1" dirty="0"/>
              <a:t>k</a:t>
            </a:r>
            <a:r>
              <a:rPr lang="en-US" i="1" baseline="-25000" dirty="0"/>
              <a:t>1</a:t>
            </a:r>
            <a:r>
              <a:rPr lang="en-US" dirty="0"/>
              <a:t>, </a:t>
            </a:r>
            <a:r>
              <a:rPr lang="en-US" i="1" dirty="0"/>
              <a:t>k</a:t>
            </a:r>
            <a:r>
              <a:rPr lang="en-US" i="1" baseline="-25000" dirty="0"/>
              <a:t>2</a:t>
            </a:r>
            <a:r>
              <a:rPr lang="en-US" dirty="0"/>
              <a:t>, </a:t>
            </a:r>
            <a:r>
              <a:rPr lang="en-US" i="1" dirty="0"/>
              <a:t>k</a:t>
            </a:r>
            <a:r>
              <a:rPr lang="en-US" i="1" baseline="-25000" dirty="0"/>
              <a:t>3</a:t>
            </a:r>
            <a:r>
              <a:rPr lang="en-US" dirty="0"/>
              <a:t> and </a:t>
            </a:r>
            <a:r>
              <a:rPr lang="en-US" i="1" dirty="0"/>
              <a:t>k</a:t>
            </a:r>
            <a:r>
              <a:rPr lang="en-US" i="1" baseline="-25000" dirty="0"/>
              <a:t>4</a:t>
            </a:r>
            <a:r>
              <a:rPr lang="en-US" dirty="0"/>
              <a:t> are the rate constants. For first-order reaction rate constants, the unit is s</a:t>
            </a:r>
            <a:r>
              <a:rPr lang="en-US" baseline="30000" dirty="0"/>
              <a:t>−1;</a:t>
            </a:r>
          </a:p>
          <a:p>
            <a:pPr marL="0" indent="0">
              <a:buNone/>
            </a:pPr>
            <a:endParaRPr lang="en-US" baseline="30000" dirty="0"/>
          </a:p>
          <a:p>
            <a:pPr marL="0" indent="0">
              <a:buNone/>
            </a:pPr>
            <a:endParaRPr lang="en-US" baseline="30000" dirty="0"/>
          </a:p>
          <a:p>
            <a:pPr marL="0" indent="0">
              <a:buNone/>
            </a:pPr>
            <a:endParaRPr lang="en-US" dirty="0"/>
          </a:p>
          <a:p>
            <a:pPr marL="0" indent="0">
              <a:buNone/>
            </a:pPr>
            <a:r>
              <a:rPr lang="en-US" dirty="0"/>
              <a:t>and </a:t>
            </a:r>
            <a:r>
              <a:rPr lang="en-US" i="1" dirty="0"/>
              <a:t>t </a:t>
            </a:r>
            <a:r>
              <a:rPr lang="en-US" dirty="0"/>
              <a:t>is any time during the reaction duration. </a:t>
            </a:r>
            <a:endParaRPr lang="en-MY" dirty="0"/>
          </a:p>
        </p:txBody>
      </p:sp>
      <p:pic>
        <p:nvPicPr>
          <p:cNvPr id="4" name="Picture 3">
            <a:extLst>
              <a:ext uri="{FF2B5EF4-FFF2-40B4-BE49-F238E27FC236}">
                <a16:creationId xmlns:a16="http://schemas.microsoft.com/office/drawing/2014/main" id="{0D16390A-26E7-47A6-9C69-176059C8F6B8}"/>
              </a:ext>
            </a:extLst>
          </p:cNvPr>
          <p:cNvPicPr>
            <a:picLocks noChangeAspect="1"/>
          </p:cNvPicPr>
          <p:nvPr/>
        </p:nvPicPr>
        <p:blipFill rotWithShape="1">
          <a:blip r:embed="rId2"/>
          <a:srcRect l="43681" t="32904" r="25742" b="38463"/>
          <a:stretch/>
        </p:blipFill>
        <p:spPr>
          <a:xfrm>
            <a:off x="3173842" y="597516"/>
            <a:ext cx="5576943" cy="2826051"/>
          </a:xfrm>
          <a:prstGeom prst="rect">
            <a:avLst/>
          </a:prstGeom>
        </p:spPr>
      </p:pic>
      <p:pic>
        <p:nvPicPr>
          <p:cNvPr id="5" name="Picture 4">
            <a:extLst>
              <a:ext uri="{FF2B5EF4-FFF2-40B4-BE49-F238E27FC236}">
                <a16:creationId xmlns:a16="http://schemas.microsoft.com/office/drawing/2014/main" id="{988C941E-22FB-4DFD-8300-011B827C1498}"/>
              </a:ext>
            </a:extLst>
          </p:cNvPr>
          <p:cNvPicPr>
            <a:picLocks noChangeAspect="1"/>
          </p:cNvPicPr>
          <p:nvPr/>
        </p:nvPicPr>
        <p:blipFill rotWithShape="1">
          <a:blip r:embed="rId3"/>
          <a:srcRect l="52006" t="70827" r="34148" b="24535"/>
          <a:stretch/>
        </p:blipFill>
        <p:spPr>
          <a:xfrm>
            <a:off x="3677696" y="4847458"/>
            <a:ext cx="3878316" cy="703132"/>
          </a:xfrm>
          <a:prstGeom prst="rect">
            <a:avLst/>
          </a:prstGeom>
        </p:spPr>
      </p:pic>
    </p:spTree>
    <p:extLst>
      <p:ext uri="{BB962C8B-B14F-4D97-AF65-F5344CB8AC3E}">
        <p14:creationId xmlns:p14="http://schemas.microsoft.com/office/powerpoint/2010/main" val="63955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7AD70-4829-4777-8FCB-EC11EB2AAD2C}"/>
              </a:ext>
            </a:extLst>
          </p:cNvPr>
          <p:cNvSpPr>
            <a:spLocks noGrp="1"/>
          </p:cNvSpPr>
          <p:nvPr>
            <p:ph idx="1"/>
          </p:nvPr>
        </p:nvSpPr>
        <p:spPr>
          <a:xfrm>
            <a:off x="838200" y="503853"/>
            <a:ext cx="10515600" cy="5673110"/>
          </a:xfrm>
        </p:spPr>
        <p:txBody>
          <a:bodyPr/>
          <a:lstStyle/>
          <a:p>
            <a:r>
              <a:rPr lang="en-US" dirty="0"/>
              <a:t>At </a:t>
            </a:r>
            <a:r>
              <a:rPr lang="en-US" i="1" dirty="0"/>
              <a:t>t</a:t>
            </a:r>
            <a:r>
              <a:rPr lang="en-US" dirty="0"/>
              <a:t> = 0, </a:t>
            </a:r>
            <a:r>
              <a:rPr lang="en-US" i="1" dirty="0" err="1"/>
              <a:t>m</a:t>
            </a:r>
            <a:r>
              <a:rPr lang="en-US" i="1" baseline="-25000" dirty="0" err="1"/>
              <a:t>B</a:t>
            </a:r>
            <a:r>
              <a:rPr lang="en-US" dirty="0"/>
              <a:t> = 1, </a:t>
            </a:r>
            <a:r>
              <a:rPr lang="en-US" i="1" dirty="0" err="1"/>
              <a:t>m</a:t>
            </a:r>
            <a:r>
              <a:rPr lang="en-US" i="1" baseline="-25000" dirty="0" err="1"/>
              <a:t>G</a:t>
            </a:r>
            <a:r>
              <a:rPr lang="en-US" dirty="0"/>
              <a:t> = 0, </a:t>
            </a:r>
            <a:r>
              <a:rPr lang="en-US" i="1" dirty="0" err="1"/>
              <a:t>m</a:t>
            </a:r>
            <a:r>
              <a:rPr lang="en-US" i="1" baseline="-25000" dirty="0" err="1"/>
              <a:t>O</a:t>
            </a:r>
            <a:r>
              <a:rPr lang="en-US" dirty="0"/>
              <a:t> = 0 and </a:t>
            </a:r>
            <a:r>
              <a:rPr lang="en-US" i="1" dirty="0" err="1"/>
              <a:t>m</a:t>
            </a:r>
            <a:r>
              <a:rPr lang="en-US" i="1" baseline="-25000" dirty="0" err="1"/>
              <a:t>C</a:t>
            </a:r>
            <a:r>
              <a:rPr lang="en-US" dirty="0"/>
              <a:t> = 0. These boundary conditions are applied during the integration of the set of first-order differential equations, of which the results after integration are shown below; </a:t>
            </a:r>
          </a:p>
          <a:p>
            <a:pPr marL="0" indent="0">
              <a:buNone/>
            </a:pPr>
            <a:endParaRPr lang="en-MY" dirty="0"/>
          </a:p>
        </p:txBody>
      </p:sp>
      <p:pic>
        <p:nvPicPr>
          <p:cNvPr id="4" name="Picture 3">
            <a:extLst>
              <a:ext uri="{FF2B5EF4-FFF2-40B4-BE49-F238E27FC236}">
                <a16:creationId xmlns:a16="http://schemas.microsoft.com/office/drawing/2014/main" id="{E3ACD865-5302-4685-9E14-D16073301BF3}"/>
              </a:ext>
            </a:extLst>
          </p:cNvPr>
          <p:cNvPicPr>
            <a:picLocks noChangeAspect="1"/>
          </p:cNvPicPr>
          <p:nvPr/>
        </p:nvPicPr>
        <p:blipFill rotWithShape="1">
          <a:blip r:embed="rId2"/>
          <a:srcRect l="29011" t="41281" r="17583" b="32676"/>
          <a:stretch/>
        </p:blipFill>
        <p:spPr>
          <a:xfrm>
            <a:off x="270071" y="2012181"/>
            <a:ext cx="11651857" cy="3074797"/>
          </a:xfrm>
          <a:prstGeom prst="rect">
            <a:avLst/>
          </a:prstGeom>
        </p:spPr>
      </p:pic>
    </p:spTree>
    <p:extLst>
      <p:ext uri="{BB962C8B-B14F-4D97-AF65-F5344CB8AC3E}">
        <p14:creationId xmlns:p14="http://schemas.microsoft.com/office/powerpoint/2010/main" val="1038646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6F301-5070-4C9B-B7A7-BEA854EFD594}"/>
              </a:ext>
            </a:extLst>
          </p:cNvPr>
          <p:cNvSpPr>
            <a:spLocks noGrp="1"/>
          </p:cNvSpPr>
          <p:nvPr>
            <p:ph idx="1"/>
          </p:nvPr>
        </p:nvSpPr>
        <p:spPr>
          <a:xfrm>
            <a:off x="838200" y="542611"/>
            <a:ext cx="10515600" cy="5634352"/>
          </a:xfrm>
        </p:spPr>
        <p:txBody>
          <a:bodyPr>
            <a:normAutofit lnSpcReduction="10000"/>
          </a:bodyPr>
          <a:lstStyle/>
          <a:p>
            <a:r>
              <a:rPr lang="en-US" dirty="0"/>
              <a:t>In order to solve these equations, the rate constants (</a:t>
            </a:r>
            <a:r>
              <a:rPr lang="en-US" i="1" dirty="0"/>
              <a:t>k</a:t>
            </a:r>
            <a:r>
              <a:rPr lang="en-US" dirty="0"/>
              <a:t>, </a:t>
            </a:r>
            <a:r>
              <a:rPr lang="en-US" i="1" dirty="0"/>
              <a:t>k</a:t>
            </a:r>
            <a:r>
              <a:rPr lang="en-US" i="1" baseline="-25000" dirty="0"/>
              <a:t>1</a:t>
            </a:r>
            <a:r>
              <a:rPr lang="en-US" dirty="0"/>
              <a:t>, </a:t>
            </a:r>
            <a:r>
              <a:rPr lang="en-US" i="1" dirty="0"/>
              <a:t>k</a:t>
            </a:r>
            <a:r>
              <a:rPr lang="en-US" i="1" baseline="-25000" dirty="0"/>
              <a:t>2</a:t>
            </a:r>
            <a:r>
              <a:rPr lang="en-US" dirty="0"/>
              <a:t>, </a:t>
            </a:r>
            <a:r>
              <a:rPr lang="en-US" i="1" dirty="0"/>
              <a:t>k</a:t>
            </a:r>
            <a:r>
              <a:rPr lang="en-US" i="1" baseline="-25000" dirty="0"/>
              <a:t>3</a:t>
            </a:r>
            <a:r>
              <a:rPr lang="en-US" dirty="0"/>
              <a:t> and </a:t>
            </a:r>
            <a:r>
              <a:rPr lang="en-US" i="1" dirty="0"/>
              <a:t>k</a:t>
            </a:r>
            <a:r>
              <a:rPr lang="en-US" i="1" baseline="-25000" dirty="0"/>
              <a:t>4</a:t>
            </a:r>
            <a:r>
              <a:rPr lang="en-US" dirty="0"/>
              <a:t>) and the residence time are needed.</a:t>
            </a:r>
          </a:p>
          <a:p>
            <a:r>
              <a:rPr lang="en-MY" dirty="0"/>
              <a:t>global rate constant </a:t>
            </a:r>
            <a:r>
              <a:rPr lang="en-MY" i="1" dirty="0"/>
              <a:t>k – </a:t>
            </a:r>
            <a:r>
              <a:rPr lang="en-MY" dirty="0"/>
              <a:t>thermogravimetric (TGA) analysis</a:t>
            </a:r>
          </a:p>
          <a:p>
            <a:r>
              <a:rPr lang="en-MY" dirty="0"/>
              <a:t>Simultaneous calculation from previous equation, to get values of </a:t>
            </a:r>
            <a:r>
              <a:rPr lang="en-US" i="1" dirty="0"/>
              <a:t>k</a:t>
            </a:r>
            <a:r>
              <a:rPr lang="en-US" i="1" baseline="-25000" dirty="0"/>
              <a:t>1</a:t>
            </a:r>
            <a:r>
              <a:rPr lang="en-US" dirty="0"/>
              <a:t>, </a:t>
            </a:r>
            <a:r>
              <a:rPr lang="en-US" i="1" dirty="0"/>
              <a:t>k</a:t>
            </a:r>
            <a:r>
              <a:rPr lang="en-US" i="1" baseline="-25000" dirty="0"/>
              <a:t>2</a:t>
            </a:r>
            <a:r>
              <a:rPr lang="en-US" dirty="0"/>
              <a:t>, </a:t>
            </a:r>
            <a:r>
              <a:rPr lang="en-US" i="1" dirty="0"/>
              <a:t>k</a:t>
            </a:r>
            <a:r>
              <a:rPr lang="en-US" i="1" baseline="-25000" dirty="0"/>
              <a:t>3</a:t>
            </a:r>
            <a:r>
              <a:rPr lang="en-US" dirty="0"/>
              <a:t> and </a:t>
            </a:r>
            <a:r>
              <a:rPr lang="en-US" i="1" dirty="0"/>
              <a:t>k</a:t>
            </a:r>
            <a:r>
              <a:rPr lang="en-US" i="1" baseline="-25000" dirty="0"/>
              <a:t>4</a:t>
            </a:r>
          </a:p>
          <a:p>
            <a:endParaRPr lang="en-US" i="1" baseline="-25000" dirty="0"/>
          </a:p>
          <a:p>
            <a:endParaRPr lang="en-US" i="1" baseline="-25000" dirty="0"/>
          </a:p>
          <a:p>
            <a:endParaRPr lang="en-US" i="1" baseline="-25000" dirty="0"/>
          </a:p>
          <a:p>
            <a:endParaRPr lang="en-US" i="1" baseline="-25000" dirty="0"/>
          </a:p>
          <a:p>
            <a:endParaRPr lang="en-US" i="1" baseline="-25000" dirty="0"/>
          </a:p>
          <a:p>
            <a:endParaRPr lang="en-US" i="1" baseline="-25000" dirty="0"/>
          </a:p>
          <a:p>
            <a:endParaRPr lang="en-US" i="1" baseline="-25000" dirty="0"/>
          </a:p>
          <a:p>
            <a:r>
              <a:rPr lang="en-US" dirty="0"/>
              <a:t>where </a:t>
            </a:r>
            <a:r>
              <a:rPr lang="en-US" i="1" dirty="0"/>
              <a:t>R</a:t>
            </a:r>
            <a:r>
              <a:rPr lang="en-US" dirty="0"/>
              <a:t> is the universal gas constant, 8.314 kJ kmol</a:t>
            </a:r>
            <a:r>
              <a:rPr lang="en-US" baseline="30000" dirty="0"/>
              <a:t>−1</a:t>
            </a:r>
            <a:r>
              <a:rPr lang="en-US" dirty="0"/>
              <a:t> K</a:t>
            </a:r>
            <a:r>
              <a:rPr lang="en-US" baseline="30000" dirty="0"/>
              <a:t>−1</a:t>
            </a:r>
            <a:r>
              <a:rPr lang="en-US" dirty="0"/>
              <a:t>, and </a:t>
            </a:r>
            <a:r>
              <a:rPr lang="en-US" i="1" dirty="0"/>
              <a:t>T</a:t>
            </a:r>
            <a:r>
              <a:rPr lang="en-US" dirty="0"/>
              <a:t> is the pyrolysis reaction temperature, </a:t>
            </a:r>
            <a:r>
              <a:rPr lang="en-US" i="1" dirty="0"/>
              <a:t>K</a:t>
            </a:r>
            <a:r>
              <a:rPr lang="en-US" dirty="0"/>
              <a:t>.</a:t>
            </a:r>
          </a:p>
        </p:txBody>
      </p:sp>
      <p:pic>
        <p:nvPicPr>
          <p:cNvPr id="4" name="Picture 3">
            <a:extLst>
              <a:ext uri="{FF2B5EF4-FFF2-40B4-BE49-F238E27FC236}">
                <a16:creationId xmlns:a16="http://schemas.microsoft.com/office/drawing/2014/main" id="{19DC7521-96BB-45F7-9C47-A648D11EBE60}"/>
              </a:ext>
            </a:extLst>
          </p:cNvPr>
          <p:cNvPicPr>
            <a:picLocks noChangeAspect="1"/>
          </p:cNvPicPr>
          <p:nvPr/>
        </p:nvPicPr>
        <p:blipFill rotWithShape="1">
          <a:blip r:embed="rId2"/>
          <a:srcRect l="47750" t="37016" r="29536" b="42110"/>
          <a:stretch/>
        </p:blipFill>
        <p:spPr>
          <a:xfrm>
            <a:off x="3492522" y="2435339"/>
            <a:ext cx="4270548" cy="2123808"/>
          </a:xfrm>
          <a:prstGeom prst="rect">
            <a:avLst/>
          </a:prstGeom>
        </p:spPr>
      </p:pic>
    </p:spTree>
    <p:extLst>
      <p:ext uri="{BB962C8B-B14F-4D97-AF65-F5344CB8AC3E}">
        <p14:creationId xmlns:p14="http://schemas.microsoft.com/office/powerpoint/2010/main" val="3106922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F112-BEF0-4E5A-A56E-15FB5EE1D24F}"/>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77BE056-8C05-4A84-9378-3568BB1D0C31}"/>
              </a:ext>
            </a:extLst>
          </p:cNvPr>
          <p:cNvSpPr>
            <a:spLocks noGrp="1"/>
          </p:cNvSpPr>
          <p:nvPr>
            <p:ph idx="1"/>
          </p:nvPr>
        </p:nvSpPr>
        <p:spPr/>
        <p:txBody>
          <a:bodyPr/>
          <a:lstStyle/>
          <a:p>
            <a:r>
              <a:rPr lang="en-MY" dirty="0"/>
              <a:t>Further reading at:</a:t>
            </a:r>
          </a:p>
          <a:p>
            <a:pPr marL="0" indent="0">
              <a:buNone/>
            </a:pPr>
            <a:endParaRPr lang="en-MY" dirty="0"/>
          </a:p>
          <a:p>
            <a:pPr marL="0" indent="0">
              <a:buNone/>
            </a:pPr>
            <a:r>
              <a:rPr lang="en-MY" dirty="0" err="1"/>
              <a:t>Maziarka</a:t>
            </a:r>
            <a:r>
              <a:rPr lang="en-MY" dirty="0"/>
              <a:t>, P., Anca-</a:t>
            </a:r>
            <a:r>
              <a:rPr lang="en-MY" dirty="0" err="1"/>
              <a:t>Couce</a:t>
            </a:r>
            <a:r>
              <a:rPr lang="en-MY" dirty="0"/>
              <a:t>, A., &amp; </a:t>
            </a:r>
            <a:r>
              <a:rPr lang="en-MY" dirty="0" err="1"/>
              <a:t>Ronsse</a:t>
            </a:r>
            <a:r>
              <a:rPr lang="en-MY" dirty="0"/>
              <a:t>, F. (2020). </a:t>
            </a:r>
            <a:r>
              <a:rPr lang="en-MY" b="1" dirty="0"/>
              <a:t>Review on modelling approaches based on computational fluid dynamics for biomass pyrolysis systems</a:t>
            </a:r>
            <a:r>
              <a:rPr lang="en-MY" dirty="0"/>
              <a:t>. In Z. Fang, R. L. Smith, Jr, &amp; L. Xu (Eds.), </a:t>
            </a:r>
            <a:r>
              <a:rPr lang="en-MY" i="1" dirty="0"/>
              <a:t>Production of biofuels and chemicals with pyrolysis</a:t>
            </a:r>
            <a:r>
              <a:rPr lang="en-MY" dirty="0"/>
              <a:t>. Springer.</a:t>
            </a:r>
          </a:p>
        </p:txBody>
      </p:sp>
    </p:spTree>
    <p:extLst>
      <p:ext uri="{BB962C8B-B14F-4D97-AF65-F5344CB8AC3E}">
        <p14:creationId xmlns:p14="http://schemas.microsoft.com/office/powerpoint/2010/main" val="324206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50B1-2B87-4FE4-95BF-B2CD176BA0BA}"/>
              </a:ext>
            </a:extLst>
          </p:cNvPr>
          <p:cNvSpPr>
            <a:spLocks noGrp="1"/>
          </p:cNvSpPr>
          <p:nvPr>
            <p:ph type="title"/>
          </p:nvPr>
        </p:nvSpPr>
        <p:spPr/>
        <p:txBody>
          <a:bodyPr/>
          <a:lstStyle/>
          <a:p>
            <a:r>
              <a:rPr lang="en-MY" b="1" dirty="0">
                <a:solidFill>
                  <a:srgbClr val="FF0000"/>
                </a:solidFill>
              </a:rPr>
              <a:t>Heat of combustion</a:t>
            </a:r>
          </a:p>
        </p:txBody>
      </p:sp>
      <p:sp>
        <p:nvSpPr>
          <p:cNvPr id="3" name="Content Placeholder 2">
            <a:extLst>
              <a:ext uri="{FF2B5EF4-FFF2-40B4-BE49-F238E27FC236}">
                <a16:creationId xmlns:a16="http://schemas.microsoft.com/office/drawing/2014/main" id="{38132226-8168-48C9-BD26-000E0A6FFFDC}"/>
              </a:ext>
            </a:extLst>
          </p:cNvPr>
          <p:cNvSpPr>
            <a:spLocks noGrp="1"/>
          </p:cNvSpPr>
          <p:nvPr>
            <p:ph idx="1"/>
          </p:nvPr>
        </p:nvSpPr>
        <p:spPr/>
        <p:txBody>
          <a:bodyPr/>
          <a:lstStyle/>
          <a:p>
            <a:r>
              <a:rPr lang="en-MY" dirty="0"/>
              <a:t>Determined experimentally using bomb calorimeter – at standard pressure and temperature. </a:t>
            </a:r>
          </a:p>
          <a:p>
            <a:r>
              <a:rPr lang="en-MY" dirty="0"/>
              <a:t>Limited data available at various operating condition. </a:t>
            </a:r>
          </a:p>
          <a:p>
            <a:r>
              <a:rPr lang="en-MY" dirty="0"/>
              <a:t>Need straightforward approach to estimate heat of combustion at different temperatures. </a:t>
            </a:r>
          </a:p>
          <a:p>
            <a:endParaRPr lang="en-MY" dirty="0"/>
          </a:p>
          <a:p>
            <a:endParaRPr lang="en-MY" dirty="0"/>
          </a:p>
        </p:txBody>
      </p:sp>
    </p:spTree>
    <p:extLst>
      <p:ext uri="{BB962C8B-B14F-4D97-AF65-F5344CB8AC3E}">
        <p14:creationId xmlns:p14="http://schemas.microsoft.com/office/powerpoint/2010/main" val="427406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EA4-15EB-4668-AEA5-FD812E8820B1}"/>
              </a:ext>
            </a:extLst>
          </p:cNvPr>
          <p:cNvSpPr>
            <a:spLocks noGrp="1"/>
          </p:cNvSpPr>
          <p:nvPr>
            <p:ph type="title"/>
          </p:nvPr>
        </p:nvSpPr>
        <p:spPr>
          <a:xfrm>
            <a:off x="655320" y="365125"/>
            <a:ext cx="5120114" cy="1692794"/>
          </a:xfrm>
        </p:spPr>
        <p:txBody>
          <a:bodyPr>
            <a:normAutofit/>
          </a:bodyPr>
          <a:lstStyle/>
          <a:p>
            <a:r>
              <a:rPr lang="en-MY" b="1" dirty="0"/>
              <a:t>Hess’s Law</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Image result for Germain Hess">
            <a:extLst>
              <a:ext uri="{FF2B5EF4-FFF2-40B4-BE49-F238E27FC236}">
                <a16:creationId xmlns:a16="http://schemas.microsoft.com/office/drawing/2014/main" id="{2D63945F-2A58-4E61-A825-266E6DE4A2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267"/>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74FEDB-4031-4E0F-A661-43445BA59B74}"/>
              </a:ext>
            </a:extLst>
          </p:cNvPr>
          <p:cNvSpPr>
            <a:spLocks noGrp="1"/>
          </p:cNvSpPr>
          <p:nvPr>
            <p:ph idx="1"/>
          </p:nvPr>
        </p:nvSpPr>
        <p:spPr>
          <a:xfrm>
            <a:off x="655322" y="2575034"/>
            <a:ext cx="5705286" cy="3462228"/>
          </a:xfrm>
        </p:spPr>
        <p:txBody>
          <a:bodyPr>
            <a:normAutofit/>
          </a:bodyPr>
          <a:lstStyle/>
          <a:p>
            <a:pPr marL="0" indent="0">
              <a:buNone/>
            </a:pPr>
            <a:r>
              <a:rPr lang="en-US" dirty="0"/>
              <a:t>Hess’s law states that the enthalpy change of a reaction is independent of the path between the initial stage and final stage, by which the reactant(s) is/are converted into the product(s)</a:t>
            </a:r>
            <a:endParaRPr lang="en-MY" dirty="0"/>
          </a:p>
        </p:txBody>
      </p:sp>
    </p:spTree>
    <p:extLst>
      <p:ext uri="{BB962C8B-B14F-4D97-AF65-F5344CB8AC3E}">
        <p14:creationId xmlns:p14="http://schemas.microsoft.com/office/powerpoint/2010/main" val="73229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89B9-76DC-41DD-B3EB-2E36FE90E166}"/>
              </a:ext>
            </a:extLst>
          </p:cNvPr>
          <p:cNvSpPr>
            <a:spLocks noGrp="1"/>
          </p:cNvSpPr>
          <p:nvPr>
            <p:ph type="title"/>
          </p:nvPr>
        </p:nvSpPr>
        <p:spPr>
          <a:xfrm>
            <a:off x="838200" y="365126"/>
            <a:ext cx="10515600" cy="900966"/>
          </a:xfrm>
        </p:spPr>
        <p:txBody>
          <a:bodyPr>
            <a:normAutofit/>
          </a:bodyPr>
          <a:lstStyle/>
          <a:p>
            <a:r>
              <a:rPr lang="en-MY" dirty="0"/>
              <a:t>Explaining Hess’s Law</a:t>
            </a:r>
          </a:p>
        </p:txBody>
      </p:sp>
      <p:pic>
        <p:nvPicPr>
          <p:cNvPr id="2050" name="Picture 2" descr="Image result for hess's law who is Hess">
            <a:extLst>
              <a:ext uri="{FF2B5EF4-FFF2-40B4-BE49-F238E27FC236}">
                <a16:creationId xmlns:a16="http://schemas.microsoft.com/office/drawing/2014/main" id="{8D915C42-587A-428D-A5C7-40800740E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04" y="1986224"/>
            <a:ext cx="5434487" cy="30470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DA59BC0-6DD8-45E6-BCEA-83D1D24B5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852" y="2417648"/>
            <a:ext cx="3746644" cy="26155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EBFA20-4F9B-4EFE-9257-E4FFAA449C5B}"/>
              </a:ext>
            </a:extLst>
          </p:cNvPr>
          <p:cNvSpPr/>
          <p:nvPr/>
        </p:nvSpPr>
        <p:spPr>
          <a:xfrm>
            <a:off x="229437" y="5769287"/>
            <a:ext cx="11733126" cy="830997"/>
          </a:xfrm>
          <a:prstGeom prst="rect">
            <a:avLst/>
          </a:prstGeom>
        </p:spPr>
        <p:txBody>
          <a:bodyPr wrap="square">
            <a:spAutoFit/>
          </a:bodyPr>
          <a:lstStyle/>
          <a:p>
            <a:r>
              <a:rPr lang="en-US" sz="2400" dirty="0"/>
              <a:t>The enthalpy change accompanying a chemical change is independent of the route by which the chemical change occurs.</a:t>
            </a:r>
            <a:endParaRPr lang="en-MY" sz="2400" dirty="0"/>
          </a:p>
        </p:txBody>
      </p:sp>
    </p:spTree>
    <p:extLst>
      <p:ext uri="{BB962C8B-B14F-4D97-AF65-F5344CB8AC3E}">
        <p14:creationId xmlns:p14="http://schemas.microsoft.com/office/powerpoint/2010/main" val="300857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5630-3EA2-42AA-A006-BC83F72BB6E8}"/>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E1C1639E-232F-4B8B-95E0-93D3C07012A6}"/>
              </a:ext>
            </a:extLst>
          </p:cNvPr>
          <p:cNvSpPr>
            <a:spLocks noGrp="1"/>
          </p:cNvSpPr>
          <p:nvPr>
            <p:ph idx="1"/>
          </p:nvPr>
        </p:nvSpPr>
        <p:spPr/>
        <p:txBody>
          <a:bodyPr/>
          <a:lstStyle/>
          <a:p>
            <a:pPr marL="0" indent="0">
              <a:buNone/>
            </a:pPr>
            <a:r>
              <a:rPr lang="en-US" dirty="0"/>
              <a:t>To determine the heat of combustion of a compound at a desired temperature using Hess’s law, the minimum data requirements are:</a:t>
            </a:r>
          </a:p>
          <a:p>
            <a:endParaRPr lang="en-US" dirty="0"/>
          </a:p>
          <a:p>
            <a:r>
              <a:rPr lang="en-US" dirty="0"/>
              <a:t>Initial temperature and final temperature of the reaction</a:t>
            </a:r>
          </a:p>
          <a:p>
            <a:r>
              <a:rPr lang="en-US" dirty="0"/>
              <a:t> Standard heat of formation of reactant(s) and product(s)</a:t>
            </a:r>
          </a:p>
          <a:p>
            <a:r>
              <a:rPr lang="en-US" dirty="0"/>
              <a:t> Heat capacities of reactant(s) and product(s)</a:t>
            </a:r>
            <a:endParaRPr lang="en-MY" dirty="0"/>
          </a:p>
        </p:txBody>
      </p:sp>
    </p:spTree>
    <p:extLst>
      <p:ext uri="{BB962C8B-B14F-4D97-AF65-F5344CB8AC3E}">
        <p14:creationId xmlns:p14="http://schemas.microsoft.com/office/powerpoint/2010/main" val="1747540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2834</Words>
  <Application>Microsoft Office PowerPoint</Application>
  <PresentationFormat>Widescreen</PresentationFormat>
  <Paragraphs>286</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OptimaLTStd</vt:lpstr>
      <vt:lpstr>OptimaLTStd-Italic</vt:lpstr>
      <vt:lpstr>TimesLTStd-Italic</vt:lpstr>
      <vt:lpstr>TimesLTStd-Roman</vt:lpstr>
      <vt:lpstr>Arial</vt:lpstr>
      <vt:lpstr>Calibri</vt:lpstr>
      <vt:lpstr>Calibri Light</vt:lpstr>
      <vt:lpstr>Cambria Math</vt:lpstr>
      <vt:lpstr>Wingdings</vt:lpstr>
      <vt:lpstr>Office Theme</vt:lpstr>
      <vt:lpstr>EKC 464 BIOREFINERY ENGINEERING</vt:lpstr>
      <vt:lpstr>Fundamental of Design Calculation</vt:lpstr>
      <vt:lpstr>Introduction</vt:lpstr>
      <vt:lpstr>Fundamentals of Design Calculation</vt:lpstr>
      <vt:lpstr>COMBUSTION</vt:lpstr>
      <vt:lpstr>Heat of combustion</vt:lpstr>
      <vt:lpstr>Hess’s Law</vt:lpstr>
      <vt:lpstr>Explaining Hess’s Law</vt:lpstr>
      <vt:lpstr>PowerPoint Presentation</vt:lpstr>
      <vt:lpstr>Step 1: Determine the Standard Heat of Combustion </vt:lpstr>
      <vt:lpstr>PowerPoint Presentation</vt:lpstr>
      <vt:lpstr>Step 2: Determine the Heat of Combustion at the Desired Initial and Final Temperatures</vt:lpstr>
      <vt:lpstr>Calculation of heat of combustion of a reaction using an alternative pathway </vt:lpstr>
      <vt:lpstr>PowerPoint Presentation</vt:lpstr>
      <vt:lpstr>PowerPoint Presentation</vt:lpstr>
      <vt:lpstr>In-class Exercise</vt:lpstr>
      <vt:lpstr>PowerPoint Presentation</vt:lpstr>
      <vt:lpstr>PowerPoint Presentation</vt:lpstr>
      <vt:lpstr>Higher and lower heating Values </vt:lpstr>
      <vt:lpstr>PowerPoint Presentation</vt:lpstr>
      <vt:lpstr>PowerPoint Presentation</vt:lpstr>
      <vt:lpstr>PowerPoint Presentation</vt:lpstr>
      <vt:lpstr>PowerPoint Presentation</vt:lpstr>
      <vt:lpstr>In-class Exercise</vt:lpstr>
      <vt:lpstr>Solution</vt:lpstr>
      <vt:lpstr>Adiabatic Flame Temperature</vt:lpstr>
      <vt:lpstr>Theoretical Air-to-Fuel Ratio</vt:lpstr>
      <vt:lpstr>PowerPoint Presentation</vt:lpstr>
      <vt:lpstr>PowerPoint Presentation</vt:lpstr>
      <vt:lpstr>GASIFICATION</vt:lpstr>
      <vt:lpstr>Cold Gas Efficiency</vt:lpstr>
      <vt:lpstr>PowerPoint Presentation</vt:lpstr>
      <vt:lpstr>Hot Gas Efficiency</vt:lpstr>
      <vt:lpstr>Equivalance Ratio</vt:lpstr>
      <vt:lpstr>PowerPoint Presentation</vt:lpstr>
      <vt:lpstr>Carbon Conversion</vt:lpstr>
      <vt:lpstr>Heat of Reaction</vt:lpstr>
      <vt:lpstr>Thermochemical Processing of Biomass</vt:lpstr>
      <vt:lpstr>Process Design Synthesis and Modelling</vt:lpstr>
      <vt:lpstr>PowerPoint Presentation</vt:lpstr>
      <vt:lpstr>Combustion model</vt:lpstr>
      <vt:lpstr>PowerPoint Presentation</vt:lpstr>
      <vt:lpstr>PowerPoint Presentation</vt:lpstr>
      <vt:lpstr>PowerPoint Presentation</vt:lpstr>
      <vt:lpstr>Gasification Model Computational methods </vt:lpstr>
      <vt:lpstr>PowerPoint Presentation</vt:lpstr>
      <vt:lpstr>Solving the modeling equation</vt:lpstr>
      <vt:lpstr>Gasification modeling </vt:lpstr>
      <vt:lpstr>PowerPoint Presentation</vt:lpstr>
      <vt:lpstr>Pyrolysis model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EKC 464 BIOREFINERY ENGINEERING</dc:title>
  <dc:creator>ayshah rosli</dc:creator>
  <cp:lastModifiedBy>ayshah rosli</cp:lastModifiedBy>
  <cp:revision>4</cp:revision>
  <dcterms:created xsi:type="dcterms:W3CDTF">2019-11-18T03:01:24Z</dcterms:created>
  <dcterms:modified xsi:type="dcterms:W3CDTF">2019-11-24T14:07:20Z</dcterms:modified>
</cp:coreProperties>
</file>