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72"/>
  </p:notesMasterIdLst>
  <p:sldIdLst>
    <p:sldId id="256" r:id="rId2"/>
    <p:sldId id="301" r:id="rId3"/>
    <p:sldId id="257" r:id="rId4"/>
    <p:sldId id="258" r:id="rId5"/>
    <p:sldId id="260" r:id="rId6"/>
    <p:sldId id="306" r:id="rId7"/>
    <p:sldId id="304" r:id="rId8"/>
    <p:sldId id="276" r:id="rId9"/>
    <p:sldId id="267" r:id="rId10"/>
    <p:sldId id="261" r:id="rId11"/>
    <p:sldId id="305" r:id="rId12"/>
    <p:sldId id="259" r:id="rId13"/>
    <p:sldId id="263" r:id="rId14"/>
    <p:sldId id="264" r:id="rId15"/>
    <p:sldId id="330" r:id="rId16"/>
    <p:sldId id="331" r:id="rId17"/>
    <p:sldId id="332" r:id="rId18"/>
    <p:sldId id="315" r:id="rId19"/>
    <p:sldId id="268" r:id="rId20"/>
    <p:sldId id="333" r:id="rId21"/>
    <p:sldId id="334" r:id="rId22"/>
    <p:sldId id="335" r:id="rId23"/>
    <p:sldId id="336" r:id="rId24"/>
    <p:sldId id="311" r:id="rId25"/>
    <p:sldId id="269" r:id="rId26"/>
    <p:sldId id="270" r:id="rId27"/>
    <p:sldId id="337" r:id="rId28"/>
    <p:sldId id="338" r:id="rId29"/>
    <p:sldId id="310" r:id="rId30"/>
    <p:sldId id="312" r:id="rId31"/>
    <p:sldId id="316" r:id="rId32"/>
    <p:sldId id="318" r:id="rId33"/>
    <p:sldId id="319" r:id="rId34"/>
    <p:sldId id="320" r:id="rId35"/>
    <p:sldId id="272" r:id="rId36"/>
    <p:sldId id="273" r:id="rId37"/>
    <p:sldId id="274" r:id="rId38"/>
    <p:sldId id="275" r:id="rId39"/>
    <p:sldId id="277" r:id="rId40"/>
    <p:sldId id="325" r:id="rId41"/>
    <p:sldId id="280" r:id="rId42"/>
    <p:sldId id="278" r:id="rId43"/>
    <p:sldId id="283" r:id="rId44"/>
    <p:sldId id="279" r:id="rId45"/>
    <p:sldId id="285" r:id="rId46"/>
    <p:sldId id="284" r:id="rId47"/>
    <p:sldId id="324" r:id="rId48"/>
    <p:sldId id="323" r:id="rId49"/>
    <p:sldId id="281" r:id="rId50"/>
    <p:sldId id="309" r:id="rId51"/>
    <p:sldId id="321" r:id="rId52"/>
    <p:sldId id="322" r:id="rId53"/>
    <p:sldId id="326" r:id="rId54"/>
    <p:sldId id="313" r:id="rId55"/>
    <p:sldId id="286" r:id="rId56"/>
    <p:sldId id="307" r:id="rId57"/>
    <p:sldId id="288" r:id="rId58"/>
    <p:sldId id="291" r:id="rId59"/>
    <p:sldId id="328" r:id="rId60"/>
    <p:sldId id="290" r:id="rId61"/>
    <p:sldId id="287" r:id="rId62"/>
    <p:sldId id="289" r:id="rId63"/>
    <p:sldId id="329" r:id="rId64"/>
    <p:sldId id="292" r:id="rId65"/>
    <p:sldId id="293" r:id="rId66"/>
    <p:sldId id="294" r:id="rId67"/>
    <p:sldId id="295" r:id="rId68"/>
    <p:sldId id="296" r:id="rId69"/>
    <p:sldId id="297" r:id="rId70"/>
    <p:sldId id="29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shah rosli" initials="ar" lastIdx="14" clrIdx="0">
    <p:extLst>
      <p:ext uri="{19B8F6BF-5375-455C-9EA6-DF929625EA0E}">
        <p15:presenceInfo xmlns:p15="http://schemas.microsoft.com/office/powerpoint/2012/main" userId="3c714fde45daa1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4660"/>
  </p:normalViewPr>
  <p:slideViewPr>
    <p:cSldViewPr snapToGrid="0">
      <p:cViewPr varScale="1">
        <p:scale>
          <a:sx n="81" d="100"/>
          <a:sy n="81" d="100"/>
        </p:scale>
        <p:origin x="91" y="86"/>
      </p:cViewPr>
      <p:guideLst/>
    </p:cSldViewPr>
  </p:slideViewPr>
  <p:notesTextViewPr>
    <p:cViewPr>
      <p:scale>
        <a:sx n="1" d="1"/>
        <a:sy n="1" d="1"/>
      </p:scale>
      <p:origin x="0" y="0"/>
    </p:cViewPr>
  </p:notesTextViewPr>
  <p:sorterViewPr>
    <p:cViewPr>
      <p:scale>
        <a:sx n="100" d="100"/>
        <a:sy n="100" d="100"/>
      </p:scale>
      <p:origin x="0" y="-299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26T15:28:58.041" idx="3">
    <p:pos x="10" y="10"/>
    <p:text>Ask
What is similarities between these type of gasifier</p:text>
    <p:extLst>
      <p:ext uri="{C676402C-5697-4E1C-873F-D02D1690AC5C}">
        <p15:threadingInfo xmlns:p15="http://schemas.microsoft.com/office/powerpoint/2012/main" timeZoneBias="-480"/>
      </p:ext>
    </p:extLst>
  </p:cm>
  <p:cm authorId="1" dt="2019-10-23T12:42:28.578" idx="14">
    <p:pos x="146" y="146"/>
    <p:text>Ask them to draw?</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26T15:31:47.219" idx="4">
    <p:pos x="10" y="10"/>
    <p:text>Ask
Why agglomeration</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811F2-6F7C-42E2-8411-FF0DD04AF124}" type="datetimeFigureOut">
              <a:rPr lang="en-MY" smtClean="0"/>
              <a:t>15/11/2019</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6D433-60A4-40A1-AB1D-D543F8873408}" type="slidenum">
              <a:rPr lang="en-MY" smtClean="0"/>
              <a:t>‹#›</a:t>
            </a:fld>
            <a:endParaRPr lang="en-MY"/>
          </a:p>
        </p:txBody>
      </p:sp>
    </p:spTree>
    <p:extLst>
      <p:ext uri="{BB962C8B-B14F-4D97-AF65-F5344CB8AC3E}">
        <p14:creationId xmlns:p14="http://schemas.microsoft.com/office/powerpoint/2010/main" val="3845116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3E3A-FCCC-4703-AACD-F97FC073A9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D17E18CB-7970-4F7F-BBDE-A45A295BA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1C42F767-900F-4DAF-8951-01ECBB425540}"/>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5" name="Footer Placeholder 4">
            <a:extLst>
              <a:ext uri="{FF2B5EF4-FFF2-40B4-BE49-F238E27FC236}">
                <a16:creationId xmlns:a16="http://schemas.microsoft.com/office/drawing/2014/main" id="{AA67120D-57C7-4B06-B195-06560951223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CD39751-8F41-4737-B5ED-EE42508DB8C6}"/>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109515193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1A08-9545-499A-8497-2F7E36F04496}"/>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D3B9A79D-C4DA-42DA-BEA7-975B7E35A9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C45EB3E-12B0-41B4-9112-88FB6D369C02}"/>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5" name="Footer Placeholder 4">
            <a:extLst>
              <a:ext uri="{FF2B5EF4-FFF2-40B4-BE49-F238E27FC236}">
                <a16:creationId xmlns:a16="http://schemas.microsoft.com/office/drawing/2014/main" id="{6E2F1970-B87A-4CCA-8729-0F6F2B8D076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F1879591-8293-436F-87FD-BA8C3CAA9F9D}"/>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2282648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8491D8-30CD-4752-BD6B-FE4DEB1018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586FF9B8-E24C-4492-896F-54AB7E5C48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1F9E0F0-3BD7-43A6-8D00-F6C6A3B638C4}"/>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5" name="Footer Placeholder 4">
            <a:extLst>
              <a:ext uri="{FF2B5EF4-FFF2-40B4-BE49-F238E27FC236}">
                <a16:creationId xmlns:a16="http://schemas.microsoft.com/office/drawing/2014/main" id="{20405F02-077C-4D09-8208-0E49DD24C28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71B229E-9C4F-4C8F-B381-71C985896088}"/>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2116924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65B1B-8684-40E1-B15A-2A1B0CD34666}"/>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29374D8E-E6FF-4326-9D82-CDFB114E5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CF315B5-DCC9-41FD-907C-2ADABC1C4453}"/>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5" name="Footer Placeholder 4">
            <a:extLst>
              <a:ext uri="{FF2B5EF4-FFF2-40B4-BE49-F238E27FC236}">
                <a16:creationId xmlns:a16="http://schemas.microsoft.com/office/drawing/2014/main" id="{4D2637B4-701B-4BF0-83A9-2873125EB5B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D6FDAA0-50D3-4698-8F67-BAF04C67655E}"/>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373790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8A0FB-F917-4FA2-A3E6-6EFB2FE281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DFFC084E-2F2C-46CD-8A4A-E02EB320AF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DD35AE-7FDD-4B3B-BBF8-922BF964364E}"/>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5" name="Footer Placeholder 4">
            <a:extLst>
              <a:ext uri="{FF2B5EF4-FFF2-40B4-BE49-F238E27FC236}">
                <a16:creationId xmlns:a16="http://schemas.microsoft.com/office/drawing/2014/main" id="{24449423-A617-4BB9-9845-6EDAF3A99F66}"/>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D0A0D58-55CE-4455-867C-00078916E33D}"/>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58138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CA17-C049-4071-8D68-36E6670025B6}"/>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8658DE0C-F01B-49D6-9A01-87BEE884FD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666C17F9-416F-4911-A84B-D9D212A4F6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89C737B1-B847-488A-9D4A-03EF1400D15E}"/>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6" name="Footer Placeholder 5">
            <a:extLst>
              <a:ext uri="{FF2B5EF4-FFF2-40B4-BE49-F238E27FC236}">
                <a16:creationId xmlns:a16="http://schemas.microsoft.com/office/drawing/2014/main" id="{B438B3E2-7453-4278-B015-289BE29B6D2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E0EE349D-F166-43C8-B589-A380208D5952}"/>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123033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974D-E352-444E-BC15-21E2D7E2675D}"/>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7E089398-A583-406D-8B02-92ADB58B9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43397C-C73D-46A8-8FCF-D3FCF062E7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6C9EE829-2DE7-48DA-8881-12857E93E0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FF651B-AAE5-47B1-8E60-008901B53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C0AC8D8D-997C-4D24-A2CD-58C0BCA02AF3}"/>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8" name="Footer Placeholder 7">
            <a:extLst>
              <a:ext uri="{FF2B5EF4-FFF2-40B4-BE49-F238E27FC236}">
                <a16:creationId xmlns:a16="http://schemas.microsoft.com/office/drawing/2014/main" id="{BCC1C9A3-C9A2-4DB9-AB94-A1AA37034950}"/>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07540C79-A2AF-4523-BB8E-4B8A5407F1A6}"/>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187729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40B0-F2F3-45C5-97F4-B7BD2F4F02E8}"/>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B0C97959-1C38-46FC-B22D-C4FA1EF890A4}"/>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4" name="Footer Placeholder 3">
            <a:extLst>
              <a:ext uri="{FF2B5EF4-FFF2-40B4-BE49-F238E27FC236}">
                <a16:creationId xmlns:a16="http://schemas.microsoft.com/office/drawing/2014/main" id="{3E668165-7528-4855-AD1A-998DEF101C0E}"/>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0CDC40EC-556F-48C0-B9C9-B70213161220}"/>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3325372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A60C7-31E5-4A6D-A215-0DC1BB02EA60}"/>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3" name="Footer Placeholder 2">
            <a:extLst>
              <a:ext uri="{FF2B5EF4-FFF2-40B4-BE49-F238E27FC236}">
                <a16:creationId xmlns:a16="http://schemas.microsoft.com/office/drawing/2014/main" id="{FEEF0D66-A87E-47FF-9802-9F57642B6FE4}"/>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FB4503E2-FECB-473B-9922-C5CC25781C49}"/>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399971753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7887-0F5D-4FD4-B309-2AFC6C5D4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47143D6D-484D-443A-8CF5-86AFFF9468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2661CAEF-FA7F-46D1-B4E5-2CAB503C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A0F39-B497-46B9-8AE6-B11DE3C7CA2A}"/>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6" name="Footer Placeholder 5">
            <a:extLst>
              <a:ext uri="{FF2B5EF4-FFF2-40B4-BE49-F238E27FC236}">
                <a16:creationId xmlns:a16="http://schemas.microsoft.com/office/drawing/2014/main" id="{695EBEA0-99FD-491B-84D0-0AC545F47C7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E1D346C-E355-4939-92E1-DA71D213FB79}"/>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28019185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4015-B53C-4FF4-858F-509001035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E76DDC43-83C5-4C08-B5B2-3DCFEF638D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F9337467-3BAD-4A7F-92B4-8149FD349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AA99EC-EF3E-4ECB-AD4E-B32BA131B566}"/>
              </a:ext>
            </a:extLst>
          </p:cNvPr>
          <p:cNvSpPr>
            <a:spLocks noGrp="1"/>
          </p:cNvSpPr>
          <p:nvPr>
            <p:ph type="dt" sz="half" idx="10"/>
          </p:nvPr>
        </p:nvSpPr>
        <p:spPr/>
        <p:txBody>
          <a:bodyPr/>
          <a:lstStyle/>
          <a:p>
            <a:fld id="{D53FD245-7E09-4008-A36D-1B7397DD3A62}" type="datetimeFigureOut">
              <a:rPr lang="en-MY" smtClean="0"/>
              <a:t>15/11/2019</a:t>
            </a:fld>
            <a:endParaRPr lang="en-MY"/>
          </a:p>
        </p:txBody>
      </p:sp>
      <p:sp>
        <p:nvSpPr>
          <p:cNvPr id="6" name="Footer Placeholder 5">
            <a:extLst>
              <a:ext uri="{FF2B5EF4-FFF2-40B4-BE49-F238E27FC236}">
                <a16:creationId xmlns:a16="http://schemas.microsoft.com/office/drawing/2014/main" id="{EA017F45-D03A-4BDF-A662-EB9BC17B739B}"/>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22260F37-AB42-4519-916C-C3A6D7F71902}"/>
              </a:ext>
            </a:extLst>
          </p:cNvPr>
          <p:cNvSpPr>
            <a:spLocks noGrp="1"/>
          </p:cNvSpPr>
          <p:nvPr>
            <p:ph type="sldNum" sz="quarter" idx="12"/>
          </p:nvPr>
        </p:nvSpPr>
        <p:spPr/>
        <p:txBody>
          <a:bodyPr/>
          <a:lstStyle/>
          <a:p>
            <a:fld id="{681F930F-647B-444A-B903-D2267951AA5E}" type="slidenum">
              <a:rPr lang="en-MY" smtClean="0"/>
              <a:t>‹#›</a:t>
            </a:fld>
            <a:endParaRPr lang="en-MY"/>
          </a:p>
        </p:txBody>
      </p:sp>
    </p:spTree>
    <p:extLst>
      <p:ext uri="{BB962C8B-B14F-4D97-AF65-F5344CB8AC3E}">
        <p14:creationId xmlns:p14="http://schemas.microsoft.com/office/powerpoint/2010/main" val="113920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227B4E-5947-4443-B22D-454601D49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3A60D2C-BB80-4BAE-92AE-56F9DE78B3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EB852CC-F088-404A-8A4E-9D29FD78BA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FD245-7E09-4008-A36D-1B7397DD3A62}" type="datetimeFigureOut">
              <a:rPr lang="en-MY" smtClean="0"/>
              <a:t>15/11/2019</a:t>
            </a:fld>
            <a:endParaRPr lang="en-MY"/>
          </a:p>
        </p:txBody>
      </p:sp>
      <p:sp>
        <p:nvSpPr>
          <p:cNvPr id="5" name="Footer Placeholder 4">
            <a:extLst>
              <a:ext uri="{FF2B5EF4-FFF2-40B4-BE49-F238E27FC236}">
                <a16:creationId xmlns:a16="http://schemas.microsoft.com/office/drawing/2014/main" id="{6BCC818C-5569-4AD8-B3A1-80E9CF61C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9E72FE83-C01F-412D-BE0A-26AAA9A88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F930F-647B-444A-B903-D2267951AA5E}" type="slidenum">
              <a:rPr lang="en-MY" smtClean="0"/>
              <a:t>‹#›</a:t>
            </a:fld>
            <a:endParaRPr lang="en-MY"/>
          </a:p>
        </p:txBody>
      </p:sp>
    </p:spTree>
    <p:extLst>
      <p:ext uri="{BB962C8B-B14F-4D97-AF65-F5344CB8AC3E}">
        <p14:creationId xmlns:p14="http://schemas.microsoft.com/office/powerpoint/2010/main" val="312773523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ergyeducation.ca/encyclopedia/Volume" TargetMode="External"/><Relationship Id="rId3" Type="http://schemas.openxmlformats.org/officeDocument/2006/relationships/hyperlink" Target="https://energyeducation.ca/encyclopedia/Mass" TargetMode="External"/><Relationship Id="rId7" Type="http://schemas.openxmlformats.org/officeDocument/2006/relationships/hyperlink" Target="https://energyeducation.ca/encyclopedia/Electromagnetic_force" TargetMode="External"/><Relationship Id="rId12" Type="http://schemas.openxmlformats.org/officeDocument/2006/relationships/hyperlink" Target="https://energyeducation.ca/encyclopedia/Kilogram" TargetMode="External"/><Relationship Id="rId2" Type="http://schemas.openxmlformats.org/officeDocument/2006/relationships/hyperlink" Target="https://energyeducation.ca/encyclopedia/Energy" TargetMode="External"/><Relationship Id="rId1" Type="http://schemas.openxmlformats.org/officeDocument/2006/relationships/slideLayout" Target="../slideLayouts/slideLayout2.xml"/><Relationship Id="rId6" Type="http://schemas.openxmlformats.org/officeDocument/2006/relationships/hyperlink" Target="https://energyeducation.ca/encyclopedia/Battery" TargetMode="External"/><Relationship Id="rId11" Type="http://schemas.openxmlformats.org/officeDocument/2006/relationships/hyperlink" Target="https://energyeducation.ca/encyclopedia/Megajoule" TargetMode="External"/><Relationship Id="rId5" Type="http://schemas.openxmlformats.org/officeDocument/2006/relationships/hyperlink" Target="https://energyeducation.ca/encyclopedia/Chemical_reaction" TargetMode="External"/><Relationship Id="rId10" Type="http://schemas.openxmlformats.org/officeDocument/2006/relationships/hyperlink" Target="https://energyeducation.ca/encyclopedia/Liter" TargetMode="External"/><Relationship Id="rId4" Type="http://schemas.openxmlformats.org/officeDocument/2006/relationships/hyperlink" Target="https://energyeducation.ca/encyclopedia/Nuclear_energy" TargetMode="External"/><Relationship Id="rId9" Type="http://schemas.openxmlformats.org/officeDocument/2006/relationships/hyperlink" Target="https://energyeducation.ca/encyclopedia/Watt-hour"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1.sv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21.sv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867C-17F6-4740-8219-8C67E7BB0012}"/>
              </a:ext>
            </a:extLst>
          </p:cNvPr>
          <p:cNvSpPr>
            <a:spLocks noGrp="1"/>
          </p:cNvSpPr>
          <p:nvPr>
            <p:ph type="ctrTitle"/>
          </p:nvPr>
        </p:nvSpPr>
        <p:spPr>
          <a:xfrm>
            <a:off x="841248" y="600426"/>
            <a:ext cx="9875520" cy="3360625"/>
          </a:xfrm>
        </p:spPr>
        <p:txBody>
          <a:bodyPr>
            <a:normAutofit/>
          </a:bodyPr>
          <a:lstStyle/>
          <a:p>
            <a:pPr algn="l"/>
            <a:r>
              <a:rPr lang="en-MY" sz="7600"/>
              <a:t>EKC 464</a:t>
            </a:r>
            <a:br>
              <a:rPr lang="en-MY" sz="7600"/>
            </a:br>
            <a:r>
              <a:rPr lang="en-MY" sz="7600"/>
              <a:t>BIOREFINERY ENGINEERING</a:t>
            </a:r>
          </a:p>
        </p:txBody>
      </p:sp>
      <p:sp>
        <p:nvSpPr>
          <p:cNvPr id="3" name="Subtitle 2">
            <a:extLst>
              <a:ext uri="{FF2B5EF4-FFF2-40B4-BE49-F238E27FC236}">
                <a16:creationId xmlns:a16="http://schemas.microsoft.com/office/drawing/2014/main" id="{DC659EB7-F0FE-43C2-A3FA-05B33F2474EC}"/>
              </a:ext>
            </a:extLst>
          </p:cNvPr>
          <p:cNvSpPr>
            <a:spLocks noGrp="1"/>
          </p:cNvSpPr>
          <p:nvPr>
            <p:ph type="subTitle" idx="1"/>
          </p:nvPr>
        </p:nvSpPr>
        <p:spPr>
          <a:xfrm>
            <a:off x="841248" y="4166226"/>
            <a:ext cx="9875520" cy="2091347"/>
          </a:xfrm>
        </p:spPr>
        <p:txBody>
          <a:bodyPr>
            <a:normAutofit/>
          </a:bodyPr>
          <a:lstStyle/>
          <a:p>
            <a:pPr algn="l"/>
            <a:r>
              <a:rPr lang="en-MY" sz="2800" kern="300" dirty="0"/>
              <a:t>Nur Ayshah Rosli, PhD</a:t>
            </a:r>
          </a:p>
          <a:p>
            <a:pPr algn="l"/>
            <a:r>
              <a:rPr lang="en-MY" sz="2800" kern="300" dirty="0"/>
              <a:t>Room No: 2.22</a:t>
            </a:r>
          </a:p>
          <a:p>
            <a:pPr algn="l"/>
            <a:r>
              <a:rPr lang="en-MY" sz="2800" kern="300" dirty="0"/>
              <a:t>Ext: 6487</a:t>
            </a:r>
          </a:p>
        </p:txBody>
      </p:sp>
    </p:spTree>
    <p:extLst>
      <p:ext uri="{BB962C8B-B14F-4D97-AF65-F5344CB8AC3E}">
        <p14:creationId xmlns:p14="http://schemas.microsoft.com/office/powerpoint/2010/main" val="258709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95D32-D3D6-4A3E-9A73-61335C12C471}"/>
              </a:ext>
            </a:extLst>
          </p:cNvPr>
          <p:cNvSpPr>
            <a:spLocks noGrp="1"/>
          </p:cNvSpPr>
          <p:nvPr>
            <p:ph type="title"/>
          </p:nvPr>
        </p:nvSpPr>
        <p:spPr/>
        <p:txBody>
          <a:bodyPr>
            <a:normAutofit/>
          </a:bodyPr>
          <a:lstStyle/>
          <a:p>
            <a:pPr algn="ctr"/>
            <a:r>
              <a:rPr lang="en-MY" sz="4000" b="1" dirty="0"/>
              <a:t>Advantages of thermochemical processing route</a:t>
            </a:r>
          </a:p>
        </p:txBody>
      </p:sp>
      <p:sp>
        <p:nvSpPr>
          <p:cNvPr id="3" name="Content Placeholder 2">
            <a:extLst>
              <a:ext uri="{FF2B5EF4-FFF2-40B4-BE49-F238E27FC236}">
                <a16:creationId xmlns:a16="http://schemas.microsoft.com/office/drawing/2014/main" id="{147E9D28-0F1B-49DF-B2CE-529B0EDB92BA}"/>
              </a:ext>
            </a:extLst>
          </p:cNvPr>
          <p:cNvSpPr>
            <a:spLocks noGrp="1"/>
          </p:cNvSpPr>
          <p:nvPr>
            <p:ph idx="1"/>
          </p:nvPr>
        </p:nvSpPr>
        <p:spPr/>
        <p:txBody>
          <a:bodyPr/>
          <a:lstStyle/>
          <a:p>
            <a:r>
              <a:rPr lang="en-MY" dirty="0"/>
              <a:t>High conversion of feed into products </a:t>
            </a:r>
          </a:p>
          <a:p>
            <a:r>
              <a:rPr lang="en-MY" dirty="0"/>
              <a:t>Feedstock flexibility with acceptance of wide range of biomass</a:t>
            </a:r>
          </a:p>
          <a:p>
            <a:r>
              <a:rPr lang="en-MY" dirty="0"/>
              <a:t>Compatibility with existing facilities using fossil fuel with minimal modification and upgrade</a:t>
            </a:r>
          </a:p>
          <a:p>
            <a:r>
              <a:rPr lang="en-MY" dirty="0"/>
              <a:t>Production yield is stable and large-scale production can be achieved</a:t>
            </a:r>
          </a:p>
          <a:p>
            <a:endParaRPr lang="en-MY" dirty="0"/>
          </a:p>
          <a:p>
            <a:pPr marL="0" indent="0">
              <a:buNone/>
            </a:pPr>
            <a:endParaRPr lang="en-MY" dirty="0"/>
          </a:p>
          <a:p>
            <a:pPr marL="0" indent="0">
              <a:buNone/>
            </a:pPr>
            <a:endParaRPr lang="en-MY" dirty="0"/>
          </a:p>
          <a:p>
            <a:endParaRPr lang="en-MY" dirty="0"/>
          </a:p>
        </p:txBody>
      </p:sp>
    </p:spTree>
    <p:extLst>
      <p:ext uri="{BB962C8B-B14F-4D97-AF65-F5344CB8AC3E}">
        <p14:creationId xmlns:p14="http://schemas.microsoft.com/office/powerpoint/2010/main" val="9232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6676-4AA7-418E-B1EB-34F638D6DA2A}"/>
              </a:ext>
            </a:extLst>
          </p:cNvPr>
          <p:cNvSpPr>
            <a:spLocks noGrp="1"/>
          </p:cNvSpPr>
          <p:nvPr>
            <p:ph type="title"/>
          </p:nvPr>
        </p:nvSpPr>
        <p:spPr>
          <a:xfrm>
            <a:off x="606669" y="321163"/>
            <a:ext cx="10612316" cy="1325563"/>
          </a:xfrm>
        </p:spPr>
        <p:txBody>
          <a:bodyPr>
            <a:noAutofit/>
          </a:bodyPr>
          <a:lstStyle/>
          <a:p>
            <a:r>
              <a:rPr lang="en-US" sz="2800" dirty="0"/>
              <a:t>Advantages of thermochemical conversion of biomass over biological/biochemical process*</a:t>
            </a:r>
            <a:endParaRPr lang="en-MY" sz="2800" dirty="0"/>
          </a:p>
        </p:txBody>
      </p:sp>
      <p:graphicFrame>
        <p:nvGraphicFramePr>
          <p:cNvPr id="4" name="Table 4">
            <a:extLst>
              <a:ext uri="{FF2B5EF4-FFF2-40B4-BE49-F238E27FC236}">
                <a16:creationId xmlns:a16="http://schemas.microsoft.com/office/drawing/2014/main" id="{AE793D81-6299-4A10-9F73-E9BFDB55B461}"/>
              </a:ext>
            </a:extLst>
          </p:cNvPr>
          <p:cNvGraphicFramePr>
            <a:graphicFrameLocks noGrp="1"/>
          </p:cNvGraphicFramePr>
          <p:nvPr>
            <p:extLst>
              <p:ext uri="{D42A27DB-BD31-4B8C-83A1-F6EECF244321}">
                <p14:modId xmlns:p14="http://schemas.microsoft.com/office/powerpoint/2010/main" val="1510630138"/>
              </p:ext>
            </p:extLst>
          </p:nvPr>
        </p:nvGraphicFramePr>
        <p:xfrm>
          <a:off x="606669" y="1547447"/>
          <a:ext cx="10612316" cy="3522297"/>
        </p:xfrm>
        <a:graphic>
          <a:graphicData uri="http://schemas.openxmlformats.org/drawingml/2006/table">
            <a:tbl>
              <a:tblPr firstRow="1" bandRow="1">
                <a:tableStyleId>{5C22544A-7EE6-4342-B048-85BDC9FD1C3A}</a:tableStyleId>
              </a:tblPr>
              <a:tblGrid>
                <a:gridCol w="5306158">
                  <a:extLst>
                    <a:ext uri="{9D8B030D-6E8A-4147-A177-3AD203B41FA5}">
                      <a16:colId xmlns:a16="http://schemas.microsoft.com/office/drawing/2014/main" val="2350298832"/>
                    </a:ext>
                  </a:extLst>
                </a:gridCol>
                <a:gridCol w="5306158">
                  <a:extLst>
                    <a:ext uri="{9D8B030D-6E8A-4147-A177-3AD203B41FA5}">
                      <a16:colId xmlns:a16="http://schemas.microsoft.com/office/drawing/2014/main" val="1739281611"/>
                    </a:ext>
                  </a:extLst>
                </a:gridCol>
              </a:tblGrid>
              <a:tr h="347297">
                <a:tc>
                  <a:txBody>
                    <a:bodyPr/>
                    <a:lstStyle/>
                    <a:p>
                      <a:pPr algn="ctr"/>
                      <a:r>
                        <a:rPr lang="en-MY" sz="1600" dirty="0"/>
                        <a:t>Thermochemical</a:t>
                      </a:r>
                    </a:p>
                  </a:txBody>
                  <a:tcPr/>
                </a:tc>
                <a:tc>
                  <a:txBody>
                    <a:bodyPr/>
                    <a:lstStyle/>
                    <a:p>
                      <a:pPr algn="ctr"/>
                      <a:r>
                        <a:rPr lang="en-MY" sz="1600" dirty="0"/>
                        <a:t>Biological/biochemical</a:t>
                      </a:r>
                    </a:p>
                  </a:txBody>
                  <a:tcPr/>
                </a:tc>
                <a:extLst>
                  <a:ext uri="{0D108BD9-81ED-4DB2-BD59-A6C34878D82A}">
                    <a16:rowId xmlns:a16="http://schemas.microsoft.com/office/drawing/2014/main" val="2696628484"/>
                  </a:ext>
                </a:extLst>
              </a:tr>
              <a:tr h="370840">
                <a:tc>
                  <a:txBody>
                    <a:bodyPr/>
                    <a:lstStyle/>
                    <a:p>
                      <a:r>
                        <a:rPr lang="en-US" sz="1600" dirty="0"/>
                        <a:t>Effectively applied to almost any biomass feedstock</a:t>
                      </a:r>
                      <a:endParaRPr lang="en-MY" sz="1600" dirty="0"/>
                    </a:p>
                  </a:txBody>
                  <a:tcPr/>
                </a:tc>
                <a:tc>
                  <a:txBody>
                    <a:bodyPr/>
                    <a:lstStyle/>
                    <a:p>
                      <a:r>
                        <a:rPr lang="en-US" sz="1600" dirty="0"/>
                        <a:t>Involves the use of microbes, enzymes, and/or chemicals to utilize the limited range of biomass</a:t>
                      </a:r>
                      <a:endParaRPr lang="en-MY" sz="1600" dirty="0"/>
                    </a:p>
                  </a:txBody>
                  <a:tcPr/>
                </a:tc>
                <a:extLst>
                  <a:ext uri="{0D108BD9-81ED-4DB2-BD59-A6C34878D82A}">
                    <a16:rowId xmlns:a16="http://schemas.microsoft.com/office/drawing/2014/main" val="3813524684"/>
                  </a:ext>
                </a:extLst>
              </a:tr>
              <a:tr h="370840">
                <a:tc>
                  <a:txBody>
                    <a:bodyPr/>
                    <a:lstStyle/>
                    <a:p>
                      <a:r>
                        <a:rPr lang="en-US" sz="1600" dirty="0"/>
                        <a:t>Relatively higher productivity (production per unit time) due to completely chemical nature of reaction</a:t>
                      </a:r>
                      <a:endParaRPr lang="en-MY" sz="1600" dirty="0"/>
                    </a:p>
                  </a:txBody>
                  <a:tcPr/>
                </a:tc>
                <a:tc>
                  <a:txBody>
                    <a:bodyPr/>
                    <a:lstStyle/>
                    <a:p>
                      <a:r>
                        <a:rPr lang="en-US" sz="1600" dirty="0"/>
                        <a:t>Productivity is limited due to biological conversion. Increase would require higher capital investment such as bigger reactor</a:t>
                      </a:r>
                      <a:endParaRPr lang="en-MY" sz="1600" dirty="0"/>
                    </a:p>
                  </a:txBody>
                  <a:tcPr/>
                </a:tc>
                <a:extLst>
                  <a:ext uri="{0D108BD9-81ED-4DB2-BD59-A6C34878D82A}">
                    <a16:rowId xmlns:a16="http://schemas.microsoft.com/office/drawing/2014/main" val="3854729539"/>
                  </a:ext>
                </a:extLst>
              </a:tr>
              <a:tr h="370840">
                <a:tc>
                  <a:txBody>
                    <a:bodyPr/>
                    <a:lstStyle/>
                    <a:p>
                      <a:r>
                        <a:rPr lang="en-US" sz="1600" dirty="0"/>
                        <a:t>Multiple high-value products possible using fractional separation of products</a:t>
                      </a:r>
                      <a:endParaRPr lang="en-MY" sz="1600" dirty="0"/>
                    </a:p>
                  </a:txBody>
                  <a:tcPr/>
                </a:tc>
                <a:tc>
                  <a:txBody>
                    <a:bodyPr/>
                    <a:lstStyle/>
                    <a:p>
                      <a:r>
                        <a:rPr lang="en-US" sz="1600" dirty="0"/>
                        <a:t>Normally, limited to one or few products and would require additional microbial culture, enzymes for more products</a:t>
                      </a:r>
                      <a:endParaRPr lang="en-MY" sz="1600" dirty="0"/>
                    </a:p>
                  </a:txBody>
                  <a:tcPr/>
                </a:tc>
                <a:extLst>
                  <a:ext uri="{0D108BD9-81ED-4DB2-BD59-A6C34878D82A}">
                    <a16:rowId xmlns:a16="http://schemas.microsoft.com/office/drawing/2014/main" val="1358952011"/>
                  </a:ext>
                </a:extLst>
              </a:tr>
              <a:tr h="370840">
                <a:tc>
                  <a:txBody>
                    <a:bodyPr/>
                    <a:lstStyle/>
                    <a:p>
                      <a:r>
                        <a:rPr lang="en-US" sz="1600" dirty="0"/>
                        <a:t>Independent of climate conditions, operates at much higher temperature range, therefore, effect of ambient temperature will be minimal</a:t>
                      </a:r>
                      <a:endParaRPr lang="en-MY" sz="1600" dirty="0"/>
                    </a:p>
                  </a:txBody>
                  <a:tcPr/>
                </a:tc>
                <a:tc>
                  <a:txBody>
                    <a:bodyPr/>
                    <a:lstStyle/>
                    <a:p>
                      <a:r>
                        <a:rPr lang="en-US" sz="1600" dirty="0"/>
                        <a:t>Mostly susceptible to ambient temperature, and so forth such as anaerobic digester, sunlight for algal ponds</a:t>
                      </a:r>
                      <a:endParaRPr lang="en-MY" sz="1600" dirty="0"/>
                    </a:p>
                  </a:txBody>
                  <a:tcPr/>
                </a:tc>
                <a:extLst>
                  <a:ext uri="{0D108BD9-81ED-4DB2-BD59-A6C34878D82A}">
                    <a16:rowId xmlns:a16="http://schemas.microsoft.com/office/drawing/2014/main" val="1050620792"/>
                  </a:ext>
                </a:extLst>
              </a:tr>
              <a:tr h="370840">
                <a:tc>
                  <a:txBody>
                    <a:bodyPr/>
                    <a:lstStyle/>
                    <a:p>
                      <a:r>
                        <a:rPr lang="en-US" sz="1600" dirty="0"/>
                        <a:t>Mostly complete utilization of the waste/biomass</a:t>
                      </a:r>
                      <a:endParaRPr lang="en-MY" sz="1600" dirty="0"/>
                    </a:p>
                  </a:txBody>
                  <a:tcPr/>
                </a:tc>
                <a:tc>
                  <a:txBody>
                    <a:bodyPr/>
                    <a:lstStyle/>
                    <a:p>
                      <a:r>
                        <a:rPr lang="en-US" sz="1600" dirty="0"/>
                        <a:t>Production of secondary wastes such as biomass sludge</a:t>
                      </a:r>
                      <a:endParaRPr lang="en-MY" sz="1600" dirty="0"/>
                    </a:p>
                  </a:txBody>
                  <a:tcPr/>
                </a:tc>
                <a:extLst>
                  <a:ext uri="{0D108BD9-81ED-4DB2-BD59-A6C34878D82A}">
                    <a16:rowId xmlns:a16="http://schemas.microsoft.com/office/drawing/2014/main" val="1386866623"/>
                  </a:ext>
                </a:extLst>
              </a:tr>
            </a:tbl>
          </a:graphicData>
        </a:graphic>
      </p:graphicFrame>
      <p:sp>
        <p:nvSpPr>
          <p:cNvPr id="6" name="Rectangle 5">
            <a:extLst>
              <a:ext uri="{FF2B5EF4-FFF2-40B4-BE49-F238E27FC236}">
                <a16:creationId xmlns:a16="http://schemas.microsoft.com/office/drawing/2014/main" id="{E542E500-EE3E-41EF-B72E-7528A0631923}"/>
              </a:ext>
            </a:extLst>
          </p:cNvPr>
          <p:cNvSpPr/>
          <p:nvPr/>
        </p:nvSpPr>
        <p:spPr>
          <a:xfrm>
            <a:off x="518746" y="6105950"/>
            <a:ext cx="10612316" cy="430887"/>
          </a:xfrm>
          <a:prstGeom prst="rect">
            <a:avLst/>
          </a:prstGeom>
        </p:spPr>
        <p:txBody>
          <a:bodyPr wrap="square">
            <a:spAutoFit/>
          </a:bodyPr>
          <a:lstStyle/>
          <a:p>
            <a:r>
              <a:rPr lang="en-MY" sz="1100" dirty="0"/>
              <a:t>*Verma, M., Godbout, S., Brar, S. K., </a:t>
            </a:r>
            <a:r>
              <a:rPr lang="en-MY" sz="1100" dirty="0" err="1"/>
              <a:t>Solomatnikova</a:t>
            </a:r>
            <a:r>
              <a:rPr lang="en-MY" sz="1100" dirty="0"/>
              <a:t>, O., Lemay, S. P., &amp; </a:t>
            </a:r>
            <a:r>
              <a:rPr lang="en-MY" sz="1100" dirty="0" err="1"/>
              <a:t>Larouche</a:t>
            </a:r>
            <a:r>
              <a:rPr lang="en-MY" sz="1100" dirty="0"/>
              <a:t>, J. P. (2012). Biofuels production from biomass by thermochemical conversion technologies. International Journal of Chemical Engineering, 2012.</a:t>
            </a:r>
          </a:p>
        </p:txBody>
      </p:sp>
    </p:spTree>
    <p:extLst>
      <p:ext uri="{BB962C8B-B14F-4D97-AF65-F5344CB8AC3E}">
        <p14:creationId xmlns:p14="http://schemas.microsoft.com/office/powerpoint/2010/main" val="1051378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1F1E-4470-4C66-BE22-6F5FCA42D73F}"/>
              </a:ext>
            </a:extLst>
          </p:cNvPr>
          <p:cNvSpPr>
            <a:spLocks noGrp="1"/>
          </p:cNvSpPr>
          <p:nvPr>
            <p:ph type="title"/>
          </p:nvPr>
        </p:nvSpPr>
        <p:spPr/>
        <p:txBody>
          <a:bodyPr/>
          <a:lstStyle/>
          <a:p>
            <a:endParaRPr lang="en-MY" dirty="0"/>
          </a:p>
        </p:txBody>
      </p:sp>
      <p:sp>
        <p:nvSpPr>
          <p:cNvPr id="3" name="Content Placeholder 2">
            <a:extLst>
              <a:ext uri="{FF2B5EF4-FFF2-40B4-BE49-F238E27FC236}">
                <a16:creationId xmlns:a16="http://schemas.microsoft.com/office/drawing/2014/main" id="{5DE48DAD-EDDA-4F77-B524-30F0639A4407}"/>
              </a:ext>
            </a:extLst>
          </p:cNvPr>
          <p:cNvSpPr>
            <a:spLocks noGrp="1"/>
          </p:cNvSpPr>
          <p:nvPr>
            <p:ph idx="1"/>
          </p:nvPr>
        </p:nvSpPr>
        <p:spPr/>
        <p:txBody>
          <a:bodyPr/>
          <a:lstStyle/>
          <a:p>
            <a:endParaRPr lang="en-MY" dirty="0"/>
          </a:p>
        </p:txBody>
      </p:sp>
      <p:pic>
        <p:nvPicPr>
          <p:cNvPr id="5" name="Picture 4">
            <a:extLst>
              <a:ext uri="{FF2B5EF4-FFF2-40B4-BE49-F238E27FC236}">
                <a16:creationId xmlns:a16="http://schemas.microsoft.com/office/drawing/2014/main" id="{F3640E74-67C8-434E-BE92-AF4D1EB2B2AE}"/>
              </a:ext>
            </a:extLst>
          </p:cNvPr>
          <p:cNvPicPr>
            <a:picLocks noChangeAspect="1"/>
          </p:cNvPicPr>
          <p:nvPr/>
        </p:nvPicPr>
        <p:blipFill>
          <a:blip r:embed="rId2"/>
          <a:stretch>
            <a:fillRect/>
          </a:stretch>
        </p:blipFill>
        <p:spPr>
          <a:xfrm>
            <a:off x="895350" y="1709737"/>
            <a:ext cx="10401300" cy="3438525"/>
          </a:xfrm>
          <a:prstGeom prst="rect">
            <a:avLst/>
          </a:prstGeom>
        </p:spPr>
      </p:pic>
    </p:spTree>
    <p:extLst>
      <p:ext uri="{BB962C8B-B14F-4D97-AF65-F5344CB8AC3E}">
        <p14:creationId xmlns:p14="http://schemas.microsoft.com/office/powerpoint/2010/main" val="1727729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C738-8879-4B16-9999-57B85AE982E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FF73E7BD-FE28-4AA5-A1C6-8500418CABCA}"/>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4D3F2546-2756-4D23-A708-3A249B8E3E8E}"/>
              </a:ext>
            </a:extLst>
          </p:cNvPr>
          <p:cNvPicPr>
            <a:picLocks noChangeAspect="1"/>
          </p:cNvPicPr>
          <p:nvPr/>
        </p:nvPicPr>
        <p:blipFill>
          <a:blip r:embed="rId2"/>
          <a:stretch>
            <a:fillRect/>
          </a:stretch>
        </p:blipFill>
        <p:spPr>
          <a:xfrm>
            <a:off x="838200" y="2171156"/>
            <a:ext cx="10525125" cy="2933700"/>
          </a:xfrm>
          <a:prstGeom prst="rect">
            <a:avLst/>
          </a:prstGeom>
        </p:spPr>
      </p:pic>
    </p:spTree>
    <p:extLst>
      <p:ext uri="{BB962C8B-B14F-4D97-AF65-F5344CB8AC3E}">
        <p14:creationId xmlns:p14="http://schemas.microsoft.com/office/powerpoint/2010/main" val="271066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183C-739B-4CFC-B365-E9F992D567BE}"/>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B72AFB72-40A3-4165-98F5-C8451F1D2118}"/>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F311CE54-FA2C-4E27-BC44-57638400457A}"/>
              </a:ext>
            </a:extLst>
          </p:cNvPr>
          <p:cNvPicPr>
            <a:picLocks noChangeAspect="1"/>
          </p:cNvPicPr>
          <p:nvPr/>
        </p:nvPicPr>
        <p:blipFill>
          <a:blip r:embed="rId2"/>
          <a:stretch>
            <a:fillRect/>
          </a:stretch>
        </p:blipFill>
        <p:spPr>
          <a:xfrm>
            <a:off x="1757362" y="1162050"/>
            <a:ext cx="8677275" cy="4533900"/>
          </a:xfrm>
          <a:prstGeom prst="rect">
            <a:avLst/>
          </a:prstGeom>
        </p:spPr>
      </p:pic>
    </p:spTree>
    <p:extLst>
      <p:ext uri="{BB962C8B-B14F-4D97-AF65-F5344CB8AC3E}">
        <p14:creationId xmlns:p14="http://schemas.microsoft.com/office/powerpoint/2010/main" val="2469791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64ED-CC1C-4234-A7FF-8B2E1202255C}"/>
              </a:ext>
            </a:extLst>
          </p:cNvPr>
          <p:cNvSpPr>
            <a:spLocks noGrp="1"/>
          </p:cNvSpPr>
          <p:nvPr>
            <p:ph type="title"/>
          </p:nvPr>
        </p:nvSpPr>
        <p:spPr/>
        <p:txBody>
          <a:bodyPr/>
          <a:lstStyle/>
          <a:p>
            <a:r>
              <a:rPr lang="en-MY" b="1" dirty="0"/>
              <a:t>Syngas</a:t>
            </a:r>
            <a:br>
              <a:rPr lang="en-MY" dirty="0"/>
            </a:br>
            <a:r>
              <a:rPr lang="en-MY" sz="2000" i="1" dirty="0"/>
              <a:t>abbreviation for synthesis gas</a:t>
            </a:r>
            <a:endParaRPr lang="en-MY" i="1" dirty="0"/>
          </a:p>
        </p:txBody>
      </p:sp>
      <p:sp>
        <p:nvSpPr>
          <p:cNvPr id="3" name="Content Placeholder 2">
            <a:extLst>
              <a:ext uri="{FF2B5EF4-FFF2-40B4-BE49-F238E27FC236}">
                <a16:creationId xmlns:a16="http://schemas.microsoft.com/office/drawing/2014/main" id="{B0DF11FB-63A4-417D-A4BE-E55FE29C2F65}"/>
              </a:ext>
            </a:extLst>
          </p:cNvPr>
          <p:cNvSpPr>
            <a:spLocks noGrp="1"/>
          </p:cNvSpPr>
          <p:nvPr>
            <p:ph idx="1"/>
          </p:nvPr>
        </p:nvSpPr>
        <p:spPr/>
        <p:txBody>
          <a:bodyPr/>
          <a:lstStyle/>
          <a:p>
            <a:r>
              <a:rPr lang="en-US" dirty="0"/>
              <a:t>Made up of carbon monoxide, and hydrogen (85%) with smaller amounts of carbon</a:t>
            </a:r>
            <a:br>
              <a:rPr lang="en-US" dirty="0"/>
            </a:br>
            <a:r>
              <a:rPr lang="en-US" dirty="0"/>
              <a:t>dioxide and methane.</a:t>
            </a:r>
          </a:p>
          <a:p>
            <a:r>
              <a:rPr lang="en-US" dirty="0"/>
              <a:t>Has a high calorific value so it can be used as a fuel to generate electricity or steam.</a:t>
            </a:r>
          </a:p>
          <a:p>
            <a:r>
              <a:rPr lang="en-US" dirty="0"/>
              <a:t>May also be used as a basic chemical in the petrochemical industry.</a:t>
            </a:r>
          </a:p>
          <a:p>
            <a:r>
              <a:rPr lang="en-US" dirty="0"/>
              <a:t>Has less than half the energy density of natural gas. </a:t>
            </a:r>
            <a:endParaRPr lang="en-MY" dirty="0"/>
          </a:p>
        </p:txBody>
      </p:sp>
    </p:spTree>
    <p:extLst>
      <p:ext uri="{BB962C8B-B14F-4D97-AF65-F5344CB8AC3E}">
        <p14:creationId xmlns:p14="http://schemas.microsoft.com/office/powerpoint/2010/main" val="308997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F9BA-7507-46BC-837C-34DCD83BAE80}"/>
              </a:ext>
            </a:extLst>
          </p:cNvPr>
          <p:cNvSpPr>
            <a:spLocks noGrp="1"/>
          </p:cNvSpPr>
          <p:nvPr>
            <p:ph type="title"/>
          </p:nvPr>
        </p:nvSpPr>
        <p:spPr/>
        <p:txBody>
          <a:bodyPr/>
          <a:lstStyle/>
          <a:p>
            <a:r>
              <a:rPr lang="en-MY" b="1" dirty="0"/>
              <a:t>Energy density</a:t>
            </a:r>
          </a:p>
        </p:txBody>
      </p:sp>
      <p:sp>
        <p:nvSpPr>
          <p:cNvPr id="3" name="Content Placeholder 2">
            <a:extLst>
              <a:ext uri="{FF2B5EF4-FFF2-40B4-BE49-F238E27FC236}">
                <a16:creationId xmlns:a16="http://schemas.microsoft.com/office/drawing/2014/main" id="{24EB797E-A2F2-44D6-B404-E20B8D6AFE7D}"/>
              </a:ext>
            </a:extLst>
          </p:cNvPr>
          <p:cNvSpPr>
            <a:spLocks noGrp="1"/>
          </p:cNvSpPr>
          <p:nvPr>
            <p:ph idx="1"/>
          </p:nvPr>
        </p:nvSpPr>
        <p:spPr/>
        <p:txBody>
          <a:bodyPr>
            <a:normAutofit fontScale="77500" lnSpcReduction="20000"/>
          </a:bodyPr>
          <a:lstStyle/>
          <a:p>
            <a:r>
              <a:rPr lang="en-US" dirty="0"/>
              <a:t>Energy density is mount of </a:t>
            </a:r>
            <a:r>
              <a:rPr lang="en-US" dirty="0">
                <a:hlinkClick r:id="rId2" tooltip="Energy"/>
              </a:rPr>
              <a:t>energy</a:t>
            </a:r>
            <a:r>
              <a:rPr lang="en-US" dirty="0"/>
              <a:t> that can be stored in a given </a:t>
            </a:r>
            <a:r>
              <a:rPr lang="en-US" dirty="0">
                <a:hlinkClick r:id="rId3" tooltip="Mass"/>
              </a:rPr>
              <a:t>mass</a:t>
            </a:r>
            <a:r>
              <a:rPr lang="en-US" dirty="0"/>
              <a:t> of a substance or system.</a:t>
            </a:r>
          </a:p>
          <a:p>
            <a:r>
              <a:rPr lang="en-US" dirty="0"/>
              <a:t>The higher the energy density of a system or material, the greater the amount of energy stored in its mass.</a:t>
            </a:r>
          </a:p>
          <a:p>
            <a:r>
              <a:rPr lang="en-US" dirty="0"/>
              <a:t>Energy can be stored in many different types of substances and systems.</a:t>
            </a:r>
          </a:p>
          <a:p>
            <a:r>
              <a:rPr lang="en-US" dirty="0"/>
              <a:t>A material can release energy in four types of reactions. These reactions are </a:t>
            </a:r>
            <a:r>
              <a:rPr lang="en-US" dirty="0">
                <a:hlinkClick r:id="rId4" tooltip="Nuclear energy"/>
              </a:rPr>
              <a:t>nuclear</a:t>
            </a:r>
            <a:r>
              <a:rPr lang="en-US" dirty="0"/>
              <a:t>, </a:t>
            </a:r>
            <a:r>
              <a:rPr lang="en-US" dirty="0">
                <a:hlinkClick r:id="rId5" tooltip="Chemical reaction"/>
              </a:rPr>
              <a:t>chemical</a:t>
            </a:r>
            <a:r>
              <a:rPr lang="en-US" dirty="0"/>
              <a:t>, </a:t>
            </a:r>
            <a:r>
              <a:rPr lang="en-US" dirty="0">
                <a:hlinkClick r:id="rId6" tooltip="Battery"/>
              </a:rPr>
              <a:t>electrochemical</a:t>
            </a:r>
            <a:r>
              <a:rPr lang="en-US" dirty="0"/>
              <a:t> and </a:t>
            </a:r>
            <a:r>
              <a:rPr lang="en-US" dirty="0">
                <a:hlinkClick r:id="rId7" tooltip="Electromagnetic force"/>
              </a:rPr>
              <a:t>electrical</a:t>
            </a:r>
            <a:r>
              <a:rPr lang="en-US" dirty="0"/>
              <a:t>.</a:t>
            </a:r>
          </a:p>
          <a:p>
            <a:r>
              <a:rPr lang="en-US" dirty="0"/>
              <a:t>Energy density is generally expressed in two ways;</a:t>
            </a:r>
          </a:p>
          <a:p>
            <a:pPr marL="263525" indent="0">
              <a:buNone/>
            </a:pPr>
            <a:r>
              <a:rPr lang="en-US" b="1" dirty="0" err="1"/>
              <a:t>i</a:t>
            </a:r>
            <a:r>
              <a:rPr lang="en-US" b="1" dirty="0"/>
              <a:t>. Volumetric energy density</a:t>
            </a:r>
            <a:r>
              <a:rPr lang="en-US" dirty="0"/>
              <a:t> - how much energy a system contains in comparison to its </a:t>
            </a:r>
            <a:r>
              <a:rPr lang="en-US" dirty="0">
                <a:hlinkClick r:id="rId8" tooltip="Volume"/>
              </a:rPr>
              <a:t>volume</a:t>
            </a:r>
            <a:r>
              <a:rPr lang="en-US" dirty="0"/>
              <a:t>; typically expressed in </a:t>
            </a:r>
            <a:r>
              <a:rPr lang="en-US" dirty="0">
                <a:hlinkClick r:id="rId9" tooltip="Watt-hour"/>
              </a:rPr>
              <a:t>watt-hours</a:t>
            </a:r>
            <a:r>
              <a:rPr lang="en-US" dirty="0"/>
              <a:t> per </a:t>
            </a:r>
            <a:r>
              <a:rPr lang="en-US" dirty="0">
                <a:hlinkClick r:id="rId10" tooltip="Liter"/>
              </a:rPr>
              <a:t>liter</a:t>
            </a:r>
            <a:r>
              <a:rPr lang="en-US" dirty="0"/>
              <a:t> (</a:t>
            </a:r>
            <a:r>
              <a:rPr lang="en-US" dirty="0" err="1"/>
              <a:t>Wh</a:t>
            </a:r>
            <a:r>
              <a:rPr lang="en-US" dirty="0"/>
              <a:t>/L) or </a:t>
            </a:r>
            <a:r>
              <a:rPr lang="en-US" dirty="0">
                <a:hlinkClick r:id="rId11" tooltip="Megajoule"/>
              </a:rPr>
              <a:t>Megajoules</a:t>
            </a:r>
            <a:r>
              <a:rPr lang="en-US" dirty="0"/>
              <a:t> per liter (MJ/L).</a:t>
            </a:r>
          </a:p>
          <a:p>
            <a:pPr marL="263525" indent="0">
              <a:buNone/>
            </a:pPr>
            <a:r>
              <a:rPr lang="en-MY" b="1" dirty="0"/>
              <a:t>ii. Gravimetric energy density</a:t>
            </a:r>
            <a:r>
              <a:rPr lang="en-MY" dirty="0"/>
              <a:t> (</a:t>
            </a:r>
            <a:r>
              <a:rPr lang="en-MY" b="1" dirty="0"/>
              <a:t>Specific energy</a:t>
            </a:r>
            <a:r>
              <a:rPr lang="en-MY" dirty="0"/>
              <a:t>) - how much energy a system contains in comparison to its mass; typically expressed in watt-hours per </a:t>
            </a:r>
            <a:r>
              <a:rPr lang="en-MY" dirty="0">
                <a:hlinkClick r:id="rId12" tooltip="Kilogram"/>
              </a:rPr>
              <a:t>kilogram</a:t>
            </a:r>
            <a:r>
              <a:rPr lang="en-MY" dirty="0"/>
              <a:t> (</a:t>
            </a:r>
            <a:r>
              <a:rPr lang="en-MY" dirty="0" err="1"/>
              <a:t>Wh</a:t>
            </a:r>
            <a:r>
              <a:rPr lang="en-MY" dirty="0"/>
              <a:t>/kg), or Megajoules per kilogram (MJ/kg).</a:t>
            </a:r>
          </a:p>
        </p:txBody>
      </p:sp>
    </p:spTree>
    <p:extLst>
      <p:ext uri="{BB962C8B-B14F-4D97-AF65-F5344CB8AC3E}">
        <p14:creationId xmlns:p14="http://schemas.microsoft.com/office/powerpoint/2010/main" val="406058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92CE-77E4-433C-8619-FBF116196EB5}"/>
              </a:ext>
            </a:extLst>
          </p:cNvPr>
          <p:cNvSpPr>
            <a:spLocks noGrp="1"/>
          </p:cNvSpPr>
          <p:nvPr>
            <p:ph type="title"/>
          </p:nvPr>
        </p:nvSpPr>
        <p:spPr>
          <a:xfrm>
            <a:off x="838199" y="291090"/>
            <a:ext cx="10515599" cy="932688"/>
          </a:xfrm>
          <a:prstGeom prst="ellipse">
            <a:avLst/>
          </a:prstGeom>
        </p:spPr>
        <p:txBody>
          <a:bodyPr vert="horz" lIns="91440" tIns="45720" rIns="91440" bIns="45720" rtlCol="0" anchor="b">
            <a:normAutofit/>
          </a:bodyPr>
          <a:lstStyle/>
          <a:p>
            <a:pPr algn="ctr"/>
            <a:r>
              <a:rPr lang="en-US" sz="4100" kern="1200">
                <a:solidFill>
                  <a:schemeClr val="tx1"/>
                </a:solidFill>
                <a:latin typeface="+mj-lt"/>
                <a:ea typeface="+mj-ea"/>
                <a:cs typeface="+mj-cs"/>
              </a:rPr>
              <a:t>Energy densities of different fuels</a:t>
            </a:r>
          </a:p>
        </p:txBody>
      </p:sp>
      <p:pic>
        <p:nvPicPr>
          <p:cNvPr id="4" name="Picture 3">
            <a:extLst>
              <a:ext uri="{FF2B5EF4-FFF2-40B4-BE49-F238E27FC236}">
                <a16:creationId xmlns:a16="http://schemas.microsoft.com/office/drawing/2014/main" id="{BECD81FE-EFBC-4DFE-A3EF-7A036A6989B0}"/>
              </a:ext>
            </a:extLst>
          </p:cNvPr>
          <p:cNvPicPr>
            <a:picLocks noChangeAspect="1"/>
          </p:cNvPicPr>
          <p:nvPr/>
        </p:nvPicPr>
        <p:blipFill rotWithShape="1">
          <a:blip r:embed="rId2"/>
          <a:srcRect l="44241" t="34914" r="21202" b="25091"/>
          <a:stretch/>
        </p:blipFill>
        <p:spPr>
          <a:xfrm>
            <a:off x="2526742" y="1863801"/>
            <a:ext cx="7138515" cy="4440746"/>
          </a:xfrm>
          <a:prstGeom prst="rect">
            <a:avLst/>
          </a:prstGeom>
        </p:spPr>
      </p:pic>
    </p:spTree>
    <p:extLst>
      <p:ext uri="{BB962C8B-B14F-4D97-AF65-F5344CB8AC3E}">
        <p14:creationId xmlns:p14="http://schemas.microsoft.com/office/powerpoint/2010/main" val="25274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129A-0DCC-412D-A1F7-191A382F08EA}"/>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6800" kern="1200">
                <a:solidFill>
                  <a:schemeClr val="tx1"/>
                </a:solidFill>
                <a:latin typeface="+mj-lt"/>
                <a:ea typeface="+mj-ea"/>
                <a:cs typeface="+mj-cs"/>
              </a:rPr>
              <a:t>Combustion</a:t>
            </a:r>
          </a:p>
        </p:txBody>
      </p:sp>
    </p:spTree>
    <p:extLst>
      <p:ext uri="{BB962C8B-B14F-4D97-AF65-F5344CB8AC3E}">
        <p14:creationId xmlns:p14="http://schemas.microsoft.com/office/powerpoint/2010/main" val="2488352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01E1-E7A7-41D5-997E-395A1C2F7BF9}"/>
              </a:ext>
            </a:extLst>
          </p:cNvPr>
          <p:cNvSpPr>
            <a:spLocks noGrp="1"/>
          </p:cNvSpPr>
          <p:nvPr>
            <p:ph type="title"/>
          </p:nvPr>
        </p:nvSpPr>
        <p:spPr>
          <a:xfrm>
            <a:off x="838200" y="365125"/>
            <a:ext cx="10515600" cy="1325563"/>
          </a:xfrm>
        </p:spPr>
        <p:txBody>
          <a:bodyPr>
            <a:normAutofit/>
          </a:bodyPr>
          <a:lstStyle/>
          <a:p>
            <a:pPr algn="ctr"/>
            <a:r>
              <a:rPr lang="en-MY" b="1"/>
              <a:t>	Combustion </a:t>
            </a:r>
          </a:p>
        </p:txBody>
      </p:sp>
      <p:sp>
        <p:nvSpPr>
          <p:cNvPr id="3" name="Content Placeholder 2">
            <a:extLst>
              <a:ext uri="{FF2B5EF4-FFF2-40B4-BE49-F238E27FC236}">
                <a16:creationId xmlns:a16="http://schemas.microsoft.com/office/drawing/2014/main" id="{EA27E055-7AA0-44B3-B561-B8A496C15DC6}"/>
              </a:ext>
            </a:extLst>
          </p:cNvPr>
          <p:cNvSpPr>
            <a:spLocks noGrp="1"/>
          </p:cNvSpPr>
          <p:nvPr>
            <p:ph idx="1"/>
          </p:nvPr>
        </p:nvSpPr>
        <p:spPr>
          <a:xfrm>
            <a:off x="1088020" y="2000249"/>
            <a:ext cx="10265779" cy="4176713"/>
          </a:xfrm>
        </p:spPr>
        <p:txBody>
          <a:bodyPr>
            <a:normAutofit lnSpcReduction="10000"/>
          </a:bodyPr>
          <a:lstStyle/>
          <a:p>
            <a:r>
              <a:rPr lang="en-US" sz="2400" dirty="0"/>
              <a:t>Combustion is an </a:t>
            </a:r>
            <a:r>
              <a:rPr lang="en-US" sz="2400" b="1" dirty="0"/>
              <a:t>exothermic chemical reaction</a:t>
            </a:r>
            <a:r>
              <a:rPr lang="en-US" sz="2400" dirty="0"/>
              <a:t>, where a </a:t>
            </a:r>
            <a:r>
              <a:rPr lang="en-US" sz="2400" b="1" dirty="0"/>
              <a:t>substance</a:t>
            </a:r>
            <a:r>
              <a:rPr lang="en-US" sz="2400" dirty="0"/>
              <a:t> (which often refers to a fuel, carbonaceous material or hydrocarbon) </a:t>
            </a:r>
            <a:r>
              <a:rPr lang="en-US" sz="2400" b="1" dirty="0"/>
              <a:t>reacts with oxygen </a:t>
            </a:r>
            <a:r>
              <a:rPr lang="en-US" sz="2400" dirty="0"/>
              <a:t>to </a:t>
            </a:r>
            <a:r>
              <a:rPr lang="en-US" sz="2400" b="1" dirty="0"/>
              <a:t>produce mainly heat </a:t>
            </a:r>
            <a:r>
              <a:rPr lang="en-US" sz="2400" dirty="0"/>
              <a:t>along with other by-products (known as exhaust) such as carbon dioxide and water. </a:t>
            </a:r>
          </a:p>
          <a:p>
            <a:endParaRPr lang="en-US" sz="2400" dirty="0"/>
          </a:p>
          <a:p>
            <a:r>
              <a:rPr lang="en-US" sz="2400" dirty="0"/>
              <a:t>Combustion reaction initiated based on this three condition:</a:t>
            </a:r>
          </a:p>
          <a:p>
            <a:pPr marL="571500" indent="-303213">
              <a:buFont typeface="+mj-lt"/>
              <a:buAutoNum type="romanLcPeriod"/>
            </a:pPr>
            <a:r>
              <a:rPr lang="en-US" sz="2400" b="1" dirty="0"/>
              <a:t>Combustible material</a:t>
            </a:r>
            <a:r>
              <a:rPr lang="en-US" sz="2400" dirty="0"/>
              <a:t> – any substance containing carbon</a:t>
            </a:r>
          </a:p>
          <a:p>
            <a:pPr marL="571500" indent="-303213">
              <a:buFont typeface="+mj-lt"/>
              <a:buAutoNum type="romanLcPeriod"/>
            </a:pPr>
            <a:r>
              <a:rPr lang="en-US" sz="2400" b="1" dirty="0"/>
              <a:t>Oxygen</a:t>
            </a:r>
            <a:r>
              <a:rPr lang="en-US" sz="2400" dirty="0"/>
              <a:t> </a:t>
            </a:r>
          </a:p>
          <a:p>
            <a:pPr marL="571500" indent="-303213">
              <a:buFont typeface="+mj-lt"/>
              <a:buAutoNum type="romanLcPeriod"/>
            </a:pPr>
            <a:r>
              <a:rPr lang="en-US" sz="2400" b="1" dirty="0"/>
              <a:t>Ignition temperature </a:t>
            </a:r>
            <a:r>
              <a:rPr lang="en-US" sz="2400" dirty="0"/>
              <a:t>– for reaction to take place, the amount of energy supplied to the reactants has to be sufficient to overcome the activation energy of the reaction</a:t>
            </a:r>
          </a:p>
          <a:p>
            <a:endParaRPr lang="en-US" sz="2000" dirty="0"/>
          </a:p>
          <a:p>
            <a:pPr marL="268287" indent="0">
              <a:buNone/>
            </a:pPr>
            <a:endParaRPr lang="en-US" sz="2000" dirty="0"/>
          </a:p>
          <a:p>
            <a:pPr marL="268287" indent="0">
              <a:buNone/>
            </a:pPr>
            <a:endParaRPr lang="en-MY" sz="2000" dirty="0"/>
          </a:p>
        </p:txBody>
      </p:sp>
    </p:spTree>
    <p:extLst>
      <p:ext uri="{BB962C8B-B14F-4D97-AF65-F5344CB8AC3E}">
        <p14:creationId xmlns:p14="http://schemas.microsoft.com/office/powerpoint/2010/main" val="189192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BBED-F3B4-434A-A7E3-52CF409E352B}"/>
              </a:ext>
            </a:extLst>
          </p:cNvPr>
          <p:cNvSpPr>
            <a:spLocks noGrp="1"/>
          </p:cNvSpPr>
          <p:nvPr>
            <p:ph type="title"/>
          </p:nvPr>
        </p:nvSpPr>
        <p:spPr>
          <a:xfrm>
            <a:off x="841248" y="600426"/>
            <a:ext cx="9875520" cy="3360625"/>
          </a:xfrm>
        </p:spPr>
        <p:txBody>
          <a:bodyPr vert="horz" lIns="91440" tIns="45720" rIns="91440" bIns="45720" rtlCol="0" anchor="b">
            <a:normAutofit/>
          </a:bodyPr>
          <a:lstStyle/>
          <a:p>
            <a:r>
              <a:rPr lang="en-US" sz="8200" kern="1200" dirty="0">
                <a:solidFill>
                  <a:schemeClr val="tx1"/>
                </a:solidFill>
                <a:latin typeface="+mj-lt"/>
                <a:ea typeface="+mj-ea"/>
                <a:cs typeface="+mj-cs"/>
              </a:rPr>
              <a:t>Learning outcome</a:t>
            </a:r>
          </a:p>
        </p:txBody>
      </p:sp>
      <p:sp>
        <p:nvSpPr>
          <p:cNvPr id="3" name="Content Placeholder 2">
            <a:extLst>
              <a:ext uri="{FF2B5EF4-FFF2-40B4-BE49-F238E27FC236}">
                <a16:creationId xmlns:a16="http://schemas.microsoft.com/office/drawing/2014/main" id="{847F05AF-F725-478C-8269-548D3ECDAC63}"/>
              </a:ext>
            </a:extLst>
          </p:cNvPr>
          <p:cNvSpPr>
            <a:spLocks noGrp="1"/>
          </p:cNvSpPr>
          <p:nvPr>
            <p:ph idx="1"/>
          </p:nvPr>
        </p:nvSpPr>
        <p:spPr>
          <a:xfrm>
            <a:off x="859536" y="4119928"/>
            <a:ext cx="9875520" cy="1366472"/>
          </a:xfrm>
        </p:spPr>
        <p:txBody>
          <a:bodyPr vert="horz" lIns="91440" tIns="45720" rIns="91440" bIns="45720" rtlCol="0">
            <a:normAutofit/>
          </a:bodyPr>
          <a:lstStyle/>
          <a:p>
            <a:pPr marL="0" indent="0">
              <a:buNone/>
            </a:pPr>
            <a:r>
              <a:rPr lang="en-US" kern="1200" dirty="0">
                <a:solidFill>
                  <a:schemeClr val="tx1"/>
                </a:solidFill>
                <a:latin typeface="+mn-lt"/>
                <a:ea typeface="+mn-ea"/>
                <a:cs typeface="+mn-cs"/>
              </a:rPr>
              <a:t>Able to list out pre-treatment techniques of biomass using thermochemical methods in biorefineries</a:t>
            </a:r>
          </a:p>
        </p:txBody>
      </p:sp>
    </p:spTree>
    <p:extLst>
      <p:ext uri="{BB962C8B-B14F-4D97-AF65-F5344CB8AC3E}">
        <p14:creationId xmlns:p14="http://schemas.microsoft.com/office/powerpoint/2010/main" val="992810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913D-9ACE-49E3-A5A2-06AF52DA1A72}"/>
              </a:ext>
            </a:extLst>
          </p:cNvPr>
          <p:cNvSpPr>
            <a:spLocks noGrp="1"/>
          </p:cNvSpPr>
          <p:nvPr>
            <p:ph type="title"/>
          </p:nvPr>
        </p:nvSpPr>
        <p:spPr/>
        <p:txBody>
          <a:bodyPr/>
          <a:lstStyle/>
          <a:p>
            <a:r>
              <a:rPr lang="en-MY" b="1" dirty="0"/>
              <a:t>Combustion</a:t>
            </a:r>
            <a:endParaRPr lang="en-MY" dirty="0"/>
          </a:p>
        </p:txBody>
      </p:sp>
      <p:sp>
        <p:nvSpPr>
          <p:cNvPr id="3" name="Content Placeholder 2">
            <a:extLst>
              <a:ext uri="{FF2B5EF4-FFF2-40B4-BE49-F238E27FC236}">
                <a16:creationId xmlns:a16="http://schemas.microsoft.com/office/drawing/2014/main" id="{7BC70244-A4C8-4D57-93F2-950A60089C62}"/>
              </a:ext>
            </a:extLst>
          </p:cNvPr>
          <p:cNvSpPr>
            <a:spLocks noGrp="1"/>
          </p:cNvSpPr>
          <p:nvPr>
            <p:ph idx="1"/>
          </p:nvPr>
        </p:nvSpPr>
        <p:spPr>
          <a:xfrm>
            <a:off x="838200" y="1825625"/>
            <a:ext cx="5996233" cy="4351338"/>
          </a:xfrm>
        </p:spPr>
        <p:txBody>
          <a:bodyPr/>
          <a:lstStyle/>
          <a:p>
            <a:r>
              <a:rPr lang="en-US" dirty="0"/>
              <a:t>Combustion is a rapid reaction between a substance and oxygen that releases heat and light energy.</a:t>
            </a:r>
          </a:p>
          <a:p>
            <a:r>
              <a:rPr lang="en-GB" dirty="0"/>
              <a:t>A fuel is a substance that reacts with oxygen (combusts) to release useful energy.</a:t>
            </a:r>
          </a:p>
          <a:p>
            <a:r>
              <a:rPr lang="en-US" dirty="0"/>
              <a:t>Biomass is used as fuels because they burn easily and release a large amount of useful energy.</a:t>
            </a:r>
          </a:p>
        </p:txBody>
      </p:sp>
      <p:pic>
        <p:nvPicPr>
          <p:cNvPr id="4" name="Picture 3">
            <a:extLst>
              <a:ext uri="{FF2B5EF4-FFF2-40B4-BE49-F238E27FC236}">
                <a16:creationId xmlns:a16="http://schemas.microsoft.com/office/drawing/2014/main" id="{0A26A10C-8C56-4C6E-9A76-3C2B4E667D9E}"/>
              </a:ext>
            </a:extLst>
          </p:cNvPr>
          <p:cNvPicPr>
            <a:picLocks noChangeAspect="1"/>
          </p:cNvPicPr>
          <p:nvPr/>
        </p:nvPicPr>
        <p:blipFill>
          <a:blip r:embed="rId2"/>
          <a:stretch>
            <a:fillRect/>
          </a:stretch>
        </p:blipFill>
        <p:spPr>
          <a:xfrm>
            <a:off x="6970396" y="2574706"/>
            <a:ext cx="4383404" cy="2853175"/>
          </a:xfrm>
          <a:prstGeom prst="rect">
            <a:avLst/>
          </a:prstGeom>
        </p:spPr>
      </p:pic>
    </p:spTree>
    <p:extLst>
      <p:ext uri="{BB962C8B-B14F-4D97-AF65-F5344CB8AC3E}">
        <p14:creationId xmlns:p14="http://schemas.microsoft.com/office/powerpoint/2010/main" val="1323316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E219-7570-4122-B687-3D7E20641707}"/>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1C407D1C-0B8F-40F3-AA88-6341F7158A5F}"/>
              </a:ext>
            </a:extLst>
          </p:cNvPr>
          <p:cNvSpPr>
            <a:spLocks noGrp="1"/>
          </p:cNvSpPr>
          <p:nvPr>
            <p:ph idx="1"/>
          </p:nvPr>
        </p:nvSpPr>
        <p:spPr/>
        <p:txBody>
          <a:bodyPr>
            <a:normAutofit fontScale="92500"/>
          </a:bodyPr>
          <a:lstStyle/>
          <a:p>
            <a:r>
              <a:rPr lang="en-US" dirty="0"/>
              <a:t>Combustion of biomass has been widely used in the past to generate heat</a:t>
            </a:r>
          </a:p>
          <a:p>
            <a:r>
              <a:rPr lang="en-US" dirty="0"/>
              <a:t>At present, it is making a comeback in many industrial applications including generation of electricity,</a:t>
            </a:r>
          </a:p>
          <a:p>
            <a:r>
              <a:rPr lang="en-US" dirty="0"/>
              <a:t>Straightforward conversion of thermal energy into mechanical or electric power results in considerable losses</a:t>
            </a:r>
          </a:p>
          <a:p>
            <a:r>
              <a:rPr lang="en-US" dirty="0"/>
              <a:t>It is not possible to raise the ratio of thermal to mechanical power above 60%.  </a:t>
            </a:r>
          </a:p>
          <a:p>
            <a:r>
              <a:rPr lang="en-US" dirty="0"/>
              <a:t>However, if the low temperature waste heat can be used productively, for instance for drying or heating purposes, much higher overall efficiencies can be obtained.</a:t>
            </a:r>
          </a:p>
          <a:p>
            <a:endParaRPr lang="en-MY" dirty="0"/>
          </a:p>
        </p:txBody>
      </p:sp>
    </p:spTree>
    <p:extLst>
      <p:ext uri="{BB962C8B-B14F-4D97-AF65-F5344CB8AC3E}">
        <p14:creationId xmlns:p14="http://schemas.microsoft.com/office/powerpoint/2010/main" val="1585648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78966B-B66C-4504-A034-A20195D4F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7968" b="11821"/>
          <a:stretch>
            <a:fillRect/>
          </a:stretch>
        </p:blipFill>
        <p:spPr bwMode="auto">
          <a:xfrm>
            <a:off x="1762125" y="2500297"/>
            <a:ext cx="86677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6DB5522-4040-485B-BA36-21743E2468B5}"/>
              </a:ext>
            </a:extLst>
          </p:cNvPr>
          <p:cNvSpPr/>
          <p:nvPr/>
        </p:nvSpPr>
        <p:spPr>
          <a:xfrm>
            <a:off x="1145554" y="747656"/>
            <a:ext cx="8820347" cy="1384995"/>
          </a:xfrm>
          <a:prstGeom prst="rect">
            <a:avLst/>
          </a:prstGeom>
        </p:spPr>
        <p:txBody>
          <a:bodyPr wrap="square">
            <a:spAutoFit/>
          </a:bodyPr>
          <a:lstStyle/>
          <a:p>
            <a:r>
              <a:rPr lang="en-US" sz="2800" dirty="0"/>
              <a:t>Volatiles and Fixed Carbon </a:t>
            </a:r>
          </a:p>
          <a:p>
            <a:pPr marL="285750" indent="-285750">
              <a:buFont typeface="Arial" panose="020B0604020202020204" pitchFamily="34" charset="0"/>
              <a:buChar char="•"/>
            </a:pPr>
            <a:r>
              <a:rPr lang="en-US" sz="2800" dirty="0"/>
              <a:t>Volatiles: Flaming combustion</a:t>
            </a:r>
          </a:p>
          <a:p>
            <a:pPr marL="285750" indent="-285750">
              <a:buFont typeface="Arial" panose="020B0604020202020204" pitchFamily="34" charset="0"/>
              <a:buChar char="•"/>
            </a:pPr>
            <a:r>
              <a:rPr lang="en-US" sz="2800" dirty="0"/>
              <a:t>Fixed carbon: Glowing combustion</a:t>
            </a:r>
            <a:endParaRPr lang="en-MY" sz="2800" dirty="0"/>
          </a:p>
        </p:txBody>
      </p:sp>
    </p:spTree>
    <p:extLst>
      <p:ext uri="{BB962C8B-B14F-4D97-AF65-F5344CB8AC3E}">
        <p14:creationId xmlns:p14="http://schemas.microsoft.com/office/powerpoint/2010/main" val="220551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05D6-7E47-4C50-8025-EADD9DC1E499}"/>
              </a:ext>
            </a:extLst>
          </p:cNvPr>
          <p:cNvSpPr>
            <a:spLocks noGrp="1"/>
          </p:cNvSpPr>
          <p:nvPr>
            <p:ph type="title"/>
          </p:nvPr>
        </p:nvSpPr>
        <p:spPr/>
        <p:txBody>
          <a:bodyPr/>
          <a:lstStyle/>
          <a:p>
            <a:endParaRPr lang="en-MY"/>
          </a:p>
        </p:txBody>
      </p:sp>
      <p:graphicFrame>
        <p:nvGraphicFramePr>
          <p:cNvPr id="4" name="Group 270">
            <a:extLst>
              <a:ext uri="{FF2B5EF4-FFF2-40B4-BE49-F238E27FC236}">
                <a16:creationId xmlns:a16="http://schemas.microsoft.com/office/drawing/2014/main" id="{5AA66945-9787-4C69-8503-431F576B148E}"/>
              </a:ext>
            </a:extLst>
          </p:cNvPr>
          <p:cNvGraphicFramePr>
            <a:graphicFrameLocks noGrp="1"/>
          </p:cNvGraphicFramePr>
          <p:nvPr>
            <p:extLst>
              <p:ext uri="{D42A27DB-BD31-4B8C-83A1-F6EECF244321}">
                <p14:modId xmlns:p14="http://schemas.microsoft.com/office/powerpoint/2010/main" val="120777404"/>
              </p:ext>
            </p:extLst>
          </p:nvPr>
        </p:nvGraphicFramePr>
        <p:xfrm>
          <a:off x="1973536" y="2347388"/>
          <a:ext cx="7702550" cy="2377440"/>
        </p:xfrm>
        <a:graphic>
          <a:graphicData uri="http://schemas.openxmlformats.org/drawingml/2006/table">
            <a:tbl>
              <a:tblPr/>
              <a:tblGrid>
                <a:gridCol w="2282825">
                  <a:extLst>
                    <a:ext uri="{9D8B030D-6E8A-4147-A177-3AD203B41FA5}">
                      <a16:colId xmlns:a16="http://schemas.microsoft.com/office/drawing/2014/main" val="20000"/>
                    </a:ext>
                  </a:extLst>
                </a:gridCol>
                <a:gridCol w="2012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520825">
                  <a:extLst>
                    <a:ext uri="{9D8B030D-6E8A-4147-A177-3AD203B41FA5}">
                      <a16:colId xmlns:a16="http://schemas.microsoft.com/office/drawing/2014/main" val="20003"/>
                    </a:ext>
                  </a:extLst>
                </a:gridCol>
              </a:tblGrid>
              <a:tr h="27463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Fuel</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Volatile Matter</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Fixed Carbon</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Ash</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Paddy Husk</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63.3</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14.0</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22.7</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63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Bagasse</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74.0</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19.3</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6.7</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Wood</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77 - 87</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13 - 21</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0.1 - 2.0</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63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Lignite</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43.0</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46.6</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10.4</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63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Anthracite Coal</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5.0</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80</a:t>
                      </a: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15</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4174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85EE-8A57-48E7-9A67-A549B7C67741}"/>
              </a:ext>
            </a:extLst>
          </p:cNvPr>
          <p:cNvSpPr>
            <a:spLocks noGrp="1"/>
          </p:cNvSpPr>
          <p:nvPr>
            <p:ph type="title"/>
          </p:nvPr>
        </p:nvSpPr>
        <p:spPr/>
        <p:txBody>
          <a:bodyPr>
            <a:normAutofit/>
          </a:bodyPr>
          <a:lstStyle/>
          <a:p>
            <a:r>
              <a:rPr lang="en-US" sz="3600" dirty="0">
                <a:solidFill>
                  <a:srgbClr val="323232"/>
                </a:solidFill>
                <a:latin typeface="NexusSerif"/>
              </a:rPr>
              <a:t>Global distribution of biomass energy use in 2008 (Euromonitor International, 2009)</a:t>
            </a:r>
            <a:endParaRPr lang="en-MY" sz="3600" dirty="0"/>
          </a:p>
        </p:txBody>
      </p:sp>
      <p:pic>
        <p:nvPicPr>
          <p:cNvPr id="2050" name="Picture 2">
            <a:extLst>
              <a:ext uri="{FF2B5EF4-FFF2-40B4-BE49-F238E27FC236}">
                <a16:creationId xmlns:a16="http://schemas.microsoft.com/office/drawing/2014/main" id="{05DEB81D-F7F5-415D-A3D0-074FFA05E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597" y="2116372"/>
            <a:ext cx="4948805" cy="398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52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466C9D-BC71-409A-982F-33C84DFE20C8}"/>
                  </a:ext>
                </a:extLst>
              </p:cNvPr>
              <p:cNvSpPr>
                <a:spLocks noGrp="1"/>
              </p:cNvSpPr>
              <p:nvPr>
                <p:ph idx="1"/>
              </p:nvPr>
            </p:nvSpPr>
            <p:spPr>
              <a:xfrm>
                <a:off x="838200" y="610142"/>
                <a:ext cx="10515600" cy="4351338"/>
              </a:xfrm>
            </p:spPr>
            <p:txBody>
              <a:bodyPr>
                <a:normAutofit/>
              </a:bodyPr>
              <a:lstStyle/>
              <a:p>
                <a:pPr marL="0" indent="0">
                  <a:buNone/>
                </a:pPr>
                <a:r>
                  <a:rPr lang="en-MY" sz="2400" dirty="0"/>
                  <a:t>Main reactions involved in a combustion reaction;</a:t>
                </a:r>
              </a:p>
              <a:p>
                <a:pPr marL="0" indent="0">
                  <a:buNone/>
                </a:pPr>
                <a:endParaRPr lang="en-MY" sz="2400" dirty="0"/>
              </a:p>
              <a:p>
                <a:pPr marL="0" indent="0">
                  <a:buNone/>
                </a:pPr>
                <a:endParaRPr lang="en-MY" sz="2400" b="0" i="1" dirty="0">
                  <a:latin typeface="Cambria Math" panose="02040503050406030204" pitchFamily="18" charset="0"/>
                </a:endParaRPr>
              </a:p>
              <a:p>
                <a:pPr marL="0" indent="0">
                  <a:buNone/>
                </a:pPr>
                <a14:m>
                  <m:oMath xmlns:m="http://schemas.openxmlformats.org/officeDocument/2006/math">
                    <m:r>
                      <a:rPr lang="en-MY" b="0" i="1" smtClean="0">
                        <a:latin typeface="Cambria Math" panose="02040503050406030204" pitchFamily="18" charset="0"/>
                      </a:rPr>
                      <m:t>𝐶</m:t>
                    </m:r>
                    <m:r>
                      <a:rPr lang="en-MY" b="0" i="1" smtClean="0">
                        <a:latin typeface="Cambria Math" panose="02040503050406030204" pitchFamily="18" charset="0"/>
                      </a:rPr>
                      <m:t> </m:t>
                    </m:r>
                    <m:d>
                      <m:dPr>
                        <m:ctrlPr>
                          <a:rPr lang="en-MY" b="0" i="1" smtClean="0">
                            <a:latin typeface="Cambria Math" panose="02040503050406030204" pitchFamily="18" charset="0"/>
                          </a:rPr>
                        </m:ctrlPr>
                      </m:dPr>
                      <m:e>
                        <m:r>
                          <a:rPr lang="en-MY" b="0" i="1" smtClean="0">
                            <a:latin typeface="Cambria Math" panose="02040503050406030204" pitchFamily="18" charset="0"/>
                          </a:rPr>
                          <m:t>𝑠</m:t>
                        </m:r>
                      </m:e>
                    </m:d>
                    <m:r>
                      <a:rPr lang="en-MY" b="0" i="1" smtClean="0">
                        <a:latin typeface="Cambria Math" panose="02040503050406030204" pitchFamily="18" charset="0"/>
                        <a:ea typeface="Cambria Math" panose="02040503050406030204" pitchFamily="18" charset="0"/>
                      </a:rPr>
                      <m:t>+</m:t>
                    </m:r>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𝑂</m:t>
                        </m:r>
                      </m:e>
                      <m:sub>
                        <m:r>
                          <a:rPr lang="en-MY" b="0" i="1" smtClean="0">
                            <a:latin typeface="Cambria Math" panose="02040503050406030204" pitchFamily="18" charset="0"/>
                            <a:ea typeface="Cambria Math" panose="02040503050406030204" pitchFamily="18" charset="0"/>
                          </a:rPr>
                          <m:t>2</m:t>
                        </m:r>
                      </m:sub>
                    </m:sSub>
                    <m:d>
                      <m:dPr>
                        <m:ctrlPr>
                          <a:rPr lang="en-MY" b="0" i="1" smtClean="0">
                            <a:latin typeface="Cambria Math" panose="02040503050406030204" pitchFamily="18" charset="0"/>
                            <a:ea typeface="Cambria Math" panose="02040503050406030204" pitchFamily="18" charset="0"/>
                          </a:rPr>
                        </m:ctrlPr>
                      </m:dPr>
                      <m:e>
                        <m:r>
                          <a:rPr lang="en-MY" b="0" i="1" smtClean="0">
                            <a:latin typeface="Cambria Math" panose="02040503050406030204" pitchFamily="18" charset="0"/>
                            <a:ea typeface="Cambria Math" panose="02040503050406030204" pitchFamily="18" charset="0"/>
                          </a:rPr>
                          <m:t>𝑔</m:t>
                        </m:r>
                      </m:e>
                    </m:d>
                    <m:r>
                      <a:rPr lang="en-MY" b="0" i="1" smtClean="0">
                        <a:latin typeface="Cambria Math" panose="02040503050406030204" pitchFamily="18" charset="0"/>
                        <a:ea typeface="Cambria Math" panose="02040503050406030204" pitchFamily="18" charset="0"/>
                      </a:rPr>
                      <m:t>→</m:t>
                    </m:r>
                    <m:sSub>
                      <m:sSubPr>
                        <m:ctrlPr>
                          <a:rPr lang="en-MY" b="0" i="1" smtClean="0">
                            <a:latin typeface="Cambria Math" panose="02040503050406030204" pitchFamily="18" charset="0"/>
                            <a:ea typeface="Cambria Math" panose="02040503050406030204" pitchFamily="18" charset="0"/>
                          </a:rPr>
                        </m:ctrlPr>
                      </m:sSubPr>
                      <m:e>
                        <m:r>
                          <a:rPr lang="en-MY" b="0" i="1" smtClean="0">
                            <a:latin typeface="Cambria Math" panose="02040503050406030204" pitchFamily="18" charset="0"/>
                            <a:ea typeface="Cambria Math" panose="02040503050406030204" pitchFamily="18" charset="0"/>
                          </a:rPr>
                          <m:t>𝐶𝑂</m:t>
                        </m:r>
                      </m:e>
                      <m:sub>
                        <m:r>
                          <a:rPr lang="en-MY" b="0" i="1" smtClean="0">
                            <a:latin typeface="Cambria Math" panose="02040503050406030204" pitchFamily="18" charset="0"/>
                            <a:ea typeface="Cambria Math" panose="02040503050406030204" pitchFamily="18" charset="0"/>
                          </a:rPr>
                          <m:t>2</m:t>
                        </m:r>
                      </m:sub>
                    </m:sSub>
                    <m:d>
                      <m:dPr>
                        <m:ctrlPr>
                          <a:rPr lang="en-MY" b="0" i="1" smtClean="0">
                            <a:latin typeface="Cambria Math" panose="02040503050406030204" pitchFamily="18" charset="0"/>
                            <a:ea typeface="Cambria Math" panose="02040503050406030204" pitchFamily="18" charset="0"/>
                          </a:rPr>
                        </m:ctrlPr>
                      </m:dPr>
                      <m:e>
                        <m:r>
                          <a:rPr lang="en-MY" b="0" i="1" smtClean="0">
                            <a:latin typeface="Cambria Math" panose="02040503050406030204" pitchFamily="18" charset="0"/>
                            <a:ea typeface="Cambria Math" panose="02040503050406030204" pitchFamily="18" charset="0"/>
                          </a:rPr>
                          <m:t>𝑔</m:t>
                        </m:r>
                      </m:e>
                    </m:d>
                    <m:r>
                      <a:rPr lang="en-MY" b="0" i="1" smtClean="0">
                        <a:latin typeface="Cambria Math" panose="02040503050406030204" pitchFamily="18" charset="0"/>
                        <a:ea typeface="Cambria Math" panose="02040503050406030204" pitchFamily="18" charset="0"/>
                      </a:rPr>
                      <m:t>                                       ∆</m:t>
                    </m:r>
                    <m:r>
                      <a:rPr lang="en-MY" b="0" i="1" smtClean="0">
                        <a:latin typeface="Cambria Math" panose="02040503050406030204" pitchFamily="18" charset="0"/>
                        <a:ea typeface="Cambria Math" panose="02040503050406030204" pitchFamily="18" charset="0"/>
                      </a:rPr>
                      <m:t>𝐻</m:t>
                    </m:r>
                    <m:r>
                      <a:rPr lang="en-MY" b="0" i="1" smtClean="0">
                        <a:latin typeface="Cambria Math" panose="02040503050406030204" pitchFamily="18" charset="0"/>
                        <a:ea typeface="Cambria Math" panose="02040503050406030204" pitchFamily="18" charset="0"/>
                      </a:rPr>
                      <m:t>=−393.5 </m:t>
                    </m:r>
                    <m:r>
                      <a:rPr lang="en-MY" b="0" i="1" smtClean="0">
                        <a:latin typeface="Cambria Math" panose="02040503050406030204" pitchFamily="18" charset="0"/>
                        <a:ea typeface="Cambria Math" panose="02040503050406030204" pitchFamily="18" charset="0"/>
                      </a:rPr>
                      <m:t>𝑘𝐽</m:t>
                    </m:r>
                    <m:r>
                      <a:rPr lang="en-MY" b="0" i="1" smtClean="0">
                        <a:latin typeface="Cambria Math" panose="02040503050406030204" pitchFamily="18" charset="0"/>
                        <a:ea typeface="Cambria Math" panose="02040503050406030204" pitchFamily="18" charset="0"/>
                      </a:rPr>
                      <m:t> </m:t>
                    </m:r>
                    <m:sSup>
                      <m:sSupPr>
                        <m:ctrlPr>
                          <a:rPr lang="en-MY" b="0" i="1" smtClean="0">
                            <a:latin typeface="Cambria Math" panose="02040503050406030204" pitchFamily="18" charset="0"/>
                            <a:ea typeface="Cambria Math" panose="02040503050406030204" pitchFamily="18" charset="0"/>
                          </a:rPr>
                        </m:ctrlPr>
                      </m:sSupPr>
                      <m:e>
                        <m:r>
                          <a:rPr lang="en-MY" b="0" i="1" smtClean="0">
                            <a:latin typeface="Cambria Math" panose="02040503050406030204" pitchFamily="18" charset="0"/>
                            <a:ea typeface="Cambria Math" panose="02040503050406030204" pitchFamily="18" charset="0"/>
                          </a:rPr>
                          <m:t>𝑚𝑜𝑙</m:t>
                        </m:r>
                      </m:e>
                      <m:sup>
                        <m:r>
                          <a:rPr lang="en-MY" b="0" i="1" smtClean="0">
                            <a:latin typeface="Cambria Math" panose="02040503050406030204" pitchFamily="18" charset="0"/>
                            <a:ea typeface="Cambria Math" panose="02040503050406030204" pitchFamily="18" charset="0"/>
                          </a:rPr>
                          <m:t>−1</m:t>
                        </m:r>
                      </m:sup>
                    </m:sSup>
                  </m:oMath>
                </a14:m>
                <a:r>
                  <a:rPr lang="en-MY" dirty="0"/>
                  <a:t> </a:t>
                </a:r>
              </a:p>
              <a:p>
                <a:pPr marL="0" indent="0">
                  <a:buNone/>
                </a:pPr>
                <a14:m>
                  <m:oMath xmlns:m="http://schemas.openxmlformats.org/officeDocument/2006/math">
                    <m:sSub>
                      <m:sSubPr>
                        <m:ctrlPr>
                          <a:rPr lang="en-MY" i="1" smtClean="0">
                            <a:latin typeface="Cambria Math" panose="02040503050406030204" pitchFamily="18" charset="0"/>
                          </a:rPr>
                        </m:ctrlPr>
                      </m:sSubPr>
                      <m:e>
                        <m:r>
                          <a:rPr lang="en-MY" b="0" i="1" smtClean="0">
                            <a:latin typeface="Cambria Math" panose="02040503050406030204" pitchFamily="18" charset="0"/>
                          </a:rPr>
                          <m:t>𝐻</m:t>
                        </m:r>
                      </m:e>
                      <m:sub>
                        <m:r>
                          <a:rPr lang="en-MY" b="0" i="1" smtClean="0">
                            <a:latin typeface="Cambria Math" panose="02040503050406030204" pitchFamily="18" charset="0"/>
                          </a:rPr>
                          <m:t>2</m:t>
                        </m:r>
                      </m:sub>
                    </m:sSub>
                    <m:r>
                      <a:rPr lang="en-MY" b="0" i="1" smtClean="0">
                        <a:latin typeface="Cambria Math" panose="02040503050406030204" pitchFamily="18" charset="0"/>
                      </a:rPr>
                      <m:t>(</m:t>
                    </m:r>
                    <m:r>
                      <a:rPr lang="en-MY" b="0" i="1" smtClean="0">
                        <a:latin typeface="Cambria Math" panose="02040503050406030204" pitchFamily="18" charset="0"/>
                      </a:rPr>
                      <m:t>𝑔</m:t>
                    </m:r>
                    <m:r>
                      <a:rPr lang="en-MY" b="0" i="1" smtClean="0">
                        <a:latin typeface="Cambria Math" panose="02040503050406030204" pitchFamily="18" charset="0"/>
                      </a:rPr>
                      <m:t>)+</m:t>
                    </m:r>
                    <m:f>
                      <m:fPr>
                        <m:ctrlPr>
                          <a:rPr lang="en-MY" b="0" i="1" smtClean="0">
                            <a:latin typeface="Cambria Math" panose="02040503050406030204" pitchFamily="18" charset="0"/>
                            <a:ea typeface="Cambria Math" panose="02040503050406030204" pitchFamily="18" charset="0"/>
                          </a:rPr>
                        </m:ctrlPr>
                      </m:fPr>
                      <m:num>
                        <m:r>
                          <a:rPr lang="en-MY" b="0" i="1" smtClean="0">
                            <a:latin typeface="Cambria Math" panose="02040503050406030204" pitchFamily="18" charset="0"/>
                            <a:ea typeface="Cambria Math" panose="02040503050406030204" pitchFamily="18" charset="0"/>
                          </a:rPr>
                          <m:t>1</m:t>
                        </m:r>
                      </m:num>
                      <m:den>
                        <m:r>
                          <a:rPr lang="en-MY" b="0" i="1" smtClean="0">
                            <a:latin typeface="Cambria Math" panose="02040503050406030204" pitchFamily="18" charset="0"/>
                            <a:ea typeface="Cambria Math" panose="02040503050406030204" pitchFamily="18" charset="0"/>
                          </a:rPr>
                          <m:t>2</m:t>
                        </m:r>
                      </m:den>
                    </m:f>
                  </m:oMath>
                </a14:m>
                <a:r>
                  <a:rPr lang="en-MY" dirty="0"/>
                  <a:t> </a:t>
                </a:r>
                <a14:m>
                  <m:oMath xmlns:m="http://schemas.openxmlformats.org/officeDocument/2006/math">
                    <m:sSub>
                      <m:sSubPr>
                        <m:ctrlPr>
                          <a:rPr lang="en-MY" i="1">
                            <a:latin typeface="Cambria Math" panose="02040503050406030204" pitchFamily="18" charset="0"/>
                          </a:rPr>
                        </m:ctrlPr>
                      </m:sSubPr>
                      <m:e>
                        <m:r>
                          <a:rPr lang="en-MY" b="0" i="1" smtClean="0">
                            <a:latin typeface="Cambria Math" panose="02040503050406030204" pitchFamily="18" charset="0"/>
                          </a:rPr>
                          <m:t>𝑂</m:t>
                        </m:r>
                      </m:e>
                      <m:sub>
                        <m:r>
                          <a:rPr lang="en-MY" i="1">
                            <a:latin typeface="Cambria Math" panose="02040503050406030204" pitchFamily="18" charset="0"/>
                          </a:rPr>
                          <m:t>2</m:t>
                        </m:r>
                      </m:sub>
                    </m:sSub>
                    <m:r>
                      <a:rPr lang="en-MY" b="0" i="1" smtClean="0">
                        <a:latin typeface="Cambria Math" panose="02040503050406030204" pitchFamily="18" charset="0"/>
                      </a:rPr>
                      <m:t>(</m:t>
                    </m:r>
                    <m:r>
                      <a:rPr lang="en-MY" b="0" i="1" smtClean="0">
                        <a:latin typeface="Cambria Math" panose="02040503050406030204" pitchFamily="18" charset="0"/>
                      </a:rPr>
                      <m:t>𝑔</m:t>
                    </m:r>
                    <m:r>
                      <a:rPr lang="en-MY" b="0" i="1" smtClean="0">
                        <a:latin typeface="Cambria Math" panose="02040503050406030204" pitchFamily="18" charset="0"/>
                      </a:rPr>
                      <m:t>)</m:t>
                    </m:r>
                  </m:oMath>
                </a14:m>
                <a:r>
                  <a:rPr lang="en-MY" dirty="0">
                    <a:ea typeface="Cambria Math" panose="02040503050406030204" pitchFamily="18" charset="0"/>
                  </a:rPr>
                  <a:t> </a:t>
                </a:r>
                <a14:m>
                  <m:oMath xmlns:m="http://schemas.openxmlformats.org/officeDocument/2006/math">
                    <m:r>
                      <a:rPr lang="en-MY" i="1">
                        <a:latin typeface="Cambria Math" panose="02040503050406030204" pitchFamily="18" charset="0"/>
                        <a:ea typeface="Cambria Math" panose="02040503050406030204" pitchFamily="18" charset="0"/>
                      </a:rPr>
                      <m:t>→</m:t>
                    </m:r>
                  </m:oMath>
                </a14:m>
                <a:r>
                  <a:rPr lang="en-MY" dirty="0"/>
                  <a:t> </a:t>
                </a: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𝐻</m:t>
                        </m:r>
                      </m:e>
                      <m:sub>
                        <m:r>
                          <a:rPr lang="en-MY" i="1">
                            <a:latin typeface="Cambria Math" panose="02040503050406030204" pitchFamily="18" charset="0"/>
                          </a:rPr>
                          <m:t>2</m:t>
                        </m:r>
                      </m:sub>
                    </m:sSub>
                    <m:r>
                      <m:rPr>
                        <m:sty m:val="p"/>
                      </m:rPr>
                      <a:rPr lang="en-MY" b="0" i="0" smtClean="0">
                        <a:latin typeface="Cambria Math" panose="02040503050406030204" pitchFamily="18" charset="0"/>
                      </a:rPr>
                      <m:t>O</m:t>
                    </m:r>
                    <m:r>
                      <a:rPr lang="en-MY" b="0" i="0" smtClean="0">
                        <a:latin typeface="Cambria Math" panose="02040503050406030204" pitchFamily="18" charset="0"/>
                      </a:rPr>
                      <m:t> (</m:t>
                    </m:r>
                    <m:r>
                      <m:rPr>
                        <m:sty m:val="p"/>
                      </m:rPr>
                      <a:rPr lang="en-MY" b="0" i="0" smtClean="0">
                        <a:latin typeface="Cambria Math" panose="02040503050406030204" pitchFamily="18" charset="0"/>
                      </a:rPr>
                      <m:t>l</m:t>
                    </m:r>
                    <m:r>
                      <a:rPr lang="en-MY" b="0" i="0" smtClean="0">
                        <a:latin typeface="Cambria Math" panose="02040503050406030204" pitchFamily="18" charset="0"/>
                      </a:rPr>
                      <m:t>)</m:t>
                    </m:r>
                  </m:oMath>
                </a14:m>
                <a:r>
                  <a:rPr lang="en-MY" dirty="0">
                    <a:ea typeface="Cambria Math" panose="02040503050406030204" pitchFamily="18" charset="0"/>
                  </a:rPr>
                  <a:t> </a:t>
                </a:r>
                <a14:m>
                  <m:oMath xmlns:m="http://schemas.openxmlformats.org/officeDocument/2006/math">
                    <m:r>
                      <a:rPr lang="en-MY" b="0" i="0" smtClean="0">
                        <a:latin typeface="Cambria Math" panose="02040503050406030204" pitchFamily="18" charset="0"/>
                        <a:ea typeface="Cambria Math" panose="02040503050406030204" pitchFamily="18" charset="0"/>
                      </a:rPr>
                      <m:t>                                  </m:t>
                    </m:r>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r>
                      <a:rPr lang="en-MY" i="1">
                        <a:latin typeface="Cambria Math" panose="02040503050406030204" pitchFamily="18" charset="0"/>
                        <a:ea typeface="Cambria Math" panose="02040503050406030204" pitchFamily="18" charset="0"/>
                      </a:rPr>
                      <m:t>=−241.8 </m:t>
                    </m:r>
                    <m:r>
                      <a:rPr lang="en-MY" i="1">
                        <a:latin typeface="Cambria Math" panose="02040503050406030204" pitchFamily="18" charset="0"/>
                        <a:ea typeface="Cambria Math" panose="02040503050406030204" pitchFamily="18" charset="0"/>
                      </a:rPr>
                      <m:t>𝑘𝐽</m:t>
                    </m:r>
                    <m:r>
                      <a:rPr lang="en-MY" i="1">
                        <a:latin typeface="Cambria Math" panose="02040503050406030204" pitchFamily="18" charset="0"/>
                        <a:ea typeface="Cambria Math" panose="02040503050406030204" pitchFamily="18" charset="0"/>
                      </a:rPr>
                      <m:t> </m:t>
                    </m:r>
                    <m:sSup>
                      <m:sSupPr>
                        <m:ctrlPr>
                          <a:rPr lang="en-MY" i="1">
                            <a:latin typeface="Cambria Math" panose="02040503050406030204" pitchFamily="18" charset="0"/>
                            <a:ea typeface="Cambria Math" panose="02040503050406030204" pitchFamily="18" charset="0"/>
                          </a:rPr>
                        </m:ctrlPr>
                      </m:sSupPr>
                      <m:e>
                        <m:r>
                          <a:rPr lang="en-MY" i="1">
                            <a:latin typeface="Cambria Math" panose="02040503050406030204" pitchFamily="18" charset="0"/>
                            <a:ea typeface="Cambria Math" panose="02040503050406030204" pitchFamily="18" charset="0"/>
                          </a:rPr>
                          <m:t>𝑚𝑜𝑙</m:t>
                        </m:r>
                      </m:e>
                      <m:sup>
                        <m:r>
                          <a:rPr lang="en-MY" i="1">
                            <a:latin typeface="Cambria Math" panose="02040503050406030204" pitchFamily="18" charset="0"/>
                            <a:ea typeface="Cambria Math" panose="02040503050406030204" pitchFamily="18" charset="0"/>
                          </a:rPr>
                          <m:t>−1</m:t>
                        </m:r>
                      </m:sup>
                    </m:sSup>
                  </m:oMath>
                </a14:m>
                <a:endParaRPr lang="en-MY" dirty="0">
                  <a:ea typeface="Cambria Math" panose="02040503050406030204" pitchFamily="18" charset="0"/>
                </a:endParaRPr>
              </a:p>
              <a:p>
                <a:pPr marL="0" indent="0">
                  <a:buNone/>
                </a:pPr>
                <a14:m>
                  <m:oMath xmlns:m="http://schemas.openxmlformats.org/officeDocument/2006/math">
                    <m:sSub>
                      <m:sSubPr>
                        <m:ctrlPr>
                          <a:rPr lang="en-MY" i="1">
                            <a:latin typeface="Cambria Math" panose="02040503050406030204" pitchFamily="18" charset="0"/>
                          </a:rPr>
                        </m:ctrlPr>
                      </m:sSubPr>
                      <m:e>
                        <m:r>
                          <a:rPr lang="en-MY" b="0" i="1" smtClean="0">
                            <a:latin typeface="Cambria Math" panose="02040503050406030204" pitchFamily="18" charset="0"/>
                          </a:rPr>
                          <m:t>𝐶</m:t>
                        </m:r>
                        <m:r>
                          <a:rPr lang="en-MY" i="1">
                            <a:latin typeface="Cambria Math" panose="02040503050406030204" pitchFamily="18" charset="0"/>
                          </a:rPr>
                          <m:t>𝐻</m:t>
                        </m:r>
                      </m:e>
                      <m:sub>
                        <m:r>
                          <a:rPr lang="en-MY" b="0" i="1" smtClean="0">
                            <a:latin typeface="Cambria Math" panose="02040503050406030204" pitchFamily="18" charset="0"/>
                          </a:rPr>
                          <m:t>4</m:t>
                        </m:r>
                      </m:sub>
                    </m:sSub>
                    <m:r>
                      <a:rPr lang="en-MY" i="1">
                        <a:latin typeface="Cambria Math" panose="02040503050406030204" pitchFamily="18" charset="0"/>
                      </a:rPr>
                      <m:t>(</m:t>
                    </m:r>
                    <m:r>
                      <a:rPr lang="en-MY" i="1">
                        <a:latin typeface="Cambria Math" panose="02040503050406030204" pitchFamily="18" charset="0"/>
                      </a:rPr>
                      <m:t>𝑔</m:t>
                    </m:r>
                    <m:r>
                      <a:rPr lang="en-MY" i="1">
                        <a:latin typeface="Cambria Math" panose="02040503050406030204" pitchFamily="18" charset="0"/>
                      </a:rPr>
                      <m:t>)+</m:t>
                    </m:r>
                    <m:sSub>
                      <m:sSubPr>
                        <m:ctrlPr>
                          <a:rPr lang="en-MY" i="1">
                            <a:latin typeface="Cambria Math" panose="02040503050406030204" pitchFamily="18" charset="0"/>
                          </a:rPr>
                        </m:ctrlPr>
                      </m:sSubPr>
                      <m:e>
                        <m:r>
                          <a:rPr lang="en-MY" b="0" i="1" smtClean="0">
                            <a:latin typeface="Cambria Math" panose="02040503050406030204" pitchFamily="18" charset="0"/>
                          </a:rPr>
                          <m:t>2</m:t>
                        </m:r>
                        <m:r>
                          <a:rPr lang="en-MY" i="1">
                            <a:latin typeface="Cambria Math" panose="02040503050406030204" pitchFamily="18" charset="0"/>
                          </a:rPr>
                          <m:t>𝑂</m:t>
                        </m:r>
                      </m:e>
                      <m:sub>
                        <m:r>
                          <a:rPr lang="en-MY" i="1">
                            <a:latin typeface="Cambria Math" panose="02040503050406030204" pitchFamily="18" charset="0"/>
                          </a:rPr>
                          <m:t>2</m:t>
                        </m:r>
                      </m:sub>
                    </m:sSub>
                    <m:r>
                      <a:rPr lang="en-MY" b="0" i="1" smtClean="0">
                        <a:latin typeface="Cambria Math" panose="02040503050406030204" pitchFamily="18" charset="0"/>
                      </a:rPr>
                      <m:t>(</m:t>
                    </m:r>
                    <m:r>
                      <a:rPr lang="en-MY" b="0" i="1" smtClean="0">
                        <a:latin typeface="Cambria Math" panose="02040503050406030204" pitchFamily="18" charset="0"/>
                      </a:rPr>
                      <m:t>𝑔</m:t>
                    </m:r>
                    <m:r>
                      <a:rPr lang="en-MY" b="0" i="1" smtClean="0">
                        <a:latin typeface="Cambria Math" panose="02040503050406030204" pitchFamily="18" charset="0"/>
                      </a:rPr>
                      <m:t>)</m:t>
                    </m:r>
                  </m:oMath>
                </a14:m>
                <a:r>
                  <a:rPr lang="en-MY" dirty="0">
                    <a:ea typeface="Cambria Math" panose="02040503050406030204" pitchFamily="18" charset="0"/>
                  </a:rPr>
                  <a:t> </a:t>
                </a:r>
                <a14:m>
                  <m:oMath xmlns:m="http://schemas.openxmlformats.org/officeDocument/2006/math">
                    <m:r>
                      <a:rPr lang="en-MY" i="1">
                        <a:latin typeface="Cambria Math" panose="02040503050406030204" pitchFamily="18" charset="0"/>
                        <a:ea typeface="Cambria Math" panose="02040503050406030204" pitchFamily="18" charset="0"/>
                      </a:rPr>
                      <m:t>→</m:t>
                    </m:r>
                  </m:oMath>
                </a14:m>
                <a:r>
                  <a:rPr lang="en-MY" dirty="0">
                    <a:ea typeface="Cambria Math" panose="02040503050406030204" pitchFamily="18" charset="0"/>
                  </a:rPr>
                  <a:t> </a:t>
                </a:r>
                <a14:m>
                  <m:oMath xmlns:m="http://schemas.openxmlformats.org/officeDocument/2006/math">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𝐶𝑂</m:t>
                        </m:r>
                      </m:e>
                      <m:sub>
                        <m:r>
                          <a:rPr lang="en-MY" i="1">
                            <a:latin typeface="Cambria Math" panose="02040503050406030204" pitchFamily="18" charset="0"/>
                            <a:ea typeface="Cambria Math" panose="02040503050406030204" pitchFamily="18" charset="0"/>
                          </a:rPr>
                          <m:t>2</m:t>
                        </m:r>
                      </m:sub>
                    </m:sSub>
                    <m:d>
                      <m:dPr>
                        <m:ctrlPr>
                          <a:rPr lang="en-MY" i="1">
                            <a:latin typeface="Cambria Math" panose="02040503050406030204" pitchFamily="18" charset="0"/>
                            <a:ea typeface="Cambria Math" panose="02040503050406030204" pitchFamily="18" charset="0"/>
                          </a:rPr>
                        </m:ctrlPr>
                      </m:dPr>
                      <m:e>
                        <m:r>
                          <a:rPr lang="en-MY" i="1">
                            <a:latin typeface="Cambria Math" panose="02040503050406030204" pitchFamily="18" charset="0"/>
                            <a:ea typeface="Cambria Math" panose="02040503050406030204" pitchFamily="18" charset="0"/>
                          </a:rPr>
                          <m:t>𝑔</m:t>
                        </m:r>
                      </m:e>
                    </m:d>
                    <m:r>
                      <a:rPr lang="en-MY" i="1" smtClean="0">
                        <a:latin typeface="Cambria Math" panose="02040503050406030204" pitchFamily="18" charset="0"/>
                        <a:ea typeface="Cambria Math" panose="02040503050406030204" pitchFamily="18" charset="0"/>
                      </a:rPr>
                      <m:t>+</m:t>
                    </m:r>
                  </m:oMath>
                </a14:m>
                <a:r>
                  <a:rPr lang="en-MY" dirty="0"/>
                  <a:t> </a:t>
                </a:r>
                <a14:m>
                  <m:oMath xmlns:m="http://schemas.openxmlformats.org/officeDocument/2006/math">
                    <m:sSub>
                      <m:sSubPr>
                        <m:ctrlPr>
                          <a:rPr lang="en-MY" i="1">
                            <a:latin typeface="Cambria Math" panose="02040503050406030204" pitchFamily="18" charset="0"/>
                          </a:rPr>
                        </m:ctrlPr>
                      </m:sSubPr>
                      <m:e>
                        <m:r>
                          <a:rPr lang="en-MY" b="0" i="1" smtClean="0">
                            <a:latin typeface="Cambria Math" panose="02040503050406030204" pitchFamily="18" charset="0"/>
                          </a:rPr>
                          <m:t>2</m:t>
                        </m:r>
                        <m:r>
                          <a:rPr lang="en-MY" i="1">
                            <a:latin typeface="Cambria Math" panose="02040503050406030204" pitchFamily="18" charset="0"/>
                          </a:rPr>
                          <m:t>𝐻</m:t>
                        </m:r>
                      </m:e>
                      <m:sub>
                        <m:r>
                          <a:rPr lang="en-MY" i="1">
                            <a:latin typeface="Cambria Math" panose="02040503050406030204" pitchFamily="18" charset="0"/>
                          </a:rPr>
                          <m:t>2</m:t>
                        </m:r>
                      </m:sub>
                    </m:sSub>
                    <m:r>
                      <m:rPr>
                        <m:sty m:val="p"/>
                      </m:rPr>
                      <a:rPr lang="en-MY">
                        <a:latin typeface="Cambria Math" panose="02040503050406030204" pitchFamily="18" charset="0"/>
                      </a:rPr>
                      <m:t>O</m:t>
                    </m:r>
                    <m:r>
                      <a:rPr lang="en-MY">
                        <a:latin typeface="Cambria Math" panose="02040503050406030204" pitchFamily="18" charset="0"/>
                      </a:rPr>
                      <m:t> (</m:t>
                    </m:r>
                    <m:r>
                      <m:rPr>
                        <m:sty m:val="p"/>
                      </m:rPr>
                      <a:rPr lang="en-MY">
                        <a:latin typeface="Cambria Math" panose="02040503050406030204" pitchFamily="18" charset="0"/>
                      </a:rPr>
                      <m:t>l</m:t>
                    </m:r>
                    <m:r>
                      <a:rPr lang="en-MY">
                        <a:latin typeface="Cambria Math" panose="02040503050406030204" pitchFamily="18" charset="0"/>
                      </a:rPr>
                      <m:t>)</m:t>
                    </m:r>
                  </m:oMath>
                </a14:m>
                <a:r>
                  <a:rPr lang="en-MY" dirty="0">
                    <a:ea typeface="Cambria Math" panose="02040503050406030204" pitchFamily="18" charset="0"/>
                  </a:rPr>
                  <a:t>          </a:t>
                </a:r>
                <a14:m>
                  <m:oMath xmlns:m="http://schemas.openxmlformats.org/officeDocument/2006/math">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r>
                      <a:rPr lang="en-MY" i="1">
                        <a:latin typeface="Cambria Math" panose="02040503050406030204" pitchFamily="18" charset="0"/>
                        <a:ea typeface="Cambria Math" panose="02040503050406030204" pitchFamily="18" charset="0"/>
                      </a:rPr>
                      <m:t>=−802.8 </m:t>
                    </m:r>
                    <m:r>
                      <a:rPr lang="en-MY" i="1">
                        <a:latin typeface="Cambria Math" panose="02040503050406030204" pitchFamily="18" charset="0"/>
                        <a:ea typeface="Cambria Math" panose="02040503050406030204" pitchFamily="18" charset="0"/>
                      </a:rPr>
                      <m:t>𝑘𝐽</m:t>
                    </m:r>
                    <m:r>
                      <a:rPr lang="en-MY" i="1">
                        <a:latin typeface="Cambria Math" panose="02040503050406030204" pitchFamily="18" charset="0"/>
                        <a:ea typeface="Cambria Math" panose="02040503050406030204" pitchFamily="18" charset="0"/>
                      </a:rPr>
                      <m:t> </m:t>
                    </m:r>
                    <m:sSup>
                      <m:sSupPr>
                        <m:ctrlPr>
                          <a:rPr lang="en-MY" i="1">
                            <a:latin typeface="Cambria Math" panose="02040503050406030204" pitchFamily="18" charset="0"/>
                            <a:ea typeface="Cambria Math" panose="02040503050406030204" pitchFamily="18" charset="0"/>
                          </a:rPr>
                        </m:ctrlPr>
                      </m:sSupPr>
                      <m:e>
                        <m:r>
                          <a:rPr lang="en-MY" i="1">
                            <a:latin typeface="Cambria Math" panose="02040503050406030204" pitchFamily="18" charset="0"/>
                            <a:ea typeface="Cambria Math" panose="02040503050406030204" pitchFamily="18" charset="0"/>
                          </a:rPr>
                          <m:t>𝑚𝑜𝑙</m:t>
                        </m:r>
                      </m:e>
                      <m:sup>
                        <m:r>
                          <a:rPr lang="en-MY" i="1">
                            <a:latin typeface="Cambria Math" panose="02040503050406030204" pitchFamily="18" charset="0"/>
                            <a:ea typeface="Cambria Math" panose="02040503050406030204" pitchFamily="18" charset="0"/>
                          </a:rPr>
                          <m:t>−1</m:t>
                        </m:r>
                      </m:sup>
                    </m:sSup>
                  </m:oMath>
                </a14:m>
                <a:endParaRPr lang="en-MY" dirty="0"/>
              </a:p>
            </p:txBody>
          </p:sp>
        </mc:Choice>
        <mc:Fallback xmlns="">
          <p:sp>
            <p:nvSpPr>
              <p:cNvPr id="3" name="Content Placeholder 2">
                <a:extLst>
                  <a:ext uri="{FF2B5EF4-FFF2-40B4-BE49-F238E27FC236}">
                    <a16:creationId xmlns:a16="http://schemas.microsoft.com/office/drawing/2014/main" id="{4C466C9D-BC71-409A-982F-33C84DFE20C8}"/>
                  </a:ext>
                </a:extLst>
              </p:cNvPr>
              <p:cNvSpPr>
                <a:spLocks noGrp="1" noRot="1" noChangeAspect="1" noMove="1" noResize="1" noEditPoints="1" noAdjustHandles="1" noChangeArrowheads="1" noChangeShapeType="1" noTextEdit="1"/>
              </p:cNvSpPr>
              <p:nvPr>
                <p:ph idx="1"/>
              </p:nvPr>
            </p:nvSpPr>
            <p:spPr>
              <a:xfrm>
                <a:off x="838200" y="610142"/>
                <a:ext cx="10515600" cy="4351338"/>
              </a:xfrm>
              <a:blipFill>
                <a:blip r:embed="rId2"/>
                <a:stretch>
                  <a:fillRect l="-928" t="-1961"/>
                </a:stretch>
              </a:blipFill>
            </p:spPr>
            <p:txBody>
              <a:bodyPr/>
              <a:lstStyle/>
              <a:p>
                <a:r>
                  <a:rPr lang="en-MY">
                    <a:noFill/>
                  </a:rPr>
                  <a:t> </a:t>
                </a:r>
              </a:p>
            </p:txBody>
          </p:sp>
        </mc:Fallback>
      </mc:AlternateContent>
    </p:spTree>
    <p:extLst>
      <p:ext uri="{BB962C8B-B14F-4D97-AF65-F5344CB8AC3E}">
        <p14:creationId xmlns:p14="http://schemas.microsoft.com/office/powerpoint/2010/main" val="40800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0759F7-CD30-4BC2-92B5-2DD09D6D6159}"/>
              </a:ext>
            </a:extLst>
          </p:cNvPr>
          <p:cNvSpPr>
            <a:spLocks noGrp="1"/>
          </p:cNvSpPr>
          <p:nvPr>
            <p:ph idx="1"/>
          </p:nvPr>
        </p:nvSpPr>
        <p:spPr/>
        <p:txBody>
          <a:bodyPr/>
          <a:lstStyle/>
          <a:p>
            <a:r>
              <a:rPr lang="en-MY" dirty="0"/>
              <a:t>A good combustion should fulfil this following rule:</a:t>
            </a:r>
          </a:p>
          <a:p>
            <a:pPr marL="725488" indent="-457200">
              <a:buFont typeface="Wingdings" panose="05000000000000000000" pitchFamily="2" charset="2"/>
              <a:buChar char="q"/>
            </a:pPr>
            <a:r>
              <a:rPr lang="en-MY" b="1" dirty="0"/>
              <a:t>T</a:t>
            </a:r>
            <a:r>
              <a:rPr lang="en-MY" dirty="0"/>
              <a:t>emperature – Must be sufficiently high to overcome the activation energy of reaction</a:t>
            </a:r>
          </a:p>
          <a:p>
            <a:pPr marL="725488" indent="-457200">
              <a:buFont typeface="Wingdings" panose="05000000000000000000" pitchFamily="2" charset="2"/>
              <a:buChar char="q"/>
            </a:pPr>
            <a:r>
              <a:rPr lang="en-MY" b="1" dirty="0"/>
              <a:t>T</a:t>
            </a:r>
            <a:r>
              <a:rPr lang="en-MY" dirty="0"/>
              <a:t>urbulent – Gives good mixing between fuel and air</a:t>
            </a:r>
          </a:p>
          <a:p>
            <a:pPr marL="725488" indent="-457200">
              <a:buFont typeface="Wingdings" panose="05000000000000000000" pitchFamily="2" charset="2"/>
              <a:buChar char="q"/>
            </a:pPr>
            <a:r>
              <a:rPr lang="en-MY" b="1" dirty="0"/>
              <a:t>T</a:t>
            </a:r>
            <a:r>
              <a:rPr lang="en-MY" dirty="0"/>
              <a:t>ime – Must be long enough to reach complete combustion</a:t>
            </a:r>
          </a:p>
          <a:p>
            <a:pPr marL="268288" indent="0">
              <a:buNone/>
            </a:pPr>
            <a:endParaRPr lang="en-MY" dirty="0"/>
          </a:p>
        </p:txBody>
      </p:sp>
    </p:spTree>
    <p:extLst>
      <p:ext uri="{BB962C8B-B14F-4D97-AF65-F5344CB8AC3E}">
        <p14:creationId xmlns:p14="http://schemas.microsoft.com/office/powerpoint/2010/main" val="27055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37D7-C0F2-481C-9860-2B665CF4F471}"/>
              </a:ext>
            </a:extLst>
          </p:cNvPr>
          <p:cNvSpPr>
            <a:spLocks noGrp="1"/>
          </p:cNvSpPr>
          <p:nvPr>
            <p:ph type="title"/>
          </p:nvPr>
        </p:nvSpPr>
        <p:spPr/>
        <p:txBody>
          <a:bodyPr/>
          <a:lstStyle/>
          <a:p>
            <a:r>
              <a:rPr lang="en-US" b="1" dirty="0">
                <a:cs typeface="Arial" charset="0"/>
              </a:rPr>
              <a:t>Combustion Controlling Factors</a:t>
            </a:r>
            <a:endParaRPr lang="en-MY" dirty="0"/>
          </a:p>
        </p:txBody>
      </p:sp>
      <p:sp>
        <p:nvSpPr>
          <p:cNvPr id="4" name="Rectangle 3">
            <a:extLst>
              <a:ext uri="{FF2B5EF4-FFF2-40B4-BE49-F238E27FC236}">
                <a16:creationId xmlns:a16="http://schemas.microsoft.com/office/drawing/2014/main" id="{FCF7B5DE-FB0B-4888-99C1-570E75FB15A7}"/>
              </a:ext>
            </a:extLst>
          </p:cNvPr>
          <p:cNvSpPr/>
          <p:nvPr/>
        </p:nvSpPr>
        <p:spPr>
          <a:xfrm>
            <a:off x="970961" y="2005487"/>
            <a:ext cx="8682086" cy="2554545"/>
          </a:xfrm>
          <a:prstGeom prst="rect">
            <a:avLst/>
          </a:prstGeom>
        </p:spPr>
        <p:txBody>
          <a:bodyPr wrap="square">
            <a:spAutoFit/>
          </a:bodyPr>
          <a:lstStyle/>
          <a:p>
            <a:pPr marL="1433513" lvl="2" indent="-342900">
              <a:spcBef>
                <a:spcPts val="1200"/>
              </a:spcBef>
              <a:buFont typeface="Arial" panose="020B0604020202020204" pitchFamily="34" charset="0"/>
              <a:buChar char="•"/>
            </a:pPr>
            <a:r>
              <a:rPr lang="en-US" sz="2400" dirty="0">
                <a:cs typeface="Arial" charset="0"/>
              </a:rPr>
              <a:t>Physical and chemical properties of the fuel;</a:t>
            </a:r>
          </a:p>
          <a:p>
            <a:pPr marL="1433513" lvl="2" indent="-342900">
              <a:spcBef>
                <a:spcPts val="1200"/>
              </a:spcBef>
              <a:buFont typeface="Arial" panose="020B0604020202020204" pitchFamily="34" charset="0"/>
              <a:buChar char="•"/>
            </a:pPr>
            <a:r>
              <a:rPr lang="en-US" sz="2400" dirty="0">
                <a:cs typeface="Arial" charset="0"/>
              </a:rPr>
              <a:t>Fuel/air ratio;</a:t>
            </a:r>
          </a:p>
          <a:p>
            <a:pPr marL="1433513" lvl="2" indent="-342900">
              <a:spcBef>
                <a:spcPts val="1200"/>
              </a:spcBef>
              <a:buFont typeface="Arial" panose="020B0604020202020204" pitchFamily="34" charset="0"/>
              <a:buChar char="•"/>
            </a:pPr>
            <a:r>
              <a:rPr lang="en-US" sz="2400" dirty="0">
                <a:cs typeface="Arial" charset="0"/>
              </a:rPr>
              <a:t>Temperature of the flame/envelope;</a:t>
            </a:r>
          </a:p>
          <a:p>
            <a:pPr marL="1433513" lvl="2" indent="-342900">
              <a:spcBef>
                <a:spcPts val="1200"/>
              </a:spcBef>
              <a:buFont typeface="Arial" panose="020B0604020202020204" pitchFamily="34" charset="0"/>
              <a:buChar char="•"/>
            </a:pPr>
            <a:r>
              <a:rPr lang="en-US" sz="2400" dirty="0">
                <a:cs typeface="Arial" charset="0"/>
              </a:rPr>
              <a:t>Mode of fuel supply;</a:t>
            </a:r>
          </a:p>
          <a:p>
            <a:pPr marL="1433513" lvl="2" indent="-342900">
              <a:spcBef>
                <a:spcPts val="1200"/>
              </a:spcBef>
              <a:buFont typeface="Arial" panose="020B0604020202020204" pitchFamily="34" charset="0"/>
              <a:buChar char="•"/>
            </a:pPr>
            <a:r>
              <a:rPr lang="en-US" sz="2400" dirty="0">
                <a:cs typeface="Arial" charset="0"/>
              </a:rPr>
              <a:t>Primary and secondary air supplies.</a:t>
            </a:r>
          </a:p>
        </p:txBody>
      </p:sp>
    </p:spTree>
    <p:extLst>
      <p:ext uri="{BB962C8B-B14F-4D97-AF65-F5344CB8AC3E}">
        <p14:creationId xmlns:p14="http://schemas.microsoft.com/office/powerpoint/2010/main" val="58791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880A1-3207-456A-9A87-3FE4AB8553E0}"/>
              </a:ext>
            </a:extLst>
          </p:cNvPr>
          <p:cNvSpPr>
            <a:spLocks noGrp="1"/>
          </p:cNvSpPr>
          <p:nvPr>
            <p:ph type="title"/>
          </p:nvPr>
        </p:nvSpPr>
        <p:spPr/>
        <p:txBody>
          <a:bodyPr/>
          <a:lstStyle/>
          <a:p>
            <a:r>
              <a:rPr lang="en-US" b="1" dirty="0"/>
              <a:t>Combustion technologies</a:t>
            </a:r>
            <a:endParaRPr lang="en-MY" dirty="0"/>
          </a:p>
        </p:txBody>
      </p:sp>
      <p:sp>
        <p:nvSpPr>
          <p:cNvPr id="3" name="Content Placeholder 2">
            <a:extLst>
              <a:ext uri="{FF2B5EF4-FFF2-40B4-BE49-F238E27FC236}">
                <a16:creationId xmlns:a16="http://schemas.microsoft.com/office/drawing/2014/main" id="{E9624527-9C28-4249-8F6F-B2D30C39DA14}"/>
              </a:ext>
            </a:extLst>
          </p:cNvPr>
          <p:cNvSpPr>
            <a:spLocks noGrp="1"/>
          </p:cNvSpPr>
          <p:nvPr>
            <p:ph idx="1"/>
          </p:nvPr>
        </p:nvSpPr>
        <p:spPr>
          <a:xfrm>
            <a:off x="838200" y="1395167"/>
            <a:ext cx="10515600" cy="4781796"/>
          </a:xfrm>
        </p:spPr>
        <p:txBody>
          <a:bodyPr>
            <a:normAutofit fontScale="85000" lnSpcReduction="20000"/>
          </a:bodyPr>
          <a:lstStyle/>
          <a:p>
            <a:pPr>
              <a:spcBef>
                <a:spcPts val="0"/>
              </a:spcBef>
              <a:spcAft>
                <a:spcPts val="400"/>
              </a:spcAft>
            </a:pPr>
            <a:r>
              <a:rPr lang="en-US" dirty="0"/>
              <a:t>Combustion technologies convert biomass fuels into several forms of useful energy for commercial or industrial uses: hot air, hot water, steam and electricity</a:t>
            </a:r>
          </a:p>
          <a:p>
            <a:pPr>
              <a:spcBef>
                <a:spcPts val="0"/>
              </a:spcBef>
              <a:spcAft>
                <a:spcPts val="400"/>
              </a:spcAft>
            </a:pPr>
            <a:endParaRPr lang="en-US" dirty="0"/>
          </a:p>
          <a:p>
            <a:pPr>
              <a:spcBef>
                <a:spcPts val="0"/>
              </a:spcBef>
              <a:spcAft>
                <a:spcPts val="400"/>
              </a:spcAft>
            </a:pPr>
            <a:r>
              <a:rPr lang="en-US" dirty="0"/>
              <a:t>A </a:t>
            </a:r>
            <a:r>
              <a:rPr lang="en-US" b="1" dirty="0">
                <a:solidFill>
                  <a:srgbClr val="C00000"/>
                </a:solidFill>
              </a:rPr>
              <a:t>furnace</a:t>
            </a:r>
            <a:r>
              <a:rPr lang="en-US" b="1" dirty="0"/>
              <a:t> </a:t>
            </a:r>
            <a:r>
              <a:rPr lang="en-US" dirty="0"/>
              <a:t>is the simplest combustion technology:</a:t>
            </a:r>
          </a:p>
          <a:p>
            <a:pPr marL="801688" indent="-465138" algn="just">
              <a:spcBef>
                <a:spcPts val="0"/>
              </a:spcBef>
              <a:spcAft>
                <a:spcPts val="400"/>
              </a:spcAft>
              <a:buFont typeface="Wingdings" pitchFamily="2" charset="2"/>
              <a:buChar char="ü"/>
            </a:pPr>
            <a:r>
              <a:rPr lang="en-US" dirty="0"/>
              <a:t>biomass fuels burns in a combustion chamber</a:t>
            </a:r>
          </a:p>
          <a:p>
            <a:pPr marL="801688" indent="-465138" algn="just">
              <a:spcBef>
                <a:spcPts val="0"/>
              </a:spcBef>
              <a:spcAft>
                <a:spcPts val="400"/>
              </a:spcAft>
              <a:buFont typeface="Wingdings" pitchFamily="2" charset="2"/>
              <a:buChar char="ü"/>
            </a:pPr>
            <a:r>
              <a:rPr lang="en-US" dirty="0"/>
              <a:t>converting biomass into heat energy (hot gases contains 85 % of the fuel’s potential energy)</a:t>
            </a:r>
          </a:p>
          <a:p>
            <a:pPr marL="801688" indent="-465138" algn="just">
              <a:spcBef>
                <a:spcPts val="0"/>
              </a:spcBef>
              <a:spcAft>
                <a:spcPts val="400"/>
              </a:spcAft>
              <a:buFont typeface="Wingdings" pitchFamily="2" charset="2"/>
              <a:buChar char="ü"/>
            </a:pPr>
            <a:r>
              <a:rPr lang="en-US" dirty="0"/>
              <a:t>either direct or indirect use of heat exchanger to use the hot gases in the form of hot air or hot water</a:t>
            </a:r>
          </a:p>
          <a:p>
            <a:pPr marL="801688" indent="-465138" algn="just">
              <a:spcBef>
                <a:spcPts val="0"/>
              </a:spcBef>
              <a:spcAft>
                <a:spcPts val="400"/>
              </a:spcAft>
              <a:buFont typeface="Wingdings" pitchFamily="2" charset="2"/>
              <a:buChar char="ü"/>
            </a:pPr>
            <a:endParaRPr lang="en-US" dirty="0"/>
          </a:p>
          <a:p>
            <a:pPr marL="801688" indent="-465138" algn="just">
              <a:spcBef>
                <a:spcPts val="0"/>
              </a:spcBef>
              <a:spcAft>
                <a:spcPts val="400"/>
              </a:spcAft>
              <a:buFont typeface="Wingdings" pitchFamily="2" charset="2"/>
              <a:buChar char="ü"/>
            </a:pPr>
            <a:r>
              <a:rPr lang="en-US" dirty="0"/>
              <a:t>combustion of wood can be divided into four phases:</a:t>
            </a:r>
          </a:p>
          <a:p>
            <a:pPr marL="1254125" indent="-465138">
              <a:spcBef>
                <a:spcPts val="0"/>
              </a:spcBef>
              <a:spcAft>
                <a:spcPts val="400"/>
              </a:spcAft>
              <a:buFont typeface="+mj-lt"/>
              <a:buAutoNum type="arabicPeriod"/>
            </a:pPr>
            <a:r>
              <a:rPr lang="en-US" b="1" dirty="0"/>
              <a:t>Drying: </a:t>
            </a:r>
            <a:r>
              <a:rPr lang="en-US" dirty="0"/>
              <a:t>water inside the wood boils off</a:t>
            </a:r>
          </a:p>
          <a:p>
            <a:pPr marL="1254125" indent="-465138">
              <a:spcBef>
                <a:spcPts val="0"/>
              </a:spcBef>
              <a:spcAft>
                <a:spcPts val="400"/>
              </a:spcAft>
              <a:buFont typeface="+mj-lt"/>
              <a:buAutoNum type="arabicPeriod"/>
            </a:pPr>
            <a:r>
              <a:rPr lang="en-US" b="1" dirty="0"/>
              <a:t>Degasification: </a:t>
            </a:r>
            <a:r>
              <a:rPr lang="en-US" dirty="0"/>
              <a:t>gas content is freed from the wood</a:t>
            </a:r>
          </a:p>
          <a:p>
            <a:pPr marL="1254125" indent="-465138">
              <a:spcBef>
                <a:spcPts val="0"/>
              </a:spcBef>
              <a:spcAft>
                <a:spcPts val="400"/>
              </a:spcAft>
              <a:buFont typeface="+mj-lt"/>
              <a:buAutoNum type="arabicPeriod"/>
            </a:pPr>
            <a:r>
              <a:rPr lang="en-US" b="1" dirty="0"/>
              <a:t>Gasification: </a:t>
            </a:r>
            <a:r>
              <a:rPr lang="en-US" dirty="0"/>
              <a:t>the gases emitted mix with atmospheric air and burn at a high temperature</a:t>
            </a:r>
          </a:p>
          <a:p>
            <a:pPr marL="1254125" indent="-465138">
              <a:spcBef>
                <a:spcPts val="0"/>
              </a:spcBef>
              <a:spcAft>
                <a:spcPts val="400"/>
              </a:spcAft>
              <a:buFont typeface="+mj-lt"/>
              <a:buAutoNum type="arabicPeriod"/>
            </a:pPr>
            <a:r>
              <a:rPr lang="en-US" b="1" dirty="0"/>
              <a:t>Combustion: </a:t>
            </a:r>
            <a:r>
              <a:rPr lang="en-US" dirty="0"/>
              <a:t>the rest of the wood (mostly carbon) burns</a:t>
            </a:r>
            <a:endParaRPr lang="en-MY" dirty="0"/>
          </a:p>
        </p:txBody>
      </p:sp>
    </p:spTree>
    <p:extLst>
      <p:ext uri="{BB962C8B-B14F-4D97-AF65-F5344CB8AC3E}">
        <p14:creationId xmlns:p14="http://schemas.microsoft.com/office/powerpoint/2010/main" val="835482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75E6-86CF-48AB-ADF1-5C456F74BA0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COMBUSTION</a:t>
            </a:r>
          </a:p>
        </p:txBody>
      </p:sp>
      <p:pic>
        <p:nvPicPr>
          <p:cNvPr id="1026" name="Picture 2" descr="Oil Gas Fired Turbine">
            <a:extLst>
              <a:ext uri="{FF2B5EF4-FFF2-40B4-BE49-F238E27FC236}">
                <a16:creationId xmlns:a16="http://schemas.microsoft.com/office/drawing/2014/main" id="{98B97F57-1B77-4D57-A6A6-1714CCDCE00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532" y="775504"/>
            <a:ext cx="5696956" cy="32187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909EDF4-FC53-415B-9178-3C4F6E8DF46F}"/>
              </a:ext>
            </a:extLst>
          </p:cNvPr>
          <p:cNvSpPr/>
          <p:nvPr/>
        </p:nvSpPr>
        <p:spPr>
          <a:xfrm>
            <a:off x="6576644" y="1316789"/>
            <a:ext cx="5460023" cy="2031325"/>
          </a:xfrm>
          <a:prstGeom prst="rect">
            <a:avLst/>
          </a:prstGeom>
        </p:spPr>
        <p:txBody>
          <a:bodyPr wrap="square">
            <a:spAutoFit/>
          </a:bodyPr>
          <a:lstStyle/>
          <a:p>
            <a:r>
              <a:rPr lang="en-US" dirty="0"/>
              <a:t>In simple terms, a steam turbine works by using a heat source heat water to extremely high temperatures until it is converted into steam. </a:t>
            </a:r>
          </a:p>
          <a:p>
            <a:endParaRPr lang="en-US" dirty="0"/>
          </a:p>
          <a:p>
            <a:r>
              <a:rPr lang="en-US" dirty="0"/>
              <a:t>As that steam flows past a turbine’s spinning blades, the </a:t>
            </a:r>
            <a:r>
              <a:rPr lang="en-US" b="1" dirty="0"/>
              <a:t>steam expands and cools</a:t>
            </a:r>
            <a:r>
              <a:rPr lang="en-US" dirty="0"/>
              <a:t>. </a:t>
            </a:r>
          </a:p>
          <a:p>
            <a:endParaRPr lang="en-US" dirty="0"/>
          </a:p>
        </p:txBody>
      </p:sp>
      <p:sp>
        <p:nvSpPr>
          <p:cNvPr id="7" name="AutoShape 4" descr="A man working on a steam turbine">
            <a:extLst>
              <a:ext uri="{FF2B5EF4-FFF2-40B4-BE49-F238E27FC236}">
                <a16:creationId xmlns:a16="http://schemas.microsoft.com/office/drawing/2014/main" id="{13C97AC6-79F1-401C-ADB7-1B3761933183}"/>
              </a:ext>
            </a:extLst>
          </p:cNvPr>
          <p:cNvSpPr>
            <a:spLocks noChangeAspect="1" noChangeArrowheads="1"/>
          </p:cNvSpPr>
          <p:nvPr/>
        </p:nvSpPr>
        <p:spPr bwMode="auto">
          <a:xfrm>
            <a:off x="3273136" y="3276600"/>
            <a:ext cx="2975264" cy="29752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8" name="Picture 7">
            <a:extLst>
              <a:ext uri="{FF2B5EF4-FFF2-40B4-BE49-F238E27FC236}">
                <a16:creationId xmlns:a16="http://schemas.microsoft.com/office/drawing/2014/main" id="{7DAC9390-7C8C-422A-8425-FCAF46C1BFED}"/>
              </a:ext>
            </a:extLst>
          </p:cNvPr>
          <p:cNvPicPr>
            <a:picLocks noChangeAspect="1"/>
          </p:cNvPicPr>
          <p:nvPr/>
        </p:nvPicPr>
        <p:blipFill>
          <a:blip r:embed="rId3"/>
          <a:stretch>
            <a:fillRect/>
          </a:stretch>
        </p:blipFill>
        <p:spPr>
          <a:xfrm>
            <a:off x="7409338" y="3943587"/>
            <a:ext cx="3794633" cy="2276780"/>
          </a:xfrm>
          <a:prstGeom prst="rect">
            <a:avLst/>
          </a:prstGeom>
        </p:spPr>
      </p:pic>
      <p:sp>
        <p:nvSpPr>
          <p:cNvPr id="12" name="Rectangle 11">
            <a:extLst>
              <a:ext uri="{FF2B5EF4-FFF2-40B4-BE49-F238E27FC236}">
                <a16:creationId xmlns:a16="http://schemas.microsoft.com/office/drawing/2014/main" id="{16BA43FE-F6DE-45F4-99FE-737DE34E4B2F}"/>
              </a:ext>
            </a:extLst>
          </p:cNvPr>
          <p:cNvSpPr/>
          <p:nvPr/>
        </p:nvSpPr>
        <p:spPr>
          <a:xfrm>
            <a:off x="732869" y="4200353"/>
            <a:ext cx="6096000" cy="2308324"/>
          </a:xfrm>
          <a:prstGeom prst="rect">
            <a:avLst/>
          </a:prstGeom>
        </p:spPr>
        <p:txBody>
          <a:bodyPr>
            <a:spAutoFit/>
          </a:bodyPr>
          <a:lstStyle/>
          <a:p>
            <a:r>
              <a:rPr lang="en-US" dirty="0"/>
              <a:t>The </a:t>
            </a:r>
            <a:r>
              <a:rPr lang="en-US" b="1" dirty="0"/>
              <a:t>potential energy </a:t>
            </a:r>
            <a:r>
              <a:rPr lang="en-US" dirty="0"/>
              <a:t>of the steam is thus </a:t>
            </a:r>
            <a:r>
              <a:rPr lang="en-US" b="1" dirty="0"/>
              <a:t>turned into kinetic energy</a:t>
            </a:r>
            <a:r>
              <a:rPr lang="en-US" dirty="0"/>
              <a:t> in the rotating turbine’s blades. Because steam turbines generate rotary motion, they’re particularly suited for driving electrical generators for electrical power generation.</a:t>
            </a:r>
          </a:p>
          <a:p>
            <a:endParaRPr lang="en-US" dirty="0"/>
          </a:p>
          <a:p>
            <a:r>
              <a:rPr lang="en-US" dirty="0"/>
              <a:t>The turbines are connected to a generator with an axle, which in turn produces energy via a </a:t>
            </a:r>
            <a:r>
              <a:rPr lang="en-US" b="1" dirty="0"/>
              <a:t>magnetic field </a:t>
            </a:r>
            <a:r>
              <a:rPr lang="en-US" dirty="0"/>
              <a:t>that produces an electric current.</a:t>
            </a:r>
          </a:p>
        </p:txBody>
      </p:sp>
    </p:spTree>
    <p:extLst>
      <p:ext uri="{BB962C8B-B14F-4D97-AF65-F5344CB8AC3E}">
        <p14:creationId xmlns:p14="http://schemas.microsoft.com/office/powerpoint/2010/main" val="326430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676FC-7E7D-4050-A313-D15AACE8EE21}"/>
              </a:ext>
            </a:extLst>
          </p:cNvPr>
          <p:cNvSpPr>
            <a:spLocks noGrp="1"/>
          </p:cNvSpPr>
          <p:nvPr>
            <p:ph type="ctrTitle"/>
          </p:nvPr>
        </p:nvSpPr>
        <p:spPr/>
        <p:txBody>
          <a:bodyPr/>
          <a:lstStyle/>
          <a:p>
            <a:r>
              <a:rPr lang="en-MY" b="1" dirty="0"/>
              <a:t>Thermochemical Processing of Biomass</a:t>
            </a:r>
          </a:p>
        </p:txBody>
      </p:sp>
      <p:sp>
        <p:nvSpPr>
          <p:cNvPr id="5" name="Subtitle 4">
            <a:extLst>
              <a:ext uri="{FF2B5EF4-FFF2-40B4-BE49-F238E27FC236}">
                <a16:creationId xmlns:a16="http://schemas.microsoft.com/office/drawing/2014/main" id="{C895C204-DAE4-4B42-9BC1-28FA593E9A2A}"/>
              </a:ext>
            </a:extLst>
          </p:cNvPr>
          <p:cNvSpPr>
            <a:spLocks noGrp="1"/>
          </p:cNvSpPr>
          <p:nvPr>
            <p:ph type="subTitle" idx="1"/>
          </p:nvPr>
        </p:nvSpPr>
        <p:spPr/>
        <p:txBody>
          <a:bodyPr>
            <a:normAutofit/>
          </a:bodyPr>
          <a:lstStyle/>
          <a:p>
            <a:r>
              <a:rPr lang="en-US" dirty="0"/>
              <a:t>General features, fundamental of design calculation &amp; process design</a:t>
            </a:r>
            <a:endParaRPr lang="en-MY" dirty="0"/>
          </a:p>
        </p:txBody>
      </p:sp>
    </p:spTree>
    <p:extLst>
      <p:ext uri="{BB962C8B-B14F-4D97-AF65-F5344CB8AC3E}">
        <p14:creationId xmlns:p14="http://schemas.microsoft.com/office/powerpoint/2010/main" val="1908059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D3C7-51CA-4319-9E63-34F9F3A650B4}"/>
              </a:ext>
            </a:extLst>
          </p:cNvPr>
          <p:cNvSpPr>
            <a:spLocks noGrp="1"/>
          </p:cNvSpPr>
          <p:nvPr>
            <p:ph type="title"/>
          </p:nvPr>
        </p:nvSpPr>
        <p:spPr/>
        <p:txBody>
          <a:bodyPr/>
          <a:lstStyle/>
          <a:p>
            <a:r>
              <a:rPr lang="en-MY" dirty="0">
                <a:latin typeface="+mn-lt"/>
              </a:rPr>
              <a:t>Example of </a:t>
            </a:r>
            <a:r>
              <a:rPr lang="en-US" dirty="0">
                <a:solidFill>
                  <a:srgbClr val="323232"/>
                </a:solidFill>
                <a:latin typeface="+mn-lt"/>
              </a:rPr>
              <a:t>rice straw power generation</a:t>
            </a:r>
            <a:endParaRPr lang="en-MY" dirty="0">
              <a:latin typeface="+mn-lt"/>
            </a:endParaRPr>
          </a:p>
        </p:txBody>
      </p:sp>
      <p:pic>
        <p:nvPicPr>
          <p:cNvPr id="3074" name="Picture 2">
            <a:extLst>
              <a:ext uri="{FF2B5EF4-FFF2-40B4-BE49-F238E27FC236}">
                <a16:creationId xmlns:a16="http://schemas.microsoft.com/office/drawing/2014/main" id="{830CEBE8-925B-4CC1-B8BD-18C74C603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244" y="2393965"/>
            <a:ext cx="9111248" cy="263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32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B4CB-18E5-436B-9606-B659A8424750}"/>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6800" kern="1200">
                <a:solidFill>
                  <a:schemeClr val="tx1"/>
                </a:solidFill>
                <a:latin typeface="+mj-lt"/>
                <a:ea typeface="+mj-ea"/>
                <a:cs typeface="+mj-cs"/>
              </a:rPr>
              <a:t>Gasification</a:t>
            </a:r>
          </a:p>
        </p:txBody>
      </p:sp>
    </p:spTree>
    <p:extLst>
      <p:ext uri="{BB962C8B-B14F-4D97-AF65-F5344CB8AC3E}">
        <p14:creationId xmlns:p14="http://schemas.microsoft.com/office/powerpoint/2010/main" val="124541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FEFEF"/>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1BEE06-B2FC-4137-A824-32C7A618394D}"/>
              </a:ext>
            </a:extLst>
          </p:cNvPr>
          <p:cNvSpPr>
            <a:spLocks noGrp="1"/>
          </p:cNvSpPr>
          <p:nvPr>
            <p:ph type="title"/>
          </p:nvPr>
        </p:nvSpPr>
        <p:spPr>
          <a:xfrm>
            <a:off x="838200" y="253397"/>
            <a:ext cx="10515600" cy="1273233"/>
          </a:xfrm>
        </p:spPr>
        <p:txBody>
          <a:bodyPr>
            <a:normAutofit/>
          </a:bodyPr>
          <a:lstStyle/>
          <a:p>
            <a:r>
              <a:rPr lang="en-MY" sz="4000"/>
              <a:t>Gasification</a:t>
            </a:r>
          </a:p>
        </p:txBody>
      </p:sp>
      <p:sp>
        <p:nvSpPr>
          <p:cNvPr id="28" name="Rectangle 27">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773C6D4-A66A-4923-AECD-4F05D49E8672}"/>
              </a:ext>
            </a:extLst>
          </p:cNvPr>
          <p:cNvSpPr>
            <a:spLocks noGrp="1"/>
          </p:cNvSpPr>
          <p:nvPr>
            <p:ph idx="1"/>
          </p:nvPr>
        </p:nvSpPr>
        <p:spPr>
          <a:xfrm>
            <a:off x="838200" y="1608881"/>
            <a:ext cx="10515600" cy="4563319"/>
          </a:xfrm>
        </p:spPr>
        <p:txBody>
          <a:bodyPr>
            <a:normAutofit fontScale="92500" lnSpcReduction="10000"/>
          </a:bodyPr>
          <a:lstStyle/>
          <a:p>
            <a:r>
              <a:rPr lang="en-US" altLang="en-US" sz="2400" dirty="0">
                <a:latin typeface="Arial" panose="020B0604020202020204" pitchFamily="34" charset="0"/>
                <a:cs typeface="Times New Roman" panose="02020603050405020304" pitchFamily="18" charset="0"/>
              </a:rPr>
              <a:t>The gasification is a </a:t>
            </a:r>
            <a:r>
              <a:rPr lang="en-US" altLang="en-US" sz="2400" b="1" dirty="0">
                <a:latin typeface="Arial" panose="020B0604020202020204" pitchFamily="34" charset="0"/>
                <a:cs typeface="Times New Roman" panose="02020603050405020304" pitchFamily="18" charset="0"/>
              </a:rPr>
              <a:t>thermo-chemical</a:t>
            </a:r>
            <a:r>
              <a:rPr lang="en-US" altLang="en-US" sz="2400" dirty="0">
                <a:latin typeface="Arial" panose="020B0604020202020204" pitchFamily="34" charset="0"/>
                <a:cs typeface="Times New Roman" panose="02020603050405020304" pitchFamily="18" charset="0"/>
              </a:rPr>
              <a:t> process that </a:t>
            </a:r>
            <a:r>
              <a:rPr lang="en-US" altLang="en-US" sz="2400" b="1" dirty="0">
                <a:latin typeface="Arial" panose="020B0604020202020204" pitchFamily="34" charset="0"/>
                <a:cs typeface="Times New Roman" panose="02020603050405020304" pitchFamily="18" charset="0"/>
              </a:rPr>
              <a:t>converts any carbon-containing material into a combustible gas</a:t>
            </a:r>
            <a:r>
              <a:rPr lang="en-US" altLang="en-US" sz="2400" dirty="0">
                <a:latin typeface="Arial" panose="020B0604020202020204" pitchFamily="34" charset="0"/>
                <a:cs typeface="Times New Roman" panose="02020603050405020304" pitchFamily="18" charset="0"/>
              </a:rPr>
              <a:t> by supplying a </a:t>
            </a:r>
            <a:r>
              <a:rPr lang="en-US" altLang="en-US" sz="2400" b="1" dirty="0">
                <a:latin typeface="Arial" panose="020B0604020202020204" pitchFamily="34" charset="0"/>
                <a:cs typeface="Times New Roman" panose="02020603050405020304" pitchFamily="18" charset="0"/>
              </a:rPr>
              <a:t>restricted amount of oxygen</a:t>
            </a:r>
            <a:r>
              <a:rPr lang="en-US" altLang="en-US" sz="2400" dirty="0">
                <a:latin typeface="Arial" panose="020B0604020202020204" pitchFamily="34" charset="0"/>
                <a:cs typeface="Times New Roman" panose="02020603050405020304" pitchFamily="18" charset="0"/>
              </a:rPr>
              <a:t>. </a:t>
            </a:r>
          </a:p>
          <a:p>
            <a:r>
              <a:rPr lang="en-US" altLang="en-US" sz="2400" dirty="0">
                <a:latin typeface="Arial" panose="020B0604020202020204" pitchFamily="34" charset="0"/>
                <a:cs typeface="Times New Roman" panose="02020603050405020304" pitchFamily="18" charset="0"/>
              </a:rPr>
              <a:t>In case of biomass feedstock, this gas is known as wood gas, producer gas or syngas, which composed primarily of </a:t>
            </a:r>
            <a:r>
              <a:rPr lang="en-US" altLang="en-US" sz="2400" b="1" dirty="0">
                <a:latin typeface="Arial" panose="020B0604020202020204" pitchFamily="34" charset="0"/>
                <a:cs typeface="Times New Roman" panose="02020603050405020304" pitchFamily="18" charset="0"/>
              </a:rPr>
              <a:t>carbon monoxide and hydrogen </a:t>
            </a:r>
            <a:r>
              <a:rPr lang="en-US" altLang="en-US" sz="2400" dirty="0">
                <a:latin typeface="Arial" panose="020B0604020202020204" pitchFamily="34" charset="0"/>
                <a:cs typeface="Times New Roman" panose="02020603050405020304" pitchFamily="18" charset="0"/>
              </a:rPr>
              <a:t>as fuels, together with small amount of </a:t>
            </a:r>
            <a:r>
              <a:rPr lang="en-US" altLang="en-US" sz="2400" b="1" dirty="0">
                <a:latin typeface="Arial" panose="020B0604020202020204" pitchFamily="34" charset="0"/>
                <a:cs typeface="Times New Roman" panose="02020603050405020304" pitchFamily="18" charset="0"/>
              </a:rPr>
              <a:t>methane</a:t>
            </a:r>
            <a:r>
              <a:rPr lang="en-US" altLang="en-US" sz="2400" dirty="0">
                <a:latin typeface="Arial" panose="020B0604020202020204" pitchFamily="34" charset="0"/>
                <a:cs typeface="Times New Roman" panose="02020603050405020304" pitchFamily="18" charset="0"/>
              </a:rPr>
              <a:t>. </a:t>
            </a:r>
          </a:p>
          <a:p>
            <a:r>
              <a:rPr lang="en-US" altLang="en-US" sz="2400" dirty="0">
                <a:latin typeface="Arial" panose="020B0604020202020204" pitchFamily="34" charset="0"/>
                <a:cs typeface="Times New Roman" panose="02020603050405020304" pitchFamily="18" charset="0"/>
              </a:rPr>
              <a:t>It will also contain other compounds, such as </a:t>
            </a:r>
            <a:r>
              <a:rPr lang="en-US" altLang="en-US" sz="2400" b="1" dirty="0">
                <a:latin typeface="Arial" panose="020B0604020202020204" pitchFamily="34" charset="0"/>
                <a:cs typeface="Times New Roman" panose="02020603050405020304" pitchFamily="18" charset="0"/>
              </a:rPr>
              <a:t>sulfur and nitrogen oxides</a:t>
            </a:r>
            <a:r>
              <a:rPr lang="en-US" altLang="en-US" sz="2400" dirty="0">
                <a:latin typeface="Arial" panose="020B0604020202020204" pitchFamily="34" charset="0"/>
                <a:cs typeface="Times New Roman" panose="02020603050405020304" pitchFamily="18" charset="0"/>
              </a:rPr>
              <a:t>, depending on the chemical composition of the fuel. </a:t>
            </a:r>
          </a:p>
          <a:p>
            <a:r>
              <a:rPr lang="en-US" altLang="en-US" sz="2400" dirty="0">
                <a:latin typeface="Arial" panose="020B0604020202020204" pitchFamily="34" charset="0"/>
                <a:cs typeface="Times New Roman" panose="02020603050405020304" pitchFamily="18" charset="0"/>
              </a:rPr>
              <a:t>Under typical gasification conditions, oxygen levels are restricted to </a:t>
            </a:r>
            <a:r>
              <a:rPr lang="en-US" altLang="en-US" sz="2400" b="1" dirty="0">
                <a:latin typeface="Arial" panose="020B0604020202020204" pitchFamily="34" charset="0"/>
                <a:cs typeface="Times New Roman" panose="02020603050405020304" pitchFamily="18" charset="0"/>
              </a:rPr>
              <a:t>less than 30% of that required for complete combustion</a:t>
            </a:r>
            <a:r>
              <a:rPr lang="en-US" altLang="en-US" sz="2400" dirty="0">
                <a:latin typeface="Arial" panose="020B0604020202020204" pitchFamily="34" charset="0"/>
                <a:cs typeface="Times New Roman" panose="02020603050405020304" pitchFamily="18" charset="0"/>
              </a:rPr>
              <a:t>. </a:t>
            </a:r>
          </a:p>
          <a:p>
            <a:r>
              <a:rPr lang="en-US" altLang="en-US" sz="2400" dirty="0">
                <a:latin typeface="Arial" panose="020B0604020202020204" pitchFamily="34" charset="0"/>
                <a:cs typeface="Times New Roman" panose="02020603050405020304" pitchFamily="18" charset="0"/>
              </a:rPr>
              <a:t>The composition of the gasification gas is very dependent on the </a:t>
            </a:r>
            <a:r>
              <a:rPr lang="en-US" altLang="en-US" sz="2400" b="1" dirty="0">
                <a:latin typeface="Arial" panose="020B0604020202020204" pitchFamily="34" charset="0"/>
                <a:cs typeface="Times New Roman" panose="02020603050405020304" pitchFamily="18" charset="0"/>
              </a:rPr>
              <a:t>type of gasification process, gasification agent</a:t>
            </a:r>
            <a:r>
              <a:rPr lang="en-US" altLang="en-US" sz="2400" dirty="0">
                <a:latin typeface="Arial" panose="020B0604020202020204" pitchFamily="34" charset="0"/>
                <a:cs typeface="Times New Roman" panose="02020603050405020304" pitchFamily="18" charset="0"/>
              </a:rPr>
              <a:t> and the </a:t>
            </a:r>
            <a:r>
              <a:rPr lang="en-US" altLang="en-US" sz="2400" b="1" dirty="0">
                <a:latin typeface="Arial" panose="020B0604020202020204" pitchFamily="34" charset="0"/>
                <a:cs typeface="Times New Roman" panose="02020603050405020304" pitchFamily="18" charset="0"/>
              </a:rPr>
              <a:t>gasification temperature</a:t>
            </a:r>
            <a:r>
              <a:rPr lang="en-US" altLang="en-US" sz="2400" dirty="0">
                <a:latin typeface="Arial" panose="020B0604020202020204" pitchFamily="34" charset="0"/>
                <a:cs typeface="Times New Roman" panose="02020603050405020304" pitchFamily="18" charset="0"/>
              </a:rPr>
              <a:t>.</a:t>
            </a:r>
            <a:endParaRPr lang="en-US" altLang="en-US" sz="2400" b="1" dirty="0">
              <a:latin typeface="Arial" panose="020B0604020202020204" pitchFamily="34" charset="0"/>
              <a:cs typeface="Times New Roman" panose="02020603050405020304" pitchFamily="18" charset="0"/>
            </a:endParaRPr>
          </a:p>
          <a:p>
            <a:r>
              <a:rPr lang="en-US" sz="2400" dirty="0">
                <a:latin typeface="Arial" panose="020B0604020202020204" pitchFamily="34" charset="0"/>
                <a:cs typeface="Arial" panose="020B0604020202020204" pitchFamily="34" charset="0"/>
              </a:rPr>
              <a:t>Based on the general composition and the typical applications, two main types of gasification gas can be distinguished as producer gas and syngas.</a:t>
            </a:r>
          </a:p>
          <a:p>
            <a:pPr marL="0" indent="0">
              <a:buNone/>
            </a:pPr>
            <a:endParaRPr lang="en-US" altLang="en-US" sz="17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69706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20A2-B0A0-419E-8743-402663845475}"/>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BA64484D-B215-4F3E-9A1B-A3AEF7454562}"/>
              </a:ext>
            </a:extLst>
          </p:cNvPr>
          <p:cNvSpPr>
            <a:spLocks noGrp="1"/>
          </p:cNvSpPr>
          <p:nvPr>
            <p:ph idx="1"/>
          </p:nvPr>
        </p:nvSpPr>
        <p:spPr/>
        <p:txBody>
          <a:bodyPr/>
          <a:lstStyle/>
          <a:p>
            <a:endParaRPr lang="en-MY" dirty="0"/>
          </a:p>
        </p:txBody>
      </p:sp>
      <p:pic>
        <p:nvPicPr>
          <p:cNvPr id="4" name="Picture 3">
            <a:extLst>
              <a:ext uri="{FF2B5EF4-FFF2-40B4-BE49-F238E27FC236}">
                <a16:creationId xmlns:a16="http://schemas.microsoft.com/office/drawing/2014/main" id="{EBD9269F-BBD8-47AD-A5C6-5BDF1D0D437E}"/>
              </a:ext>
            </a:extLst>
          </p:cNvPr>
          <p:cNvPicPr>
            <a:picLocks noChangeAspect="1"/>
          </p:cNvPicPr>
          <p:nvPr/>
        </p:nvPicPr>
        <p:blipFill>
          <a:blip r:embed="rId2"/>
          <a:stretch>
            <a:fillRect/>
          </a:stretch>
        </p:blipFill>
        <p:spPr>
          <a:xfrm>
            <a:off x="2279573" y="510534"/>
            <a:ext cx="7632854" cy="4743099"/>
          </a:xfrm>
          <a:prstGeom prst="rect">
            <a:avLst/>
          </a:prstGeom>
        </p:spPr>
      </p:pic>
      <p:sp>
        <p:nvSpPr>
          <p:cNvPr id="5" name="Rectangle 4">
            <a:extLst>
              <a:ext uri="{FF2B5EF4-FFF2-40B4-BE49-F238E27FC236}">
                <a16:creationId xmlns:a16="http://schemas.microsoft.com/office/drawing/2014/main" id="{E23C97F9-FB20-401E-BEF3-FC804B8FA003}"/>
              </a:ext>
            </a:extLst>
          </p:cNvPr>
          <p:cNvSpPr/>
          <p:nvPr/>
        </p:nvSpPr>
        <p:spPr>
          <a:xfrm>
            <a:off x="1074656" y="5569545"/>
            <a:ext cx="11117344" cy="923330"/>
          </a:xfrm>
          <a:prstGeom prst="rect">
            <a:avLst/>
          </a:prstGeom>
        </p:spPr>
        <p:txBody>
          <a:bodyPr wrap="square">
            <a:spAutoFit/>
          </a:bodyPr>
          <a:lstStyle/>
          <a:p>
            <a:pPr algn="just"/>
            <a:r>
              <a:rPr lang="en-US" dirty="0"/>
              <a:t>Syngas has a calorific value, so it can be used as a </a:t>
            </a:r>
            <a:r>
              <a:rPr lang="en-US" b="1" dirty="0"/>
              <a:t>fuel to generate electricity or steam </a:t>
            </a:r>
            <a:r>
              <a:rPr lang="en-US" dirty="0"/>
              <a:t>or as</a:t>
            </a:r>
          </a:p>
          <a:p>
            <a:pPr algn="just"/>
            <a:r>
              <a:rPr lang="en-US" dirty="0"/>
              <a:t>a </a:t>
            </a:r>
            <a:r>
              <a:rPr lang="en-US" b="1" dirty="0"/>
              <a:t>basic chemical feedstock </a:t>
            </a:r>
            <a:r>
              <a:rPr lang="en-US" dirty="0"/>
              <a:t>in the petrochemical and refining industries. The calorific value of</a:t>
            </a:r>
          </a:p>
          <a:p>
            <a:pPr algn="just"/>
            <a:r>
              <a:rPr lang="en-US" dirty="0"/>
              <a:t>this syngas will depend upon the composition of the input waste to the gasifier.</a:t>
            </a:r>
            <a:endParaRPr lang="en-MY" dirty="0"/>
          </a:p>
        </p:txBody>
      </p:sp>
    </p:spTree>
    <p:extLst>
      <p:ext uri="{BB962C8B-B14F-4D97-AF65-F5344CB8AC3E}">
        <p14:creationId xmlns:p14="http://schemas.microsoft.com/office/powerpoint/2010/main" val="808722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8042-017C-48A5-A2E7-B60A81416A97}"/>
              </a:ext>
            </a:extLst>
          </p:cNvPr>
          <p:cNvSpPr>
            <a:spLocks noGrp="1"/>
          </p:cNvSpPr>
          <p:nvPr>
            <p:ph type="title"/>
          </p:nvPr>
        </p:nvSpPr>
        <p:spPr/>
        <p:txBody>
          <a:bodyPr/>
          <a:lstStyle/>
          <a:p>
            <a:r>
              <a:rPr lang="en-US" altLang="en-US" b="1" dirty="0">
                <a:latin typeface="Arial" panose="020B0604020202020204" pitchFamily="34" charset="0"/>
                <a:cs typeface="Times New Roman" panose="02020603050405020304" pitchFamily="18" charset="0"/>
              </a:rPr>
              <a:t>Gasification Agent:</a:t>
            </a:r>
            <a:endParaRPr lang="en-MY" dirty="0"/>
          </a:p>
        </p:txBody>
      </p:sp>
      <p:sp>
        <p:nvSpPr>
          <p:cNvPr id="4" name="Rectangle 3">
            <a:extLst>
              <a:ext uri="{FF2B5EF4-FFF2-40B4-BE49-F238E27FC236}">
                <a16:creationId xmlns:a16="http://schemas.microsoft.com/office/drawing/2014/main" id="{B4A958A2-BE54-4111-AAE1-EFA916C55892}"/>
              </a:ext>
            </a:extLst>
          </p:cNvPr>
          <p:cNvSpPr/>
          <p:nvPr/>
        </p:nvSpPr>
        <p:spPr>
          <a:xfrm>
            <a:off x="838200" y="2062749"/>
            <a:ext cx="10515599" cy="2708434"/>
          </a:xfrm>
          <a:prstGeom prst="rect">
            <a:avLst/>
          </a:prstGeom>
        </p:spPr>
        <p:txBody>
          <a:bodyPr wrap="square">
            <a:spAutoFit/>
          </a:bodyPr>
          <a:lstStyle/>
          <a:p>
            <a:pPr marL="457200" lvl="2" indent="-457200">
              <a:spcBef>
                <a:spcPts val="1200"/>
              </a:spcBef>
              <a:buFont typeface="Wingdings" panose="05000000000000000000" pitchFamily="2" charset="2"/>
              <a:buChar char="ü"/>
            </a:pPr>
            <a:r>
              <a:rPr lang="en-US" altLang="en-US" sz="2000" dirty="0">
                <a:latin typeface="Arial" panose="020B0604020202020204" pitchFamily="34" charset="0"/>
                <a:cs typeface="Times New Roman" panose="02020603050405020304" pitchFamily="18" charset="0"/>
              </a:rPr>
              <a:t>The oxidant for the gasification process can be either </a:t>
            </a:r>
            <a:r>
              <a:rPr lang="en-US" altLang="en-US" sz="2000" b="1" dirty="0">
                <a:latin typeface="Arial" panose="020B0604020202020204" pitchFamily="34" charset="0"/>
                <a:cs typeface="Times New Roman" panose="02020603050405020304" pitchFamily="18" charset="0"/>
              </a:rPr>
              <a:t>atmospheric air</a:t>
            </a:r>
            <a:r>
              <a:rPr lang="en-US" altLang="en-US" sz="2000" dirty="0">
                <a:latin typeface="Arial" panose="020B0604020202020204" pitchFamily="34" charset="0"/>
                <a:cs typeface="Times New Roman" panose="02020603050405020304" pitchFamily="18" charset="0"/>
              </a:rPr>
              <a:t> or </a:t>
            </a:r>
            <a:r>
              <a:rPr lang="en-US" altLang="en-US" sz="2000" b="1" dirty="0">
                <a:latin typeface="Arial" panose="020B0604020202020204" pitchFamily="34" charset="0"/>
                <a:cs typeface="Times New Roman" panose="02020603050405020304" pitchFamily="18" charset="0"/>
              </a:rPr>
              <a:t>pure oxygen</a:t>
            </a:r>
            <a:r>
              <a:rPr lang="en-US" altLang="en-US" sz="2000" dirty="0">
                <a:latin typeface="Arial" panose="020B0604020202020204" pitchFamily="34" charset="0"/>
                <a:cs typeface="Times New Roman" panose="02020603050405020304" pitchFamily="18" charset="0"/>
              </a:rPr>
              <a:t>.</a:t>
            </a:r>
          </a:p>
          <a:p>
            <a:pPr marL="457200" lvl="2" indent="-457200">
              <a:spcBef>
                <a:spcPts val="1200"/>
              </a:spcBef>
              <a:buFont typeface="Wingdings" panose="05000000000000000000" pitchFamily="2" charset="2"/>
              <a:buChar char="ü"/>
            </a:pPr>
            <a:r>
              <a:rPr lang="en-US" altLang="en-US" sz="2000" b="1" dirty="0">
                <a:latin typeface="Arial" panose="020B0604020202020204" pitchFamily="34" charset="0"/>
                <a:cs typeface="Times New Roman" panose="02020603050405020304" pitchFamily="18" charset="0"/>
              </a:rPr>
              <a:t>Air gasification of biomass produces a low calorific value </a:t>
            </a:r>
            <a:r>
              <a:rPr lang="en-US" altLang="en-US" sz="2000" dirty="0">
                <a:latin typeface="Arial" panose="020B0604020202020204" pitchFamily="34" charset="0"/>
                <a:cs typeface="Times New Roman" panose="02020603050405020304" pitchFamily="18" charset="0"/>
              </a:rPr>
              <a:t>(or Low Mega-Joule) gas, which contains about 50% nitrogen and can fuel engines and furnaces. </a:t>
            </a:r>
          </a:p>
          <a:p>
            <a:pPr marL="457200" lvl="2" indent="-457200">
              <a:spcBef>
                <a:spcPts val="1200"/>
              </a:spcBef>
              <a:buFont typeface="Wingdings" panose="05000000000000000000" pitchFamily="2" charset="2"/>
              <a:buChar char="ü"/>
            </a:pPr>
            <a:r>
              <a:rPr lang="en-US" altLang="en-US" sz="2000" dirty="0">
                <a:latin typeface="Arial" panose="020B0604020202020204" pitchFamily="34" charset="0"/>
                <a:cs typeface="Times New Roman" panose="02020603050405020304" pitchFamily="18" charset="0"/>
              </a:rPr>
              <a:t>Gasification of biomass with pure oxygen results in a medium calorific value (or Medium Mega-Joule) gas, free of nitrogen.</a:t>
            </a:r>
          </a:p>
          <a:p>
            <a:pPr marL="457200" lvl="2" indent="-457200">
              <a:spcBef>
                <a:spcPts val="1200"/>
              </a:spcBef>
              <a:buFont typeface="Wingdings" panose="05000000000000000000" pitchFamily="2" charset="2"/>
              <a:buChar char="ü"/>
            </a:pPr>
            <a:r>
              <a:rPr lang="en-US" altLang="en-US" sz="2000" dirty="0">
                <a:latin typeface="Arial" panose="020B0604020202020204" pitchFamily="34" charset="0"/>
                <a:cs typeface="Times New Roman" panose="02020603050405020304" pitchFamily="18" charset="0"/>
              </a:rPr>
              <a:t>These system also offer faster reaction rates than air gasification but has the disadvantage of </a:t>
            </a:r>
            <a:r>
              <a:rPr lang="en-US" altLang="en-US" sz="2000" b="1" dirty="0">
                <a:latin typeface="Arial" panose="020B0604020202020204" pitchFamily="34" charset="0"/>
                <a:cs typeface="Times New Roman" panose="02020603050405020304" pitchFamily="18" charset="0"/>
              </a:rPr>
              <a:t>additional capital costs </a:t>
            </a:r>
            <a:r>
              <a:rPr lang="en-US" altLang="en-US" sz="2000" dirty="0">
                <a:latin typeface="Arial" panose="020B0604020202020204" pitchFamily="34" charset="0"/>
                <a:cs typeface="Times New Roman" panose="02020603050405020304" pitchFamily="18" charset="0"/>
              </a:rPr>
              <a:t>associated with the oxygen plant.</a:t>
            </a:r>
          </a:p>
        </p:txBody>
      </p:sp>
    </p:spTree>
    <p:extLst>
      <p:ext uri="{BB962C8B-B14F-4D97-AF65-F5344CB8AC3E}">
        <p14:creationId xmlns:p14="http://schemas.microsoft.com/office/powerpoint/2010/main" val="650369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B7EF-E888-4178-8132-F39B33A74DC3}"/>
              </a:ext>
            </a:extLst>
          </p:cNvPr>
          <p:cNvSpPr>
            <a:spLocks noGrp="1"/>
          </p:cNvSpPr>
          <p:nvPr>
            <p:ph type="title"/>
          </p:nvPr>
        </p:nvSpPr>
        <p:spPr>
          <a:xfrm>
            <a:off x="8222550" y="1122363"/>
            <a:ext cx="3308130" cy="2387600"/>
          </a:xfrm>
        </p:spPr>
        <p:txBody>
          <a:bodyPr vert="horz" lIns="91440" tIns="45720" rIns="91440" bIns="45720" rtlCol="0" anchor="b">
            <a:normAutofit/>
          </a:bodyPr>
          <a:lstStyle/>
          <a:p>
            <a:r>
              <a:rPr lang="en-US" sz="5100" b="1" kern="1200">
                <a:solidFill>
                  <a:srgbClr val="FFFFFF"/>
                </a:solidFill>
                <a:latin typeface="+mj-lt"/>
                <a:ea typeface="+mj-ea"/>
                <a:cs typeface="+mj-cs"/>
              </a:rPr>
              <a:t>Gasification</a:t>
            </a:r>
          </a:p>
        </p:txBody>
      </p:sp>
      <p:sp>
        <p:nvSpPr>
          <p:cNvPr id="5" name="TextBox 4">
            <a:extLst>
              <a:ext uri="{FF2B5EF4-FFF2-40B4-BE49-F238E27FC236}">
                <a16:creationId xmlns:a16="http://schemas.microsoft.com/office/drawing/2014/main" id="{49EF69CD-D44B-4FB2-A916-ED0BB23038F8}"/>
              </a:ext>
            </a:extLst>
          </p:cNvPr>
          <p:cNvSpPr txBox="1"/>
          <p:nvPr/>
        </p:nvSpPr>
        <p:spPr>
          <a:xfrm>
            <a:off x="2034307" y="408782"/>
            <a:ext cx="8123385" cy="1655762"/>
          </a:xfrm>
          <a:prstGeom prst="rect">
            <a:avLst/>
          </a:prstGeom>
        </p:spPr>
        <p:txBody>
          <a:bodyPr vert="horz" lIns="91440" tIns="45720" rIns="91440" bIns="45720" rtlCol="0">
            <a:normAutofit/>
          </a:bodyPr>
          <a:lstStyle/>
          <a:p>
            <a:pPr>
              <a:lnSpc>
                <a:spcPct val="90000"/>
              </a:lnSpc>
              <a:spcBef>
                <a:spcPts val="1000"/>
              </a:spcBef>
            </a:pPr>
            <a:r>
              <a:rPr lang="en-US" b="1" kern="1200" dirty="0">
                <a:latin typeface="+mn-lt"/>
                <a:ea typeface="+mn-ea"/>
                <a:cs typeface="+mn-cs"/>
              </a:rPr>
              <a:t>Gasification process represented using different time zones in an updraft gasifier</a:t>
            </a:r>
          </a:p>
        </p:txBody>
      </p:sp>
      <p:pic>
        <p:nvPicPr>
          <p:cNvPr id="4" name="Picture 3">
            <a:extLst>
              <a:ext uri="{FF2B5EF4-FFF2-40B4-BE49-F238E27FC236}">
                <a16:creationId xmlns:a16="http://schemas.microsoft.com/office/drawing/2014/main" id="{97FB0A1F-029E-4379-9885-0A6591CA80C1}"/>
              </a:ext>
            </a:extLst>
          </p:cNvPr>
          <p:cNvPicPr>
            <a:picLocks noChangeAspect="1"/>
          </p:cNvPicPr>
          <p:nvPr/>
        </p:nvPicPr>
        <p:blipFill rotWithShape="1">
          <a:blip r:embed="rId2"/>
          <a:srcRect l="40061" t="28455" r="19695" b="7963"/>
          <a:stretch/>
        </p:blipFill>
        <p:spPr>
          <a:xfrm>
            <a:off x="2961612" y="1027621"/>
            <a:ext cx="6268773" cy="5571066"/>
          </a:xfrm>
          <a:prstGeom prst="rect">
            <a:avLst/>
          </a:prstGeom>
        </p:spPr>
      </p:pic>
    </p:spTree>
    <p:extLst>
      <p:ext uri="{BB962C8B-B14F-4D97-AF65-F5344CB8AC3E}">
        <p14:creationId xmlns:p14="http://schemas.microsoft.com/office/powerpoint/2010/main" val="198638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7D8C1A-C9DC-48F7-BB0D-9508FBF4F6F2}"/>
              </a:ext>
            </a:extLst>
          </p:cNvPr>
          <p:cNvPicPr>
            <a:picLocks noChangeAspect="1"/>
          </p:cNvPicPr>
          <p:nvPr/>
        </p:nvPicPr>
        <p:blipFill rotWithShape="1">
          <a:blip r:embed="rId2"/>
          <a:srcRect l="40061" t="28455" r="19695" b="7963"/>
          <a:stretch/>
        </p:blipFill>
        <p:spPr>
          <a:xfrm>
            <a:off x="444873" y="516929"/>
            <a:ext cx="5039734" cy="4478817"/>
          </a:xfrm>
          <a:prstGeom prst="rect">
            <a:avLst/>
          </a:prstGeom>
        </p:spPr>
      </p:pic>
      <p:cxnSp>
        <p:nvCxnSpPr>
          <p:cNvPr id="6" name="Straight Arrow Connector 5">
            <a:hlinkClick r:id="" action="ppaction://noaction" highlightClick="1"/>
            <a:extLst>
              <a:ext uri="{FF2B5EF4-FFF2-40B4-BE49-F238E27FC236}">
                <a16:creationId xmlns:a16="http://schemas.microsoft.com/office/drawing/2014/main" id="{B1FCADCC-033C-4488-8BBE-AFE9FF94ED60}"/>
              </a:ext>
            </a:extLst>
          </p:cNvPr>
          <p:cNvCxnSpPr/>
          <p:nvPr/>
        </p:nvCxnSpPr>
        <p:spPr>
          <a:xfrm>
            <a:off x="3412273" y="2018371"/>
            <a:ext cx="2520176" cy="0"/>
          </a:xfrm>
          <a:prstGeom prst="straightConnector1">
            <a:avLst/>
          </a:prstGeom>
          <a:ln w="28575">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7" name="TextBox 6">
            <a:hlinkClick r:id="" action="ppaction://noaction" highlightClick="1"/>
            <a:extLst>
              <a:ext uri="{FF2B5EF4-FFF2-40B4-BE49-F238E27FC236}">
                <a16:creationId xmlns:a16="http://schemas.microsoft.com/office/drawing/2014/main" id="{98C49FED-C5C7-45C3-A0D5-3160CC518E80}"/>
              </a:ext>
            </a:extLst>
          </p:cNvPr>
          <p:cNvSpPr txBox="1"/>
          <p:nvPr/>
        </p:nvSpPr>
        <p:spPr>
          <a:xfrm>
            <a:off x="6096000" y="1583473"/>
            <a:ext cx="5311698" cy="1200329"/>
          </a:xfrm>
          <a:prstGeom prst="rect">
            <a:avLst/>
          </a:prstGeom>
          <a:solidFill>
            <a:schemeClr val="accent2">
              <a:lumMod val="60000"/>
              <a:lumOff val="40000"/>
            </a:schemeClr>
          </a:solidFill>
          <a:scene3d>
            <a:camera prst="orthographicFront"/>
            <a:lightRig rig="threePt" dir="t"/>
          </a:scene3d>
          <a:sp3d>
            <a:bevelT/>
          </a:sp3d>
        </p:spPr>
        <p:txBody>
          <a:bodyPr wrap="square" rtlCol="0">
            <a:spAutoFit/>
          </a:bodyPr>
          <a:lstStyle/>
          <a:p>
            <a:pPr marL="285750" indent="-285750">
              <a:buFont typeface="Arial" panose="020B0604020202020204" pitchFamily="34" charset="0"/>
              <a:buChar char="•"/>
            </a:pPr>
            <a:r>
              <a:rPr lang="en-MY" dirty="0"/>
              <a:t>The moisture content of biomass is normally high (typically 30-60 </a:t>
            </a:r>
            <a:r>
              <a:rPr lang="en-MY" dirty="0" err="1"/>
              <a:t>wt</a:t>
            </a:r>
            <a:r>
              <a:rPr lang="en-MY" dirty="0"/>
              <a:t>% biomass).</a:t>
            </a:r>
          </a:p>
          <a:p>
            <a:pPr marL="285750" indent="-285750">
              <a:buFont typeface="Arial" panose="020B0604020202020204" pitchFamily="34" charset="0"/>
              <a:buChar char="•"/>
            </a:pPr>
            <a:r>
              <a:rPr lang="en-MY" dirty="0"/>
              <a:t>Biomass feed is dried using the heat released from the downstream zones, commonly 100-200</a:t>
            </a:r>
            <a:r>
              <a:rPr lang="en-MY" dirty="0">
                <a:latin typeface="Times New Roman" panose="02020603050405020304" pitchFamily="18" charset="0"/>
                <a:cs typeface="Times New Roman" panose="02020603050405020304" pitchFamily="18" charset="0"/>
              </a:rPr>
              <a:t>˚C. </a:t>
            </a:r>
            <a:endParaRPr lang="en-MY" dirty="0"/>
          </a:p>
        </p:txBody>
      </p:sp>
      <p:cxnSp>
        <p:nvCxnSpPr>
          <p:cNvPr id="10" name="Connector: Elbow 9">
            <a:extLst>
              <a:ext uri="{FF2B5EF4-FFF2-40B4-BE49-F238E27FC236}">
                <a16:creationId xmlns:a16="http://schemas.microsoft.com/office/drawing/2014/main" id="{D40E48D4-4682-4049-8592-EBA59AAC26CE}"/>
              </a:ext>
            </a:extLst>
          </p:cNvPr>
          <p:cNvCxnSpPr/>
          <p:nvPr/>
        </p:nvCxnSpPr>
        <p:spPr>
          <a:xfrm>
            <a:off x="3412273" y="2698595"/>
            <a:ext cx="2520176" cy="925551"/>
          </a:xfrm>
          <a:prstGeom prst="bentConnector3">
            <a:avLst/>
          </a:prstGeom>
          <a:ln w="28575">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14" name="TextBox 13">
            <a:hlinkClick r:id="" action="ppaction://noaction" highlightClick="1"/>
            <a:extLst>
              <a:ext uri="{FF2B5EF4-FFF2-40B4-BE49-F238E27FC236}">
                <a16:creationId xmlns:a16="http://schemas.microsoft.com/office/drawing/2014/main" id="{9EFA705E-47A3-4B8E-9259-7CCEA055ADB4}"/>
              </a:ext>
            </a:extLst>
          </p:cNvPr>
          <p:cNvSpPr txBox="1"/>
          <p:nvPr/>
        </p:nvSpPr>
        <p:spPr>
          <a:xfrm>
            <a:off x="6096000" y="3023981"/>
            <a:ext cx="5311698" cy="2031325"/>
          </a:xfrm>
          <a:prstGeom prst="rect">
            <a:avLst/>
          </a:prstGeom>
          <a:solidFill>
            <a:schemeClr val="accent5">
              <a:lumMod val="40000"/>
              <a:lumOff val="60000"/>
            </a:schemeClr>
          </a:solidFill>
          <a:scene3d>
            <a:camera prst="orthographicFront"/>
            <a:lightRig rig="threePt" dir="t"/>
          </a:scene3d>
          <a:sp3d>
            <a:bevelT/>
          </a:sp3d>
        </p:spPr>
        <p:txBody>
          <a:bodyPr wrap="square" rtlCol="0">
            <a:spAutoFit/>
          </a:bodyPr>
          <a:lstStyle/>
          <a:p>
            <a:pPr marL="285750" indent="-285750">
              <a:buFont typeface="Arial" panose="020B0604020202020204" pitchFamily="34" charset="0"/>
              <a:buChar char="•"/>
            </a:pPr>
            <a:r>
              <a:rPr lang="en-MY" dirty="0"/>
              <a:t>Process does not involve interaction with air or oxygen, occur at 500</a:t>
            </a:r>
            <a:r>
              <a:rPr lang="en-MY" dirty="0">
                <a:latin typeface="Times New Roman" panose="02020603050405020304" pitchFamily="18" charset="0"/>
                <a:cs typeface="Times New Roman" panose="02020603050405020304" pitchFamily="18" charset="0"/>
              </a:rPr>
              <a:t>˚C. </a:t>
            </a:r>
          </a:p>
          <a:p>
            <a:pPr marL="285750" indent="-285750">
              <a:buFont typeface="Arial" panose="020B0604020202020204" pitchFamily="34" charset="0"/>
              <a:buChar char="•"/>
            </a:pPr>
            <a:r>
              <a:rPr lang="en-MY" dirty="0">
                <a:latin typeface="Times New Roman" panose="02020603050405020304" pitchFamily="18" charset="0"/>
                <a:cs typeface="Times New Roman" panose="02020603050405020304" pitchFamily="18" charset="0"/>
              </a:rPr>
              <a:t>Producing </a:t>
            </a:r>
            <a:r>
              <a:rPr lang="en-MY" i="1" dirty="0">
                <a:latin typeface="Times New Roman" panose="02020603050405020304" pitchFamily="18" charset="0"/>
                <a:cs typeface="Times New Roman" panose="02020603050405020304" pitchFamily="18" charset="0"/>
              </a:rPr>
              <a:t>pyrolysis oil</a:t>
            </a:r>
            <a:r>
              <a:rPr lang="en-MY" dirty="0">
                <a:latin typeface="Times New Roman" panose="02020603050405020304" pitchFamily="18" charset="0"/>
                <a:cs typeface="Times New Roman" panose="02020603050405020304" pitchFamily="18" charset="0"/>
              </a:rPr>
              <a:t> or </a:t>
            </a:r>
            <a:r>
              <a:rPr lang="en-MY" i="1" dirty="0">
                <a:latin typeface="Times New Roman" panose="02020603050405020304" pitchFamily="18" charset="0"/>
                <a:cs typeface="Times New Roman" panose="02020603050405020304" pitchFamily="18" charset="0"/>
              </a:rPr>
              <a:t>bio-oil</a:t>
            </a:r>
            <a:r>
              <a:rPr lang="en-MY"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MY" dirty="0">
                <a:latin typeface="Times New Roman" panose="02020603050405020304" pitchFamily="18" charset="0"/>
                <a:cs typeface="Times New Roman" panose="02020603050405020304" pitchFamily="18" charset="0"/>
              </a:rPr>
              <a:t>There are two types of pyrolysis – fast and slow.</a:t>
            </a:r>
          </a:p>
          <a:p>
            <a:pPr marL="285750" indent="-285750">
              <a:buFont typeface="Arial" panose="020B0604020202020204" pitchFamily="34" charset="0"/>
              <a:buChar char="•"/>
            </a:pPr>
            <a:r>
              <a:rPr lang="en-MY" dirty="0">
                <a:latin typeface="Times New Roman" panose="02020603050405020304" pitchFamily="18" charset="0"/>
                <a:cs typeface="Times New Roman" panose="02020603050405020304" pitchFamily="18" charset="0"/>
              </a:rPr>
              <a:t>Primary pyrolysis occurs as soon as solid biomass comes into contact with the hot bed of gasifier before the main gasification reactions.  </a:t>
            </a:r>
            <a:endParaRPr lang="en-MY" dirty="0"/>
          </a:p>
        </p:txBody>
      </p:sp>
    </p:spTree>
    <p:extLst>
      <p:ext uri="{BB962C8B-B14F-4D97-AF65-F5344CB8AC3E}">
        <p14:creationId xmlns:p14="http://schemas.microsoft.com/office/powerpoint/2010/main" val="342686737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656E9D-65DA-4AD6-84F0-9D522F473D52}"/>
              </a:ext>
            </a:extLst>
          </p:cNvPr>
          <p:cNvPicPr>
            <a:picLocks noChangeAspect="1"/>
          </p:cNvPicPr>
          <p:nvPr/>
        </p:nvPicPr>
        <p:blipFill rotWithShape="1">
          <a:blip r:embed="rId2"/>
          <a:srcRect l="40061" t="28455" r="19695" b="7963"/>
          <a:stretch/>
        </p:blipFill>
        <p:spPr>
          <a:xfrm>
            <a:off x="444873" y="516929"/>
            <a:ext cx="5039734" cy="4478817"/>
          </a:xfrm>
          <a:prstGeom prst="rect">
            <a:avLst/>
          </a:prstGeom>
        </p:spPr>
      </p:pic>
      <p:cxnSp>
        <p:nvCxnSpPr>
          <p:cNvPr id="5" name="Straight Arrow Connector 4">
            <a:hlinkClick r:id="" action="ppaction://noaction" highlightClick="1"/>
            <a:extLst>
              <a:ext uri="{FF2B5EF4-FFF2-40B4-BE49-F238E27FC236}">
                <a16:creationId xmlns:a16="http://schemas.microsoft.com/office/drawing/2014/main" id="{4641E000-2B10-49D4-85A9-7EACB77ADC77}"/>
              </a:ext>
            </a:extLst>
          </p:cNvPr>
          <p:cNvCxnSpPr/>
          <p:nvPr/>
        </p:nvCxnSpPr>
        <p:spPr>
          <a:xfrm>
            <a:off x="3412273" y="3334214"/>
            <a:ext cx="2520176" cy="0"/>
          </a:xfrm>
          <a:prstGeom prst="straightConnector1">
            <a:avLst/>
          </a:prstGeom>
          <a:ln w="28575">
            <a:solidFill>
              <a:schemeClr val="accent4">
                <a:lumMod val="60000"/>
                <a:lumOff val="40000"/>
              </a:schemeClr>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30E3D63-20C1-4F24-9BA5-D46E95F7A5F8}"/>
              </a:ext>
            </a:extLst>
          </p:cNvPr>
          <p:cNvSpPr txBox="1"/>
          <p:nvPr/>
        </p:nvSpPr>
        <p:spPr>
          <a:xfrm>
            <a:off x="6096000" y="3155795"/>
            <a:ext cx="5746595" cy="1754326"/>
          </a:xfrm>
          <a:prstGeom prst="rect">
            <a:avLst/>
          </a:prstGeom>
          <a:solidFill>
            <a:schemeClr val="accent4">
              <a:lumMod val="40000"/>
              <a:lumOff val="60000"/>
            </a:schemeClr>
          </a:solidFill>
          <a:scene3d>
            <a:camera prst="orthographicFront"/>
            <a:lightRig rig="threePt" dir="t"/>
          </a:scene3d>
          <a:sp3d>
            <a:bevelT/>
          </a:sp3d>
        </p:spPr>
        <p:txBody>
          <a:bodyPr wrap="square" rtlCol="0">
            <a:spAutoFit/>
          </a:bodyPr>
          <a:lstStyle/>
          <a:p>
            <a:pPr marL="285750" indent="-285750" defTabSz="366713">
              <a:buFont typeface="Arial" panose="020B0604020202020204" pitchFamily="34" charset="0"/>
              <a:buChar char="•"/>
            </a:pPr>
            <a:r>
              <a:rPr lang="en-MY" dirty="0"/>
              <a:t>Solid biomass and residual biomass undergo gasification in the </a:t>
            </a:r>
            <a:r>
              <a:rPr lang="en-MY" dirty="0" err="1"/>
              <a:t>gasifying</a:t>
            </a:r>
            <a:r>
              <a:rPr lang="en-MY" dirty="0"/>
              <a:t> medium such as air, oxygen and steam around 800-1000˚C.</a:t>
            </a:r>
          </a:p>
          <a:p>
            <a:pPr marL="285750" indent="-285750" defTabSz="366713">
              <a:buFont typeface="Arial" panose="020B0604020202020204" pitchFamily="34" charset="0"/>
              <a:buChar char="•"/>
            </a:pPr>
            <a:r>
              <a:rPr lang="en-MY" dirty="0"/>
              <a:t>Two main reaction occurs – exothermic partial oxidation and endothermic steam methane reforming.  </a:t>
            </a:r>
          </a:p>
          <a:p>
            <a:pPr marL="285750" indent="-285750">
              <a:buFont typeface="Arial" panose="020B0604020202020204" pitchFamily="34" charset="0"/>
              <a:buChar char="•"/>
            </a:pPr>
            <a:endParaRPr lang="en-MY" dirty="0"/>
          </a:p>
        </p:txBody>
      </p:sp>
      <p:pic>
        <p:nvPicPr>
          <p:cNvPr id="7" name="Picture 6">
            <a:extLst>
              <a:ext uri="{FF2B5EF4-FFF2-40B4-BE49-F238E27FC236}">
                <a16:creationId xmlns:a16="http://schemas.microsoft.com/office/drawing/2014/main" id="{8177C507-94A3-450F-9190-3ED8C6461273}"/>
              </a:ext>
            </a:extLst>
          </p:cNvPr>
          <p:cNvPicPr>
            <a:picLocks noChangeAspect="1"/>
          </p:cNvPicPr>
          <p:nvPr/>
        </p:nvPicPr>
        <p:blipFill>
          <a:blip r:embed="rId3"/>
          <a:stretch>
            <a:fillRect/>
          </a:stretch>
        </p:blipFill>
        <p:spPr>
          <a:xfrm>
            <a:off x="7286461" y="134397"/>
            <a:ext cx="2868655" cy="2851443"/>
          </a:xfrm>
          <a:prstGeom prst="rect">
            <a:avLst/>
          </a:prstGeom>
        </p:spPr>
      </p:pic>
    </p:spTree>
    <p:extLst>
      <p:ext uri="{BB962C8B-B14F-4D97-AF65-F5344CB8AC3E}">
        <p14:creationId xmlns:p14="http://schemas.microsoft.com/office/powerpoint/2010/main" val="36249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C5D6C5-4FEC-49AC-B634-9E761606870B}"/>
                  </a:ext>
                </a:extLst>
              </p:cNvPr>
              <p:cNvSpPr>
                <a:spLocks noGrp="1"/>
              </p:cNvSpPr>
              <p:nvPr>
                <p:ph idx="1"/>
              </p:nvPr>
            </p:nvSpPr>
            <p:spPr>
              <a:xfrm>
                <a:off x="838200" y="728345"/>
                <a:ext cx="10515600" cy="4351338"/>
              </a:xfrm>
            </p:spPr>
            <p:txBody>
              <a:bodyPr>
                <a:normAutofit lnSpcReduction="10000"/>
              </a:bodyPr>
              <a:lstStyle/>
              <a:p>
                <a:r>
                  <a:rPr lang="en-MY" sz="2000" b="1" dirty="0"/>
                  <a:t>Gasification has two main reactions</a:t>
                </a:r>
                <a:r>
                  <a:rPr lang="en-MY" sz="2000" dirty="0"/>
                  <a:t>:</a:t>
                </a:r>
              </a:p>
              <a:p>
                <a:pPr marL="0" indent="0">
                  <a:buNone/>
                </a:pPr>
                <a:endParaRPr lang="en-MY" sz="2000" dirty="0"/>
              </a:p>
              <a:p>
                <a:pPr marL="0" indent="0">
                  <a:buNone/>
                </a:pPr>
                <a:r>
                  <a:rPr lang="en-MY" sz="2000" dirty="0"/>
                  <a:t>1. </a:t>
                </a:r>
                <a:r>
                  <a:rPr lang="en-MY" sz="2000" b="1" dirty="0"/>
                  <a:t>Heterogeneous reactions</a:t>
                </a:r>
                <a:r>
                  <a:rPr lang="en-MY" sz="2000" dirty="0"/>
                  <a:t>:</a:t>
                </a:r>
              </a:p>
              <a:p>
                <a:pPr marL="0" indent="0">
                  <a:buNone/>
                </a:pPr>
                <a14:m>
                  <m:oMath xmlns:m="http://schemas.openxmlformats.org/officeDocument/2006/math">
                    <m:r>
                      <a:rPr lang="en-MY" sz="2000" b="0" i="1" smtClean="0">
                        <a:latin typeface="Cambria Math" panose="02040503050406030204" pitchFamily="18" charset="0"/>
                        <a:ea typeface="Cambria Math" panose="02040503050406030204" pitchFamily="18" charset="0"/>
                      </a:rPr>
                      <m:t>𝐶</m:t>
                    </m:r>
                    <m:r>
                      <a:rPr lang="en-MY" sz="2000" i="1">
                        <a:latin typeface="Cambria Math" panose="02040503050406030204" pitchFamily="18" charset="0"/>
                        <a:ea typeface="Cambria Math" panose="02040503050406030204" pitchFamily="18" charset="0"/>
                      </a:rPr>
                      <m:t>+</m:t>
                    </m:r>
                    <m:f>
                      <m:fPr>
                        <m:ctrlPr>
                          <a:rPr lang="en-MY" sz="2000" i="1" smtClean="0">
                            <a:latin typeface="Cambria Math" panose="02040503050406030204" pitchFamily="18" charset="0"/>
                            <a:ea typeface="Cambria Math" panose="02040503050406030204" pitchFamily="18" charset="0"/>
                          </a:rPr>
                        </m:ctrlPr>
                      </m:fPr>
                      <m:num>
                        <m:r>
                          <a:rPr lang="en-MY" sz="2000" b="0" i="1" smtClean="0">
                            <a:latin typeface="Cambria Math" panose="02040503050406030204" pitchFamily="18" charset="0"/>
                            <a:ea typeface="Cambria Math" panose="02040503050406030204" pitchFamily="18" charset="0"/>
                          </a:rPr>
                          <m:t>1</m:t>
                        </m:r>
                      </m:num>
                      <m:den>
                        <m:r>
                          <a:rPr lang="en-MY" sz="2000" b="0" i="1" smtClean="0">
                            <a:latin typeface="Cambria Math" panose="02040503050406030204" pitchFamily="18" charset="0"/>
                            <a:ea typeface="Cambria Math" panose="02040503050406030204" pitchFamily="18" charset="0"/>
                          </a:rPr>
                          <m:t>2</m:t>
                        </m:r>
                      </m:den>
                    </m:f>
                    <m:sSub>
                      <m:sSubPr>
                        <m:ctrlPr>
                          <a:rPr lang="en-MY" sz="2000" i="1">
                            <a:latin typeface="Cambria Math" panose="02040503050406030204" pitchFamily="18" charset="0"/>
                            <a:ea typeface="Cambria Math" panose="02040503050406030204" pitchFamily="18" charset="0"/>
                          </a:rPr>
                        </m:ctrlPr>
                      </m:sSubPr>
                      <m:e>
                        <m:r>
                          <a:rPr lang="en-MY" sz="2000" i="1">
                            <a:latin typeface="Cambria Math" panose="02040503050406030204" pitchFamily="18" charset="0"/>
                            <a:ea typeface="Cambria Math" panose="02040503050406030204" pitchFamily="18" charset="0"/>
                          </a:rPr>
                          <m:t>𝑂</m:t>
                        </m:r>
                      </m:e>
                      <m:sub>
                        <m:r>
                          <a:rPr lang="en-MY" sz="2000" i="1">
                            <a:latin typeface="Cambria Math" panose="02040503050406030204" pitchFamily="18" charset="0"/>
                            <a:ea typeface="Cambria Math" panose="02040503050406030204" pitchFamily="18" charset="0"/>
                          </a:rPr>
                          <m:t>2</m:t>
                        </m:r>
                      </m:sub>
                    </m:sSub>
                    <m:r>
                      <a:rPr lang="en-MY" sz="2000" i="1">
                        <a:latin typeface="Cambria Math" panose="02040503050406030204" pitchFamily="18" charset="0"/>
                        <a:ea typeface="Cambria Math" panose="02040503050406030204" pitchFamily="18" charset="0"/>
                      </a:rPr>
                      <m:t>→</m:t>
                    </m:r>
                    <m:r>
                      <a:rPr lang="en-MY" sz="2000" b="0" i="1" smtClean="0">
                        <a:latin typeface="Cambria Math" panose="02040503050406030204" pitchFamily="18" charset="0"/>
                        <a:ea typeface="Cambria Math" panose="02040503050406030204" pitchFamily="18" charset="0"/>
                      </a:rPr>
                      <m:t>𝐶𝑂</m:t>
                    </m:r>
                    <m:r>
                      <a:rPr lang="en-MY" sz="2000" i="1">
                        <a:latin typeface="Cambria Math" panose="02040503050406030204" pitchFamily="18" charset="0"/>
                        <a:ea typeface="Cambria Math" panose="02040503050406030204" pitchFamily="18" charset="0"/>
                      </a:rPr>
                      <m:t> </m:t>
                    </m:r>
                    <m:r>
                      <a:rPr lang="en-MY" sz="2000" b="0" i="1" smtClean="0">
                        <a:latin typeface="Cambria Math" panose="02040503050406030204" pitchFamily="18" charset="0"/>
                        <a:ea typeface="Cambria Math" panose="02040503050406030204" pitchFamily="18" charset="0"/>
                      </a:rPr>
                      <m:t>                           </m:t>
                    </m:r>
                    <m:r>
                      <a:rPr lang="en-MY" sz="2000" i="1">
                        <a:latin typeface="Cambria Math" panose="02040503050406030204" pitchFamily="18" charset="0"/>
                        <a:ea typeface="Cambria Math" panose="02040503050406030204" pitchFamily="18" charset="0"/>
                      </a:rPr>
                      <m:t>∆</m:t>
                    </m:r>
                    <m:r>
                      <a:rPr lang="en-MY" sz="2000" i="1">
                        <a:latin typeface="Cambria Math" panose="02040503050406030204" pitchFamily="18" charset="0"/>
                        <a:ea typeface="Cambria Math" panose="02040503050406030204" pitchFamily="18" charset="0"/>
                      </a:rPr>
                      <m:t>𝐻</m:t>
                    </m:r>
                    <m:r>
                      <a:rPr lang="en-MY" sz="2000" i="1">
                        <a:latin typeface="Cambria Math" panose="02040503050406030204" pitchFamily="18" charset="0"/>
                        <a:ea typeface="Cambria Math" panose="02040503050406030204" pitchFamily="18" charset="0"/>
                      </a:rPr>
                      <m:t>=−110 </m:t>
                    </m:r>
                    <m:r>
                      <a:rPr lang="en-MY" sz="2000" i="1">
                        <a:latin typeface="Cambria Math" panose="02040503050406030204" pitchFamily="18" charset="0"/>
                        <a:ea typeface="Cambria Math" panose="02040503050406030204" pitchFamily="18" charset="0"/>
                      </a:rPr>
                      <m:t>𝑘𝐽</m:t>
                    </m:r>
                    <m:r>
                      <a:rPr lang="en-MY" sz="2000" i="1">
                        <a:latin typeface="Cambria Math" panose="02040503050406030204" pitchFamily="18" charset="0"/>
                        <a:ea typeface="Cambria Math" panose="02040503050406030204" pitchFamily="18" charset="0"/>
                      </a:rPr>
                      <m:t> </m:t>
                    </m:r>
                    <m:sSup>
                      <m:sSupPr>
                        <m:ctrlPr>
                          <a:rPr lang="en-MY" sz="2000" i="1">
                            <a:latin typeface="Cambria Math" panose="02040503050406030204" pitchFamily="18" charset="0"/>
                            <a:ea typeface="Cambria Math" panose="02040503050406030204" pitchFamily="18" charset="0"/>
                          </a:rPr>
                        </m:ctrlPr>
                      </m:sSupPr>
                      <m:e>
                        <m:r>
                          <a:rPr lang="en-MY" sz="2000" i="1">
                            <a:latin typeface="Cambria Math" panose="02040503050406030204" pitchFamily="18" charset="0"/>
                            <a:ea typeface="Cambria Math" panose="02040503050406030204" pitchFamily="18" charset="0"/>
                          </a:rPr>
                          <m:t>𝑚𝑜𝑙</m:t>
                        </m:r>
                      </m:e>
                      <m:sup>
                        <m:r>
                          <a:rPr lang="en-MY" sz="2000" i="1">
                            <a:latin typeface="Cambria Math" panose="02040503050406030204" pitchFamily="18" charset="0"/>
                            <a:ea typeface="Cambria Math" panose="02040503050406030204" pitchFamily="18" charset="0"/>
                          </a:rPr>
                          <m:t>−1</m:t>
                        </m:r>
                      </m:sup>
                    </m:sSup>
                  </m:oMath>
                </a14:m>
                <a:r>
                  <a:rPr lang="en-MY" sz="2000" dirty="0"/>
                  <a:t>		(</a:t>
                </a:r>
                <a:r>
                  <a:rPr lang="en-MY" sz="2000" b="1" dirty="0"/>
                  <a:t>partial oxidation reaction</a:t>
                </a:r>
                <a:r>
                  <a:rPr lang="en-MY" sz="2000" dirty="0"/>
                  <a:t>)</a:t>
                </a:r>
              </a:p>
              <a:p>
                <a:pPr marL="0" indent="0">
                  <a:buNone/>
                </a:pPr>
                <a14:m>
                  <m:oMath xmlns:m="http://schemas.openxmlformats.org/officeDocument/2006/math">
                    <m:r>
                      <a:rPr lang="en-MY" sz="2000" i="1">
                        <a:latin typeface="Cambria Math" panose="02040503050406030204" pitchFamily="18" charset="0"/>
                        <a:ea typeface="Cambria Math" panose="02040503050406030204" pitchFamily="18" charset="0"/>
                      </a:rPr>
                      <m:t>𝐶</m:t>
                    </m:r>
                    <m:r>
                      <a:rPr lang="en-MY" sz="2000" b="0" i="1" smtClean="0">
                        <a:latin typeface="Cambria Math" panose="02040503050406030204" pitchFamily="18" charset="0"/>
                        <a:ea typeface="Cambria Math" panose="02040503050406030204" pitchFamily="18" charset="0"/>
                      </a:rPr>
                      <m:t>+</m:t>
                    </m:r>
                    <m:sSub>
                      <m:sSubPr>
                        <m:ctrlPr>
                          <a:rPr lang="en-MY" sz="2000" i="1">
                            <a:latin typeface="Cambria Math" panose="02040503050406030204" pitchFamily="18" charset="0"/>
                          </a:rPr>
                        </m:ctrlPr>
                      </m:sSubPr>
                      <m:e>
                        <m:r>
                          <a:rPr lang="en-MY" sz="2000" i="1">
                            <a:latin typeface="Cambria Math" panose="02040503050406030204" pitchFamily="18" charset="0"/>
                          </a:rPr>
                          <m:t>𝐻</m:t>
                        </m:r>
                      </m:e>
                      <m:sub>
                        <m:r>
                          <a:rPr lang="en-MY" sz="2000" i="1">
                            <a:latin typeface="Cambria Math" panose="02040503050406030204" pitchFamily="18" charset="0"/>
                          </a:rPr>
                          <m:t>2</m:t>
                        </m:r>
                      </m:sub>
                    </m:sSub>
                    <m:r>
                      <m:rPr>
                        <m:sty m:val="p"/>
                      </m:rPr>
                      <a:rPr lang="en-MY" sz="2000">
                        <a:latin typeface="Cambria Math" panose="02040503050406030204" pitchFamily="18" charset="0"/>
                      </a:rPr>
                      <m:t>O</m:t>
                    </m:r>
                    <m:r>
                      <a:rPr lang="en-MY" sz="2000" i="1" smtClean="0">
                        <a:latin typeface="Cambria Math" panose="02040503050406030204" pitchFamily="18" charset="0"/>
                        <a:ea typeface="Cambria Math" panose="02040503050406030204" pitchFamily="18" charset="0"/>
                      </a:rPr>
                      <m:t>⇌</m:t>
                    </m:r>
                    <m:r>
                      <a:rPr lang="en-MY" sz="2000" b="0" i="1" smtClean="0">
                        <a:latin typeface="Cambria Math" panose="02040503050406030204" pitchFamily="18" charset="0"/>
                        <a:ea typeface="Cambria Math" panose="02040503050406030204" pitchFamily="18" charset="0"/>
                      </a:rPr>
                      <m:t>𝐶𝑂</m:t>
                    </m:r>
                    <m:r>
                      <a:rPr lang="en-MY" sz="2000" b="0" i="1" smtClean="0">
                        <a:latin typeface="Cambria Math" panose="02040503050406030204" pitchFamily="18" charset="0"/>
                        <a:ea typeface="Cambria Math" panose="02040503050406030204" pitchFamily="18" charset="0"/>
                      </a:rPr>
                      <m:t>+</m:t>
                    </m:r>
                  </m:oMath>
                </a14:m>
                <a:r>
                  <a:rPr lang="en-MY" sz="2000" dirty="0"/>
                  <a:t> </a:t>
                </a:r>
                <a14:m>
                  <m:oMath xmlns:m="http://schemas.openxmlformats.org/officeDocument/2006/math">
                    <m:sSub>
                      <m:sSubPr>
                        <m:ctrlPr>
                          <a:rPr lang="en-MY" sz="2000" i="1">
                            <a:latin typeface="Cambria Math" panose="02040503050406030204" pitchFamily="18" charset="0"/>
                          </a:rPr>
                        </m:ctrlPr>
                      </m:sSubPr>
                      <m:e>
                        <m:r>
                          <a:rPr lang="en-MY" sz="2000" i="1">
                            <a:latin typeface="Cambria Math" panose="02040503050406030204" pitchFamily="18" charset="0"/>
                          </a:rPr>
                          <m:t>𝐻</m:t>
                        </m:r>
                      </m:e>
                      <m:sub>
                        <m:r>
                          <a:rPr lang="en-MY" sz="2000" i="1">
                            <a:latin typeface="Cambria Math" panose="02040503050406030204" pitchFamily="18" charset="0"/>
                          </a:rPr>
                          <m:t>2</m:t>
                        </m:r>
                      </m:sub>
                    </m:sSub>
                  </m:oMath>
                </a14:m>
                <a:r>
                  <a:rPr lang="en-MY" sz="2000" dirty="0">
                    <a:ea typeface="Cambria Math" panose="02040503050406030204" pitchFamily="18" charset="0"/>
                  </a:rPr>
                  <a:t> </a:t>
                </a:r>
                <a14:m>
                  <m:oMath xmlns:m="http://schemas.openxmlformats.org/officeDocument/2006/math">
                    <m:r>
                      <a:rPr lang="en-MY" sz="2000" b="0" i="0" smtClean="0">
                        <a:latin typeface="Cambria Math" panose="02040503050406030204" pitchFamily="18" charset="0"/>
                        <a:ea typeface="Cambria Math" panose="02040503050406030204" pitchFamily="18" charset="0"/>
                      </a:rPr>
                      <m:t>                </m:t>
                    </m:r>
                    <m:r>
                      <a:rPr lang="en-MY" sz="2000" i="1">
                        <a:latin typeface="Cambria Math" panose="02040503050406030204" pitchFamily="18" charset="0"/>
                        <a:ea typeface="Cambria Math" panose="02040503050406030204" pitchFamily="18" charset="0"/>
                      </a:rPr>
                      <m:t>∆</m:t>
                    </m:r>
                    <m:r>
                      <a:rPr lang="en-MY" sz="2000" i="1">
                        <a:latin typeface="Cambria Math" panose="02040503050406030204" pitchFamily="18" charset="0"/>
                        <a:ea typeface="Cambria Math" panose="02040503050406030204" pitchFamily="18" charset="0"/>
                      </a:rPr>
                      <m:t>𝐻</m:t>
                    </m:r>
                    <m:r>
                      <a:rPr lang="en-MY" sz="2000" i="1">
                        <a:latin typeface="Cambria Math" panose="02040503050406030204" pitchFamily="18" charset="0"/>
                        <a:ea typeface="Cambria Math" panose="02040503050406030204" pitchFamily="18" charset="0"/>
                      </a:rPr>
                      <m:t>=+131 </m:t>
                    </m:r>
                    <m:r>
                      <a:rPr lang="en-MY" sz="2000" i="1">
                        <a:latin typeface="Cambria Math" panose="02040503050406030204" pitchFamily="18" charset="0"/>
                        <a:ea typeface="Cambria Math" panose="02040503050406030204" pitchFamily="18" charset="0"/>
                      </a:rPr>
                      <m:t>𝑘𝐽</m:t>
                    </m:r>
                    <m:r>
                      <a:rPr lang="en-MY" sz="2000" i="1">
                        <a:latin typeface="Cambria Math" panose="02040503050406030204" pitchFamily="18" charset="0"/>
                        <a:ea typeface="Cambria Math" panose="02040503050406030204" pitchFamily="18" charset="0"/>
                      </a:rPr>
                      <m:t> </m:t>
                    </m:r>
                    <m:sSup>
                      <m:sSupPr>
                        <m:ctrlPr>
                          <a:rPr lang="en-MY" sz="2000" i="1">
                            <a:latin typeface="Cambria Math" panose="02040503050406030204" pitchFamily="18" charset="0"/>
                            <a:ea typeface="Cambria Math" panose="02040503050406030204" pitchFamily="18" charset="0"/>
                          </a:rPr>
                        </m:ctrlPr>
                      </m:sSupPr>
                      <m:e>
                        <m:r>
                          <a:rPr lang="en-MY" sz="2000" i="1">
                            <a:latin typeface="Cambria Math" panose="02040503050406030204" pitchFamily="18" charset="0"/>
                            <a:ea typeface="Cambria Math" panose="02040503050406030204" pitchFamily="18" charset="0"/>
                          </a:rPr>
                          <m:t>𝑚𝑜𝑙</m:t>
                        </m:r>
                      </m:e>
                      <m:sup>
                        <m:r>
                          <a:rPr lang="en-MY" sz="2000" i="1">
                            <a:latin typeface="Cambria Math" panose="02040503050406030204" pitchFamily="18" charset="0"/>
                            <a:ea typeface="Cambria Math" panose="02040503050406030204" pitchFamily="18" charset="0"/>
                          </a:rPr>
                          <m:t>−1</m:t>
                        </m:r>
                      </m:sup>
                    </m:sSup>
                  </m:oMath>
                </a14:m>
                <a:r>
                  <a:rPr lang="en-MY" sz="2000" dirty="0"/>
                  <a:t> 	(water gas reaction)</a:t>
                </a:r>
              </a:p>
              <a:p>
                <a:pPr marL="0" indent="0">
                  <a:buNone/>
                </a:pPr>
                <a14:m>
                  <m:oMath xmlns:m="http://schemas.openxmlformats.org/officeDocument/2006/math">
                    <m:r>
                      <a:rPr lang="en-MY" sz="2000" i="1">
                        <a:latin typeface="Cambria Math" panose="02040503050406030204" pitchFamily="18" charset="0"/>
                        <a:ea typeface="Cambria Math" panose="02040503050406030204" pitchFamily="18" charset="0"/>
                      </a:rPr>
                      <m:t>𝐶</m:t>
                    </m:r>
                    <m:r>
                      <a:rPr lang="en-MY" sz="2000" i="1">
                        <a:latin typeface="Cambria Math" panose="02040503050406030204" pitchFamily="18" charset="0"/>
                        <a:ea typeface="Cambria Math" panose="02040503050406030204" pitchFamily="18" charset="0"/>
                      </a:rPr>
                      <m:t>+</m:t>
                    </m:r>
                    <m:sSub>
                      <m:sSubPr>
                        <m:ctrlPr>
                          <a:rPr lang="en-MY" sz="2000" i="1">
                            <a:latin typeface="Cambria Math" panose="02040503050406030204" pitchFamily="18" charset="0"/>
                          </a:rPr>
                        </m:ctrlPr>
                      </m:sSubPr>
                      <m:e>
                        <m:r>
                          <a:rPr lang="en-MY" sz="2000" b="0" i="1" smtClean="0">
                            <a:latin typeface="Cambria Math" panose="02040503050406030204" pitchFamily="18" charset="0"/>
                          </a:rPr>
                          <m:t>𝐶𝑂</m:t>
                        </m:r>
                      </m:e>
                      <m:sub>
                        <m:r>
                          <a:rPr lang="en-MY" sz="2000" i="1">
                            <a:latin typeface="Cambria Math" panose="02040503050406030204" pitchFamily="18" charset="0"/>
                          </a:rPr>
                          <m:t>2</m:t>
                        </m:r>
                      </m:sub>
                    </m:sSub>
                  </m:oMath>
                </a14:m>
                <a:r>
                  <a:rPr lang="en-MY" sz="2000" dirty="0">
                    <a:ea typeface="Cambria Math" panose="02040503050406030204" pitchFamily="18" charset="0"/>
                  </a:rPr>
                  <a:t> </a:t>
                </a:r>
                <a14:m>
                  <m:oMath xmlns:m="http://schemas.openxmlformats.org/officeDocument/2006/math">
                    <m:r>
                      <a:rPr lang="en-MY" sz="2000" i="1">
                        <a:latin typeface="Cambria Math" panose="02040503050406030204" pitchFamily="18" charset="0"/>
                        <a:ea typeface="Cambria Math" panose="02040503050406030204" pitchFamily="18" charset="0"/>
                      </a:rPr>
                      <m:t>⇌</m:t>
                    </m:r>
                    <m:r>
                      <a:rPr lang="en-MY" sz="2000" b="0" i="1" smtClean="0">
                        <a:latin typeface="Cambria Math" panose="02040503050406030204" pitchFamily="18" charset="0"/>
                        <a:ea typeface="Cambria Math" panose="02040503050406030204" pitchFamily="18" charset="0"/>
                      </a:rPr>
                      <m:t>2</m:t>
                    </m:r>
                    <m:r>
                      <a:rPr lang="en-MY" sz="2000" i="1">
                        <a:latin typeface="Cambria Math" panose="02040503050406030204" pitchFamily="18" charset="0"/>
                        <a:ea typeface="Cambria Math" panose="02040503050406030204" pitchFamily="18" charset="0"/>
                      </a:rPr>
                      <m:t>𝐶𝑂</m:t>
                    </m:r>
                  </m:oMath>
                </a14:m>
                <a:r>
                  <a:rPr lang="en-MY" sz="2000" dirty="0">
                    <a:ea typeface="Cambria Math" panose="02040503050406030204" pitchFamily="18" charset="0"/>
                  </a:rPr>
                  <a:t> </a:t>
                </a:r>
                <a14:m>
                  <m:oMath xmlns:m="http://schemas.openxmlformats.org/officeDocument/2006/math">
                    <m:r>
                      <a:rPr lang="en-MY" sz="2000" b="0" i="0" smtClean="0">
                        <a:latin typeface="Cambria Math" panose="02040503050406030204" pitchFamily="18" charset="0"/>
                        <a:ea typeface="Cambria Math" panose="02040503050406030204" pitchFamily="18" charset="0"/>
                      </a:rPr>
                      <m:t>                         </m:t>
                    </m:r>
                    <m:r>
                      <a:rPr lang="en-MY" sz="2000" i="1">
                        <a:latin typeface="Cambria Math" panose="02040503050406030204" pitchFamily="18" charset="0"/>
                        <a:ea typeface="Cambria Math" panose="02040503050406030204" pitchFamily="18" charset="0"/>
                      </a:rPr>
                      <m:t>∆</m:t>
                    </m:r>
                    <m:r>
                      <a:rPr lang="en-MY" sz="2000" b="0" i="1" smtClean="0">
                        <a:latin typeface="Cambria Math" panose="02040503050406030204" pitchFamily="18" charset="0"/>
                        <a:ea typeface="Cambria Math" panose="02040503050406030204" pitchFamily="18" charset="0"/>
                      </a:rPr>
                      <m:t>𝐻</m:t>
                    </m:r>
                    <m:r>
                      <a:rPr lang="en-MY" sz="2000" i="1">
                        <a:latin typeface="Cambria Math" panose="02040503050406030204" pitchFamily="18" charset="0"/>
                        <a:ea typeface="Cambria Math" panose="02040503050406030204" pitchFamily="18" charset="0"/>
                      </a:rPr>
                      <m:t>=+1</m:t>
                    </m:r>
                    <m:r>
                      <a:rPr lang="en-MY" sz="2000" b="0" i="1" smtClean="0">
                        <a:latin typeface="Cambria Math" panose="02040503050406030204" pitchFamily="18" charset="0"/>
                        <a:ea typeface="Cambria Math" panose="02040503050406030204" pitchFamily="18" charset="0"/>
                      </a:rPr>
                      <m:t>72</m:t>
                    </m:r>
                    <m:r>
                      <a:rPr lang="en-MY" sz="2000" i="1">
                        <a:latin typeface="Cambria Math" panose="02040503050406030204" pitchFamily="18" charset="0"/>
                        <a:ea typeface="Cambria Math" panose="02040503050406030204" pitchFamily="18" charset="0"/>
                      </a:rPr>
                      <m:t> </m:t>
                    </m:r>
                    <m:r>
                      <a:rPr lang="en-MY" sz="2000" i="1">
                        <a:latin typeface="Cambria Math" panose="02040503050406030204" pitchFamily="18" charset="0"/>
                        <a:ea typeface="Cambria Math" panose="02040503050406030204" pitchFamily="18" charset="0"/>
                      </a:rPr>
                      <m:t>𝑘𝐽</m:t>
                    </m:r>
                    <m:r>
                      <a:rPr lang="en-MY" sz="2000" i="1">
                        <a:latin typeface="Cambria Math" panose="02040503050406030204" pitchFamily="18" charset="0"/>
                        <a:ea typeface="Cambria Math" panose="02040503050406030204" pitchFamily="18" charset="0"/>
                      </a:rPr>
                      <m:t> </m:t>
                    </m:r>
                    <m:sSup>
                      <m:sSupPr>
                        <m:ctrlPr>
                          <a:rPr lang="en-MY" sz="2000" i="1">
                            <a:latin typeface="Cambria Math" panose="02040503050406030204" pitchFamily="18" charset="0"/>
                            <a:ea typeface="Cambria Math" panose="02040503050406030204" pitchFamily="18" charset="0"/>
                          </a:rPr>
                        </m:ctrlPr>
                      </m:sSupPr>
                      <m:e>
                        <m:r>
                          <a:rPr lang="en-MY" sz="2000" i="1">
                            <a:latin typeface="Cambria Math" panose="02040503050406030204" pitchFamily="18" charset="0"/>
                            <a:ea typeface="Cambria Math" panose="02040503050406030204" pitchFamily="18" charset="0"/>
                          </a:rPr>
                          <m:t>𝑚𝑜𝑙</m:t>
                        </m:r>
                      </m:e>
                      <m:sup>
                        <m:r>
                          <a:rPr lang="en-MY" sz="2000" i="1">
                            <a:latin typeface="Cambria Math" panose="02040503050406030204" pitchFamily="18" charset="0"/>
                            <a:ea typeface="Cambria Math" panose="02040503050406030204" pitchFamily="18" charset="0"/>
                          </a:rPr>
                          <m:t>−1</m:t>
                        </m:r>
                      </m:sup>
                    </m:sSup>
                  </m:oMath>
                </a14:m>
                <a:r>
                  <a:rPr lang="en-MY" sz="2000" dirty="0"/>
                  <a:t>		(</a:t>
                </a:r>
                <a:r>
                  <a:rPr lang="en-MY" sz="2000" dirty="0" err="1"/>
                  <a:t>Boudouard</a:t>
                </a:r>
                <a:r>
                  <a:rPr lang="en-MY" sz="2000" dirty="0"/>
                  <a:t> reaction)</a:t>
                </a:r>
              </a:p>
              <a:p>
                <a:pPr marL="0" indent="0">
                  <a:buNone/>
                </a:pPr>
                <a14:m>
                  <m:oMath xmlns:m="http://schemas.openxmlformats.org/officeDocument/2006/math">
                    <m:r>
                      <a:rPr lang="en-MY" sz="2000" i="1">
                        <a:latin typeface="Cambria Math" panose="02040503050406030204" pitchFamily="18" charset="0"/>
                        <a:ea typeface="Cambria Math" panose="02040503050406030204" pitchFamily="18" charset="0"/>
                      </a:rPr>
                      <m:t>𝐶</m:t>
                    </m:r>
                    <m:r>
                      <a:rPr lang="en-MY" sz="2000" i="1">
                        <a:latin typeface="Cambria Math" panose="02040503050406030204" pitchFamily="18" charset="0"/>
                        <a:ea typeface="Cambria Math" panose="02040503050406030204" pitchFamily="18" charset="0"/>
                      </a:rPr>
                      <m:t>+</m:t>
                    </m:r>
                    <m:r>
                      <m:rPr>
                        <m:nor/>
                      </m:rPr>
                      <a:rPr lang="en-MY" sz="2000" dirty="0"/>
                      <m:t> </m:t>
                    </m:r>
                    <m:sSub>
                      <m:sSubPr>
                        <m:ctrlPr>
                          <a:rPr lang="en-MY" sz="2000" i="1">
                            <a:latin typeface="Cambria Math" panose="02040503050406030204" pitchFamily="18" charset="0"/>
                          </a:rPr>
                        </m:ctrlPr>
                      </m:sSubPr>
                      <m:e>
                        <m:r>
                          <a:rPr lang="en-MY" sz="2000" b="0" i="1" smtClean="0">
                            <a:latin typeface="Cambria Math" panose="02040503050406030204" pitchFamily="18" charset="0"/>
                          </a:rPr>
                          <m:t>2</m:t>
                        </m:r>
                        <m:r>
                          <a:rPr lang="en-MY" sz="2000" i="1">
                            <a:latin typeface="Cambria Math" panose="02040503050406030204" pitchFamily="18" charset="0"/>
                          </a:rPr>
                          <m:t>𝐻</m:t>
                        </m:r>
                      </m:e>
                      <m:sub>
                        <m:r>
                          <a:rPr lang="en-MY" sz="2000" i="1">
                            <a:latin typeface="Cambria Math" panose="02040503050406030204" pitchFamily="18" charset="0"/>
                          </a:rPr>
                          <m:t>2</m:t>
                        </m:r>
                      </m:sub>
                    </m:sSub>
                  </m:oMath>
                </a14:m>
                <a:r>
                  <a:rPr lang="en-MY" sz="2000" dirty="0">
                    <a:ea typeface="Cambria Math" panose="02040503050406030204" pitchFamily="18" charset="0"/>
                  </a:rPr>
                  <a:t> </a:t>
                </a:r>
                <a14:m>
                  <m:oMath xmlns:m="http://schemas.openxmlformats.org/officeDocument/2006/math">
                    <m:r>
                      <a:rPr lang="en-MY" sz="2000" i="1">
                        <a:latin typeface="Cambria Math" panose="02040503050406030204" pitchFamily="18" charset="0"/>
                        <a:ea typeface="Cambria Math" panose="02040503050406030204" pitchFamily="18" charset="0"/>
                      </a:rPr>
                      <m:t>⇌</m:t>
                    </m:r>
                  </m:oMath>
                </a14:m>
                <a:r>
                  <a:rPr lang="en-MY" sz="2000" dirty="0"/>
                  <a:t> </a:t>
                </a:r>
                <a14:m>
                  <m:oMath xmlns:m="http://schemas.openxmlformats.org/officeDocument/2006/math">
                    <m:sSub>
                      <m:sSubPr>
                        <m:ctrlPr>
                          <a:rPr lang="en-MY" sz="2000" i="1">
                            <a:latin typeface="Cambria Math" panose="02040503050406030204" pitchFamily="18" charset="0"/>
                          </a:rPr>
                        </m:ctrlPr>
                      </m:sSubPr>
                      <m:e>
                        <m:r>
                          <a:rPr lang="en-MY" sz="2000" b="0" i="1" smtClean="0">
                            <a:latin typeface="Cambria Math" panose="02040503050406030204" pitchFamily="18" charset="0"/>
                          </a:rPr>
                          <m:t>𝐶</m:t>
                        </m:r>
                        <m:r>
                          <a:rPr lang="en-MY" sz="2000" i="1">
                            <a:latin typeface="Cambria Math" panose="02040503050406030204" pitchFamily="18" charset="0"/>
                          </a:rPr>
                          <m:t>𝐻</m:t>
                        </m:r>
                      </m:e>
                      <m:sub>
                        <m:r>
                          <a:rPr lang="en-MY" sz="2000" b="0" i="1" smtClean="0">
                            <a:latin typeface="Cambria Math" panose="02040503050406030204" pitchFamily="18" charset="0"/>
                          </a:rPr>
                          <m:t>4</m:t>
                        </m:r>
                      </m:sub>
                    </m:sSub>
                  </m:oMath>
                </a14:m>
                <a:r>
                  <a:rPr lang="en-MY" sz="2000" dirty="0">
                    <a:ea typeface="Cambria Math" panose="02040503050406030204" pitchFamily="18" charset="0"/>
                  </a:rPr>
                  <a:t> </a:t>
                </a:r>
                <a14:m>
                  <m:oMath xmlns:m="http://schemas.openxmlformats.org/officeDocument/2006/math">
                    <m:r>
                      <a:rPr lang="en-MY" sz="2000" b="0" i="0" smtClean="0">
                        <a:latin typeface="Cambria Math" panose="02040503050406030204" pitchFamily="18" charset="0"/>
                        <a:ea typeface="Cambria Math" panose="02040503050406030204" pitchFamily="18" charset="0"/>
                      </a:rPr>
                      <m:t>                         </m:t>
                    </m:r>
                    <m:r>
                      <a:rPr lang="en-MY" sz="2000" i="1">
                        <a:latin typeface="Cambria Math" panose="02040503050406030204" pitchFamily="18" charset="0"/>
                        <a:ea typeface="Cambria Math" panose="02040503050406030204" pitchFamily="18" charset="0"/>
                      </a:rPr>
                      <m:t>∆</m:t>
                    </m:r>
                    <m:r>
                      <a:rPr lang="en-MY" sz="2000" i="1">
                        <a:latin typeface="Cambria Math" panose="02040503050406030204" pitchFamily="18" charset="0"/>
                        <a:ea typeface="Cambria Math" panose="02040503050406030204" pitchFamily="18" charset="0"/>
                      </a:rPr>
                      <m:t>𝐻</m:t>
                    </m:r>
                    <m:r>
                      <a:rPr lang="en-MY" sz="2000" i="1">
                        <a:latin typeface="Cambria Math" panose="02040503050406030204" pitchFamily="18" charset="0"/>
                        <a:ea typeface="Cambria Math" panose="02040503050406030204" pitchFamily="18" charset="0"/>
                      </a:rPr>
                      <m:t>=−75 </m:t>
                    </m:r>
                    <m:r>
                      <a:rPr lang="en-MY" sz="2000" i="1">
                        <a:latin typeface="Cambria Math" panose="02040503050406030204" pitchFamily="18" charset="0"/>
                        <a:ea typeface="Cambria Math" panose="02040503050406030204" pitchFamily="18" charset="0"/>
                      </a:rPr>
                      <m:t>𝑘𝐽</m:t>
                    </m:r>
                    <m:r>
                      <a:rPr lang="en-MY" sz="2000" i="1">
                        <a:latin typeface="Cambria Math" panose="02040503050406030204" pitchFamily="18" charset="0"/>
                        <a:ea typeface="Cambria Math" panose="02040503050406030204" pitchFamily="18" charset="0"/>
                      </a:rPr>
                      <m:t> </m:t>
                    </m:r>
                    <m:sSup>
                      <m:sSupPr>
                        <m:ctrlPr>
                          <a:rPr lang="en-MY" sz="2000" i="1">
                            <a:latin typeface="Cambria Math" panose="02040503050406030204" pitchFamily="18" charset="0"/>
                            <a:ea typeface="Cambria Math" panose="02040503050406030204" pitchFamily="18" charset="0"/>
                          </a:rPr>
                        </m:ctrlPr>
                      </m:sSupPr>
                      <m:e>
                        <m:r>
                          <a:rPr lang="en-MY" sz="2000" i="1">
                            <a:latin typeface="Cambria Math" panose="02040503050406030204" pitchFamily="18" charset="0"/>
                            <a:ea typeface="Cambria Math" panose="02040503050406030204" pitchFamily="18" charset="0"/>
                          </a:rPr>
                          <m:t>𝑚𝑜𝑙</m:t>
                        </m:r>
                      </m:e>
                      <m:sup>
                        <m:r>
                          <a:rPr lang="en-MY" sz="2000" i="1">
                            <a:latin typeface="Cambria Math" panose="02040503050406030204" pitchFamily="18" charset="0"/>
                            <a:ea typeface="Cambria Math" panose="02040503050406030204" pitchFamily="18" charset="0"/>
                          </a:rPr>
                          <m:t>−1</m:t>
                        </m:r>
                      </m:sup>
                    </m:sSup>
                  </m:oMath>
                </a14:m>
                <a:r>
                  <a:rPr lang="en-MY" sz="2000" dirty="0"/>
                  <a:t> 		(methanation reaction)</a:t>
                </a:r>
              </a:p>
              <a:p>
                <a:pPr marL="0" indent="0">
                  <a:buNone/>
                </a:pPr>
                <a:endParaRPr lang="en-MY" sz="2000" dirty="0"/>
              </a:p>
              <a:p>
                <a:pPr marL="0" indent="0">
                  <a:buNone/>
                </a:pPr>
                <a:r>
                  <a:rPr lang="en-MY" sz="2000" dirty="0"/>
                  <a:t>2. </a:t>
                </a:r>
                <a:r>
                  <a:rPr lang="en-MY" sz="2000" b="1" dirty="0"/>
                  <a:t>Homogenous reactions</a:t>
                </a:r>
                <a:r>
                  <a:rPr lang="en-MY" sz="2000" dirty="0"/>
                  <a:t>:</a:t>
                </a:r>
              </a:p>
              <a:p>
                <a:pPr marL="0" indent="0">
                  <a:buNone/>
                </a:pPr>
                <a14:m>
                  <m:oMath xmlns:m="http://schemas.openxmlformats.org/officeDocument/2006/math">
                    <m:r>
                      <a:rPr lang="en-MY" sz="2000" i="1">
                        <a:latin typeface="Cambria Math" panose="02040503050406030204" pitchFamily="18" charset="0"/>
                        <a:ea typeface="Cambria Math" panose="02040503050406030204" pitchFamily="18" charset="0"/>
                      </a:rPr>
                      <m:t>𝐶</m:t>
                    </m:r>
                    <m:r>
                      <a:rPr lang="en-MY" sz="2000" b="0" i="1" smtClean="0">
                        <a:latin typeface="Cambria Math" panose="02040503050406030204" pitchFamily="18" charset="0"/>
                        <a:ea typeface="Cambria Math" panose="02040503050406030204" pitchFamily="18" charset="0"/>
                      </a:rPr>
                      <m:t>𝑂</m:t>
                    </m:r>
                    <m:r>
                      <a:rPr lang="en-MY" sz="2000" i="1">
                        <a:latin typeface="Cambria Math" panose="02040503050406030204" pitchFamily="18" charset="0"/>
                        <a:ea typeface="Cambria Math" panose="02040503050406030204" pitchFamily="18" charset="0"/>
                      </a:rPr>
                      <m:t>+</m:t>
                    </m:r>
                    <m:sSub>
                      <m:sSubPr>
                        <m:ctrlPr>
                          <a:rPr lang="en-MY" sz="2000" i="1">
                            <a:latin typeface="Cambria Math" panose="02040503050406030204" pitchFamily="18" charset="0"/>
                          </a:rPr>
                        </m:ctrlPr>
                      </m:sSubPr>
                      <m:e>
                        <m:r>
                          <a:rPr lang="en-MY" sz="2000" i="1">
                            <a:latin typeface="Cambria Math" panose="02040503050406030204" pitchFamily="18" charset="0"/>
                          </a:rPr>
                          <m:t>𝐻</m:t>
                        </m:r>
                      </m:e>
                      <m:sub>
                        <m:r>
                          <a:rPr lang="en-MY" sz="2000" i="1">
                            <a:latin typeface="Cambria Math" panose="02040503050406030204" pitchFamily="18" charset="0"/>
                          </a:rPr>
                          <m:t>2</m:t>
                        </m:r>
                      </m:sub>
                    </m:sSub>
                    <m:r>
                      <m:rPr>
                        <m:sty m:val="p"/>
                      </m:rPr>
                      <a:rPr lang="en-MY" sz="2000">
                        <a:latin typeface="Cambria Math" panose="02040503050406030204" pitchFamily="18" charset="0"/>
                      </a:rPr>
                      <m:t>O</m:t>
                    </m:r>
                    <m:r>
                      <a:rPr lang="en-MY" sz="2000" i="1">
                        <a:latin typeface="Cambria Math" panose="02040503050406030204" pitchFamily="18" charset="0"/>
                        <a:ea typeface="Cambria Math" panose="02040503050406030204" pitchFamily="18" charset="0"/>
                      </a:rPr>
                      <m:t>⇌</m:t>
                    </m:r>
                    <m:sSub>
                      <m:sSubPr>
                        <m:ctrlPr>
                          <a:rPr lang="en-MY" sz="2000" i="1">
                            <a:latin typeface="Cambria Math" panose="02040503050406030204" pitchFamily="18" charset="0"/>
                          </a:rPr>
                        </m:ctrlPr>
                      </m:sSubPr>
                      <m:e>
                        <m:r>
                          <a:rPr lang="en-MY" sz="2000" i="1">
                            <a:latin typeface="Cambria Math" panose="02040503050406030204" pitchFamily="18" charset="0"/>
                          </a:rPr>
                          <m:t>𝐶𝑂</m:t>
                        </m:r>
                      </m:e>
                      <m:sub>
                        <m:r>
                          <a:rPr lang="en-MY" sz="2000" i="1">
                            <a:latin typeface="Cambria Math" panose="02040503050406030204" pitchFamily="18" charset="0"/>
                          </a:rPr>
                          <m:t>2</m:t>
                        </m:r>
                      </m:sub>
                    </m:sSub>
                    <m:r>
                      <a:rPr lang="en-MY" sz="2000" i="1">
                        <a:latin typeface="Cambria Math" panose="02040503050406030204" pitchFamily="18" charset="0"/>
                        <a:ea typeface="Cambria Math" panose="02040503050406030204" pitchFamily="18" charset="0"/>
                      </a:rPr>
                      <m:t>+</m:t>
                    </m:r>
                  </m:oMath>
                </a14:m>
                <a:r>
                  <a:rPr lang="en-MY" sz="2000" dirty="0"/>
                  <a:t> </a:t>
                </a:r>
                <a14:m>
                  <m:oMath xmlns:m="http://schemas.openxmlformats.org/officeDocument/2006/math">
                    <m:sSub>
                      <m:sSubPr>
                        <m:ctrlPr>
                          <a:rPr lang="en-MY" sz="2000" i="1">
                            <a:latin typeface="Cambria Math" panose="02040503050406030204" pitchFamily="18" charset="0"/>
                          </a:rPr>
                        </m:ctrlPr>
                      </m:sSubPr>
                      <m:e>
                        <m:r>
                          <a:rPr lang="en-MY" sz="2000" i="1">
                            <a:latin typeface="Cambria Math" panose="02040503050406030204" pitchFamily="18" charset="0"/>
                          </a:rPr>
                          <m:t>𝐻</m:t>
                        </m:r>
                      </m:e>
                      <m:sub>
                        <m:r>
                          <a:rPr lang="en-MY" sz="2000" i="1">
                            <a:latin typeface="Cambria Math" panose="02040503050406030204" pitchFamily="18" charset="0"/>
                          </a:rPr>
                          <m:t>2</m:t>
                        </m:r>
                      </m:sub>
                    </m:sSub>
                  </m:oMath>
                </a14:m>
                <a:r>
                  <a:rPr lang="en-MY" sz="2000" dirty="0">
                    <a:ea typeface="Cambria Math" panose="02040503050406030204" pitchFamily="18" charset="0"/>
                  </a:rPr>
                  <a:t> </a:t>
                </a:r>
                <a14:m>
                  <m:oMath xmlns:m="http://schemas.openxmlformats.org/officeDocument/2006/math">
                    <m:r>
                      <a:rPr lang="en-MY" sz="2000" b="0" i="0" smtClean="0">
                        <a:latin typeface="Cambria Math" panose="02040503050406030204" pitchFamily="18" charset="0"/>
                        <a:ea typeface="Cambria Math" panose="02040503050406030204" pitchFamily="18" charset="0"/>
                      </a:rPr>
                      <m:t>            </m:t>
                    </m:r>
                    <m:r>
                      <a:rPr lang="en-MY" sz="2000" i="1">
                        <a:latin typeface="Cambria Math" panose="02040503050406030204" pitchFamily="18" charset="0"/>
                        <a:ea typeface="Cambria Math" panose="02040503050406030204" pitchFamily="18" charset="0"/>
                      </a:rPr>
                      <m:t>∆</m:t>
                    </m:r>
                    <m:r>
                      <a:rPr lang="en-MY" sz="2000" i="1">
                        <a:latin typeface="Cambria Math" panose="02040503050406030204" pitchFamily="18" charset="0"/>
                        <a:ea typeface="Cambria Math" panose="02040503050406030204" pitchFamily="18" charset="0"/>
                      </a:rPr>
                      <m:t>𝐻</m:t>
                    </m:r>
                    <m:r>
                      <a:rPr lang="en-MY" sz="2000" i="1">
                        <a:latin typeface="Cambria Math" panose="02040503050406030204" pitchFamily="18" charset="0"/>
                        <a:ea typeface="Cambria Math" panose="02040503050406030204" pitchFamily="18" charset="0"/>
                      </a:rPr>
                      <m:t>=−41 </m:t>
                    </m:r>
                    <m:r>
                      <a:rPr lang="en-MY" sz="2000" i="1">
                        <a:latin typeface="Cambria Math" panose="02040503050406030204" pitchFamily="18" charset="0"/>
                        <a:ea typeface="Cambria Math" panose="02040503050406030204" pitchFamily="18" charset="0"/>
                      </a:rPr>
                      <m:t>𝑘𝐽</m:t>
                    </m:r>
                    <m:r>
                      <a:rPr lang="en-MY" sz="2000" i="1">
                        <a:latin typeface="Cambria Math" panose="02040503050406030204" pitchFamily="18" charset="0"/>
                        <a:ea typeface="Cambria Math" panose="02040503050406030204" pitchFamily="18" charset="0"/>
                      </a:rPr>
                      <m:t> </m:t>
                    </m:r>
                    <m:sSup>
                      <m:sSupPr>
                        <m:ctrlPr>
                          <a:rPr lang="en-MY" sz="2000" i="1">
                            <a:latin typeface="Cambria Math" panose="02040503050406030204" pitchFamily="18" charset="0"/>
                            <a:ea typeface="Cambria Math" panose="02040503050406030204" pitchFamily="18" charset="0"/>
                          </a:rPr>
                        </m:ctrlPr>
                      </m:sSupPr>
                      <m:e>
                        <m:r>
                          <a:rPr lang="en-MY" sz="2000" i="1">
                            <a:latin typeface="Cambria Math" panose="02040503050406030204" pitchFamily="18" charset="0"/>
                            <a:ea typeface="Cambria Math" panose="02040503050406030204" pitchFamily="18" charset="0"/>
                          </a:rPr>
                          <m:t>𝑚𝑜𝑙</m:t>
                        </m:r>
                      </m:e>
                      <m:sup>
                        <m:r>
                          <a:rPr lang="en-MY" sz="2000" i="1">
                            <a:latin typeface="Cambria Math" panose="02040503050406030204" pitchFamily="18" charset="0"/>
                            <a:ea typeface="Cambria Math" panose="02040503050406030204" pitchFamily="18" charset="0"/>
                          </a:rPr>
                          <m:t>−1</m:t>
                        </m:r>
                      </m:sup>
                    </m:sSup>
                  </m:oMath>
                </a14:m>
                <a:r>
                  <a:rPr lang="en-MY" sz="2000" dirty="0"/>
                  <a:t> 		(water gas shift reaction)</a:t>
                </a:r>
              </a:p>
              <a:p>
                <a:pPr marL="0" indent="0">
                  <a:buNone/>
                </a:pPr>
                <a14:m>
                  <m:oMath xmlns:m="http://schemas.openxmlformats.org/officeDocument/2006/math">
                    <m:sSub>
                      <m:sSubPr>
                        <m:ctrlPr>
                          <a:rPr lang="en-MY" sz="2000" i="1">
                            <a:latin typeface="Cambria Math" panose="02040503050406030204" pitchFamily="18" charset="0"/>
                          </a:rPr>
                        </m:ctrlPr>
                      </m:sSubPr>
                      <m:e>
                        <m:r>
                          <a:rPr lang="en-MY" sz="2000" i="1">
                            <a:latin typeface="Cambria Math" panose="02040503050406030204" pitchFamily="18" charset="0"/>
                          </a:rPr>
                          <m:t>𝐶𝐻</m:t>
                        </m:r>
                      </m:e>
                      <m:sub>
                        <m:r>
                          <a:rPr lang="en-MY" sz="2000" i="1">
                            <a:latin typeface="Cambria Math" panose="02040503050406030204" pitchFamily="18" charset="0"/>
                          </a:rPr>
                          <m:t>4</m:t>
                        </m:r>
                      </m:sub>
                    </m:sSub>
                    <m:r>
                      <a:rPr lang="en-MY" sz="2000" i="1">
                        <a:latin typeface="Cambria Math" panose="02040503050406030204" pitchFamily="18" charset="0"/>
                        <a:ea typeface="Cambria Math" panose="02040503050406030204" pitchFamily="18" charset="0"/>
                      </a:rPr>
                      <m:t>+</m:t>
                    </m:r>
                    <m:sSub>
                      <m:sSubPr>
                        <m:ctrlPr>
                          <a:rPr lang="en-MY" sz="2000" i="1">
                            <a:latin typeface="Cambria Math" panose="02040503050406030204" pitchFamily="18" charset="0"/>
                          </a:rPr>
                        </m:ctrlPr>
                      </m:sSubPr>
                      <m:e>
                        <m:r>
                          <a:rPr lang="en-MY" sz="2000" i="1">
                            <a:latin typeface="Cambria Math" panose="02040503050406030204" pitchFamily="18" charset="0"/>
                          </a:rPr>
                          <m:t>𝐻</m:t>
                        </m:r>
                      </m:e>
                      <m:sub>
                        <m:r>
                          <a:rPr lang="en-MY" sz="2000" i="1">
                            <a:latin typeface="Cambria Math" panose="02040503050406030204" pitchFamily="18" charset="0"/>
                          </a:rPr>
                          <m:t>2</m:t>
                        </m:r>
                      </m:sub>
                    </m:sSub>
                    <m:r>
                      <m:rPr>
                        <m:sty m:val="p"/>
                      </m:rPr>
                      <a:rPr lang="en-MY" sz="2000">
                        <a:latin typeface="Cambria Math" panose="02040503050406030204" pitchFamily="18" charset="0"/>
                      </a:rPr>
                      <m:t>O</m:t>
                    </m:r>
                    <m:r>
                      <a:rPr lang="en-MY" sz="2000" i="1">
                        <a:latin typeface="Cambria Math" panose="02040503050406030204" pitchFamily="18" charset="0"/>
                        <a:ea typeface="Cambria Math" panose="02040503050406030204" pitchFamily="18" charset="0"/>
                      </a:rPr>
                      <m:t>⇌</m:t>
                    </m:r>
                    <m:r>
                      <a:rPr lang="en-MY" sz="2000" i="1">
                        <a:latin typeface="Cambria Math" panose="02040503050406030204" pitchFamily="18" charset="0"/>
                        <a:ea typeface="Cambria Math" panose="02040503050406030204" pitchFamily="18" charset="0"/>
                      </a:rPr>
                      <m:t>𝐶𝑂</m:t>
                    </m:r>
                    <m:r>
                      <a:rPr lang="en-MY" sz="2000" i="1">
                        <a:latin typeface="Cambria Math" panose="02040503050406030204" pitchFamily="18" charset="0"/>
                        <a:ea typeface="Cambria Math" panose="02040503050406030204" pitchFamily="18" charset="0"/>
                      </a:rPr>
                      <m:t>+</m:t>
                    </m:r>
                  </m:oMath>
                </a14:m>
                <a:r>
                  <a:rPr lang="en-MY" sz="2000" dirty="0"/>
                  <a:t> </a:t>
                </a:r>
                <a14:m>
                  <m:oMath xmlns:m="http://schemas.openxmlformats.org/officeDocument/2006/math">
                    <m:sSub>
                      <m:sSubPr>
                        <m:ctrlPr>
                          <a:rPr lang="en-MY" sz="2000" i="1">
                            <a:latin typeface="Cambria Math" panose="02040503050406030204" pitchFamily="18" charset="0"/>
                          </a:rPr>
                        </m:ctrlPr>
                      </m:sSubPr>
                      <m:e>
                        <m:r>
                          <a:rPr lang="en-MY" sz="2000" b="0" i="1" smtClean="0">
                            <a:latin typeface="Cambria Math" panose="02040503050406030204" pitchFamily="18" charset="0"/>
                          </a:rPr>
                          <m:t>3</m:t>
                        </m:r>
                        <m:r>
                          <a:rPr lang="en-MY" sz="2000" i="1">
                            <a:latin typeface="Cambria Math" panose="02040503050406030204" pitchFamily="18" charset="0"/>
                          </a:rPr>
                          <m:t>𝐻</m:t>
                        </m:r>
                      </m:e>
                      <m:sub>
                        <m:r>
                          <a:rPr lang="en-MY" sz="2000" i="1">
                            <a:latin typeface="Cambria Math" panose="02040503050406030204" pitchFamily="18" charset="0"/>
                          </a:rPr>
                          <m:t>2</m:t>
                        </m:r>
                      </m:sub>
                    </m:sSub>
                  </m:oMath>
                </a14:m>
                <a:r>
                  <a:rPr lang="en-MY" sz="2000" dirty="0">
                    <a:ea typeface="Cambria Math" panose="02040503050406030204" pitchFamily="18" charset="0"/>
                  </a:rPr>
                  <a:t>          </a:t>
                </a:r>
                <a14:m>
                  <m:oMath xmlns:m="http://schemas.openxmlformats.org/officeDocument/2006/math">
                    <m:r>
                      <a:rPr lang="en-MY" sz="2000" i="1">
                        <a:latin typeface="Cambria Math" panose="02040503050406030204" pitchFamily="18" charset="0"/>
                        <a:ea typeface="Cambria Math" panose="02040503050406030204" pitchFamily="18" charset="0"/>
                      </a:rPr>
                      <m:t>∆</m:t>
                    </m:r>
                    <m:r>
                      <a:rPr lang="en-MY" sz="2000" i="1">
                        <a:latin typeface="Cambria Math" panose="02040503050406030204" pitchFamily="18" charset="0"/>
                        <a:ea typeface="Cambria Math" panose="02040503050406030204" pitchFamily="18" charset="0"/>
                      </a:rPr>
                      <m:t>𝐻</m:t>
                    </m:r>
                    <m:r>
                      <a:rPr lang="en-MY" sz="2000" i="1">
                        <a:latin typeface="Cambria Math" panose="02040503050406030204" pitchFamily="18" charset="0"/>
                        <a:ea typeface="Cambria Math" panose="02040503050406030204" pitchFamily="18" charset="0"/>
                      </a:rPr>
                      <m:t>=+206 </m:t>
                    </m:r>
                    <m:r>
                      <a:rPr lang="en-MY" sz="2000" i="1">
                        <a:latin typeface="Cambria Math" panose="02040503050406030204" pitchFamily="18" charset="0"/>
                        <a:ea typeface="Cambria Math" panose="02040503050406030204" pitchFamily="18" charset="0"/>
                      </a:rPr>
                      <m:t>𝑘𝐽</m:t>
                    </m:r>
                    <m:r>
                      <a:rPr lang="en-MY" sz="2000" i="1">
                        <a:latin typeface="Cambria Math" panose="02040503050406030204" pitchFamily="18" charset="0"/>
                        <a:ea typeface="Cambria Math" panose="02040503050406030204" pitchFamily="18" charset="0"/>
                      </a:rPr>
                      <m:t> </m:t>
                    </m:r>
                    <m:sSup>
                      <m:sSupPr>
                        <m:ctrlPr>
                          <a:rPr lang="en-MY" sz="2000" i="1">
                            <a:latin typeface="Cambria Math" panose="02040503050406030204" pitchFamily="18" charset="0"/>
                            <a:ea typeface="Cambria Math" panose="02040503050406030204" pitchFamily="18" charset="0"/>
                          </a:rPr>
                        </m:ctrlPr>
                      </m:sSupPr>
                      <m:e>
                        <m:r>
                          <a:rPr lang="en-MY" sz="2000" i="1">
                            <a:latin typeface="Cambria Math" panose="02040503050406030204" pitchFamily="18" charset="0"/>
                            <a:ea typeface="Cambria Math" panose="02040503050406030204" pitchFamily="18" charset="0"/>
                          </a:rPr>
                          <m:t>𝑚𝑜𝑙</m:t>
                        </m:r>
                      </m:e>
                      <m:sup>
                        <m:r>
                          <a:rPr lang="en-MY" sz="2000" i="1">
                            <a:latin typeface="Cambria Math" panose="02040503050406030204" pitchFamily="18" charset="0"/>
                            <a:ea typeface="Cambria Math" panose="02040503050406030204" pitchFamily="18" charset="0"/>
                          </a:rPr>
                          <m:t>−1</m:t>
                        </m:r>
                      </m:sup>
                    </m:sSup>
                  </m:oMath>
                </a14:m>
                <a:r>
                  <a:rPr lang="en-MY" sz="2000" dirty="0"/>
                  <a:t> 	(</a:t>
                </a:r>
                <a:r>
                  <a:rPr lang="en-MY" sz="2000" b="1" dirty="0"/>
                  <a:t>steam methane reforming</a:t>
                </a:r>
                <a:r>
                  <a:rPr lang="en-MY" sz="2000" dirty="0"/>
                  <a:t>)</a:t>
                </a:r>
              </a:p>
              <a:p>
                <a:pPr marL="0" indent="0">
                  <a:buNone/>
                </a:pPr>
                <a:endParaRPr lang="en-MY" sz="2000" dirty="0"/>
              </a:p>
              <a:p>
                <a:pPr marL="0" indent="0">
                  <a:buNone/>
                </a:pPr>
                <a:endParaRPr lang="en-MY" sz="2000" dirty="0"/>
              </a:p>
              <a:p>
                <a:pPr marL="0" indent="0">
                  <a:buNone/>
                </a:pPr>
                <a:endParaRPr lang="en-MY" sz="2000" dirty="0"/>
              </a:p>
              <a:p>
                <a:pPr marL="0" indent="0">
                  <a:buNone/>
                </a:pPr>
                <a:endParaRPr lang="en-MY" sz="2000" dirty="0"/>
              </a:p>
            </p:txBody>
          </p:sp>
        </mc:Choice>
        <mc:Fallback xmlns="">
          <p:sp>
            <p:nvSpPr>
              <p:cNvPr id="3" name="Content Placeholder 2">
                <a:extLst>
                  <a:ext uri="{FF2B5EF4-FFF2-40B4-BE49-F238E27FC236}">
                    <a16:creationId xmlns:a16="http://schemas.microsoft.com/office/drawing/2014/main" id="{41C5D6C5-4FEC-49AC-B634-9E761606870B}"/>
                  </a:ext>
                </a:extLst>
              </p:cNvPr>
              <p:cNvSpPr>
                <a:spLocks noGrp="1" noRot="1" noChangeAspect="1" noMove="1" noResize="1" noEditPoints="1" noAdjustHandles="1" noChangeArrowheads="1" noChangeShapeType="1" noTextEdit="1"/>
              </p:cNvSpPr>
              <p:nvPr>
                <p:ph idx="1"/>
              </p:nvPr>
            </p:nvSpPr>
            <p:spPr>
              <a:xfrm>
                <a:off x="838200" y="728345"/>
                <a:ext cx="10515600" cy="4351338"/>
              </a:xfrm>
              <a:blipFill>
                <a:blip r:embed="rId2"/>
                <a:stretch>
                  <a:fillRect l="-638" t="-1961"/>
                </a:stretch>
              </a:blipFill>
            </p:spPr>
            <p:txBody>
              <a:bodyPr/>
              <a:lstStyle/>
              <a:p>
                <a:r>
                  <a:rPr lang="en-MY">
                    <a:noFill/>
                  </a:rPr>
                  <a:t> </a:t>
                </a:r>
              </a:p>
            </p:txBody>
          </p:sp>
        </mc:Fallback>
      </mc:AlternateContent>
      <p:sp>
        <p:nvSpPr>
          <p:cNvPr id="4" name="Rectangle 3">
            <a:extLst>
              <a:ext uri="{FF2B5EF4-FFF2-40B4-BE49-F238E27FC236}">
                <a16:creationId xmlns:a16="http://schemas.microsoft.com/office/drawing/2014/main" id="{209C6862-63DC-48EB-A60B-551E9E74B375}"/>
              </a:ext>
            </a:extLst>
          </p:cNvPr>
          <p:cNvSpPr/>
          <p:nvPr/>
        </p:nvSpPr>
        <p:spPr>
          <a:xfrm>
            <a:off x="8847909" y="5262154"/>
            <a:ext cx="2873829" cy="11713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rPr>
              <a:t>Boudouard</a:t>
            </a:r>
            <a:r>
              <a:rPr lang="en-US" sz="1400" b="1" dirty="0">
                <a:solidFill>
                  <a:schemeClr val="tx1"/>
                </a:solidFill>
              </a:rPr>
              <a:t> reaction </a:t>
            </a:r>
            <a:r>
              <a:rPr lang="en-US" sz="1400" dirty="0">
                <a:solidFill>
                  <a:schemeClr val="tx1"/>
                </a:solidFill>
              </a:rPr>
              <a:t>- Redox reaction of a chemical equilibrium mixture of carbon monoxide and carbon dioxide at a given temperature.</a:t>
            </a:r>
            <a:endParaRPr lang="en-MY" sz="1400" dirty="0">
              <a:solidFill>
                <a:schemeClr val="tx1"/>
              </a:solidFill>
            </a:endParaRPr>
          </a:p>
        </p:txBody>
      </p:sp>
    </p:spTree>
    <p:extLst>
      <p:ext uri="{BB962C8B-B14F-4D97-AF65-F5344CB8AC3E}">
        <p14:creationId xmlns:p14="http://schemas.microsoft.com/office/powerpoint/2010/main" val="217950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 calcmode="lin" valueType="num">
                                      <p:cBhvr additive="base">
                                        <p:cTn id="3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additive="base">
                                        <p:cTn id="4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ECB9-7369-4D8C-9667-2250B34C733A}"/>
              </a:ext>
            </a:extLst>
          </p:cNvPr>
          <p:cNvSpPr>
            <a:spLocks noGrp="1"/>
          </p:cNvSpPr>
          <p:nvPr>
            <p:ph type="title"/>
          </p:nvPr>
        </p:nvSpPr>
        <p:spPr/>
        <p:txBody>
          <a:bodyPr/>
          <a:lstStyle/>
          <a:p>
            <a:endParaRPr lang="en-MY"/>
          </a:p>
        </p:txBody>
      </p:sp>
      <p:pic>
        <p:nvPicPr>
          <p:cNvPr id="4" name="Picture 3">
            <a:extLst>
              <a:ext uri="{FF2B5EF4-FFF2-40B4-BE49-F238E27FC236}">
                <a16:creationId xmlns:a16="http://schemas.microsoft.com/office/drawing/2014/main" id="{D2294D26-81F7-4D1B-9318-A65D66DA3498}"/>
              </a:ext>
            </a:extLst>
          </p:cNvPr>
          <p:cNvPicPr>
            <a:picLocks noChangeAspect="1"/>
          </p:cNvPicPr>
          <p:nvPr/>
        </p:nvPicPr>
        <p:blipFill rotWithShape="1">
          <a:blip r:embed="rId2"/>
          <a:srcRect l="40061" t="28455" r="19695" b="7963"/>
          <a:stretch/>
        </p:blipFill>
        <p:spPr>
          <a:xfrm>
            <a:off x="444873" y="516929"/>
            <a:ext cx="5039734" cy="4478817"/>
          </a:xfrm>
          <a:prstGeom prst="rect">
            <a:avLst/>
          </a:prstGeom>
        </p:spPr>
      </p:pic>
      <p:cxnSp>
        <p:nvCxnSpPr>
          <p:cNvPr id="5" name="Straight Arrow Connector 4">
            <a:hlinkClick r:id="" action="ppaction://noaction" highlightClick="1"/>
            <a:extLst>
              <a:ext uri="{FF2B5EF4-FFF2-40B4-BE49-F238E27FC236}">
                <a16:creationId xmlns:a16="http://schemas.microsoft.com/office/drawing/2014/main" id="{904A4DDD-BC5A-419E-B993-7930DD260BC7}"/>
              </a:ext>
            </a:extLst>
          </p:cNvPr>
          <p:cNvCxnSpPr>
            <a:cxnSpLocks/>
          </p:cNvCxnSpPr>
          <p:nvPr/>
        </p:nvCxnSpPr>
        <p:spPr>
          <a:xfrm>
            <a:off x="3412273" y="4004774"/>
            <a:ext cx="950721"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6A0C1D-5769-48BB-9809-ADFB6440E79A}"/>
                  </a:ext>
                </a:extLst>
              </p:cNvPr>
              <p:cNvSpPr txBox="1"/>
              <p:nvPr/>
            </p:nvSpPr>
            <p:spPr>
              <a:xfrm>
                <a:off x="4519749" y="3429000"/>
                <a:ext cx="6910251" cy="2422458"/>
              </a:xfrm>
              <a:prstGeom prst="rect">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lin ang="5400000" scaled="1"/>
                <a:tileRect/>
              </a:gradFill>
              <a:ln>
                <a:solidFill>
                  <a:srgbClr val="FF5050"/>
                </a:solidFill>
              </a:ln>
              <a:scene3d>
                <a:camera prst="orthographicFront"/>
                <a:lightRig rig="threePt" dir="t"/>
              </a:scene3d>
              <a:sp3d>
                <a:bevelT/>
              </a:sp3d>
            </p:spPr>
            <p:txBody>
              <a:bodyPr wrap="square" rtlCol="0">
                <a:spAutoFit/>
              </a:bodyPr>
              <a:lstStyle/>
              <a:p>
                <a:pPr marL="285750" indent="-285750">
                  <a:buFont typeface="Arial" panose="020B0604020202020204" pitchFamily="34" charset="0"/>
                  <a:buChar char="•"/>
                </a:pPr>
                <a:r>
                  <a:rPr lang="en-MY" dirty="0"/>
                  <a:t>Highly exothermic reaction step that supplies the majority of the heat to other reaction zones. </a:t>
                </a:r>
              </a:p>
              <a:p>
                <a:pPr marL="285750" indent="-285750">
                  <a:buFont typeface="Arial" panose="020B0604020202020204" pitchFamily="34" charset="0"/>
                  <a:buChar char="•"/>
                </a:pPr>
                <a:r>
                  <a:rPr lang="en-MY" dirty="0"/>
                  <a:t>Reaction occurs at 1300˚C.</a:t>
                </a:r>
              </a:p>
              <a:p>
                <a:pPr marL="285750" indent="-285750">
                  <a:buFont typeface="Arial" panose="020B0604020202020204" pitchFamily="34" charset="0"/>
                  <a:buChar char="•"/>
                </a:pPr>
                <a:r>
                  <a:rPr lang="en-MY" dirty="0"/>
                  <a:t>Oxidation reactions:</a:t>
                </a:r>
              </a:p>
              <a:p>
                <a:endParaRPr lang="en-MY" i="1" dirty="0">
                  <a:latin typeface="Cambria Math" panose="02040503050406030204" pitchFamily="18" charset="0"/>
                </a:endParaRPr>
              </a:p>
              <a:p>
                <a14:m>
                  <m:oMath xmlns:m="http://schemas.openxmlformats.org/officeDocument/2006/math">
                    <m:r>
                      <a:rPr lang="en-MY" i="1">
                        <a:latin typeface="Cambria Math" panose="02040503050406030204" pitchFamily="18" charset="0"/>
                      </a:rPr>
                      <m:t>𝐶</m:t>
                    </m:r>
                    <m:r>
                      <a:rPr lang="en-MY" i="1">
                        <a:latin typeface="Cambria Math" panose="02040503050406030204" pitchFamily="18" charset="0"/>
                        <a:ea typeface="Cambria Math" panose="02040503050406030204" pitchFamily="18" charset="0"/>
                      </a:rPr>
                      <m:t>+</m:t>
                    </m:r>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𝑂</m:t>
                        </m:r>
                      </m:e>
                      <m:sub>
                        <m:r>
                          <a:rPr lang="en-MY" i="1">
                            <a:latin typeface="Cambria Math" panose="02040503050406030204" pitchFamily="18" charset="0"/>
                            <a:ea typeface="Cambria Math" panose="02040503050406030204" pitchFamily="18" charset="0"/>
                          </a:rPr>
                          <m:t>2</m:t>
                        </m:r>
                      </m:sub>
                    </m:sSub>
                    <m:r>
                      <a:rPr lang="en-MY" i="1">
                        <a:latin typeface="Cambria Math" panose="02040503050406030204" pitchFamily="18" charset="0"/>
                        <a:ea typeface="Cambria Math" panose="02040503050406030204" pitchFamily="18" charset="0"/>
                      </a:rPr>
                      <m:t>→</m:t>
                    </m:r>
                    <m:sSub>
                      <m:sSubPr>
                        <m:ctrlPr>
                          <a:rPr lang="en-MY" i="1">
                            <a:latin typeface="Cambria Math" panose="02040503050406030204" pitchFamily="18" charset="0"/>
                            <a:ea typeface="Cambria Math" panose="02040503050406030204" pitchFamily="18" charset="0"/>
                          </a:rPr>
                        </m:ctrlPr>
                      </m:sSubPr>
                      <m:e>
                        <m:r>
                          <a:rPr lang="en-MY" i="1">
                            <a:latin typeface="Cambria Math" panose="02040503050406030204" pitchFamily="18" charset="0"/>
                            <a:ea typeface="Cambria Math" panose="02040503050406030204" pitchFamily="18" charset="0"/>
                          </a:rPr>
                          <m:t>𝐶𝑂</m:t>
                        </m:r>
                      </m:e>
                      <m:sub>
                        <m:r>
                          <a:rPr lang="en-MY" i="1">
                            <a:latin typeface="Cambria Math" panose="02040503050406030204" pitchFamily="18" charset="0"/>
                            <a:ea typeface="Cambria Math" panose="02040503050406030204" pitchFamily="18" charset="0"/>
                          </a:rPr>
                          <m:t>2</m:t>
                        </m:r>
                      </m:sub>
                    </m:sSub>
                    <m:r>
                      <a:rPr lang="en-MY" i="1">
                        <a:latin typeface="Cambria Math" panose="02040503050406030204" pitchFamily="18" charset="0"/>
                        <a:ea typeface="Cambria Math" panose="02040503050406030204" pitchFamily="18" charset="0"/>
                      </a:rPr>
                      <m:t>                                      ∆</m:t>
                    </m:r>
                    <m:r>
                      <a:rPr lang="en-MY" i="1">
                        <a:latin typeface="Cambria Math" panose="02040503050406030204" pitchFamily="18" charset="0"/>
                        <a:ea typeface="Cambria Math" panose="02040503050406030204" pitchFamily="18" charset="0"/>
                      </a:rPr>
                      <m:t>𝐻</m:t>
                    </m:r>
                    <m:r>
                      <a:rPr lang="en-MY" i="1">
                        <a:latin typeface="Cambria Math" panose="02040503050406030204" pitchFamily="18" charset="0"/>
                        <a:ea typeface="Cambria Math" panose="02040503050406030204" pitchFamily="18" charset="0"/>
                      </a:rPr>
                      <m:t>=−393 </m:t>
                    </m:r>
                    <m:r>
                      <a:rPr lang="en-MY" i="1">
                        <a:latin typeface="Cambria Math" panose="02040503050406030204" pitchFamily="18" charset="0"/>
                        <a:ea typeface="Cambria Math" panose="02040503050406030204" pitchFamily="18" charset="0"/>
                      </a:rPr>
                      <m:t>𝑘𝐽</m:t>
                    </m:r>
                    <m:r>
                      <a:rPr lang="en-MY" i="1">
                        <a:latin typeface="Cambria Math" panose="02040503050406030204" pitchFamily="18" charset="0"/>
                        <a:ea typeface="Cambria Math" panose="02040503050406030204" pitchFamily="18" charset="0"/>
                      </a:rPr>
                      <m:t> </m:t>
                    </m:r>
                    <m:sSup>
                      <m:sSupPr>
                        <m:ctrlPr>
                          <a:rPr lang="en-MY" i="1">
                            <a:latin typeface="Cambria Math" panose="02040503050406030204" pitchFamily="18" charset="0"/>
                            <a:ea typeface="Cambria Math" panose="02040503050406030204" pitchFamily="18" charset="0"/>
                          </a:rPr>
                        </m:ctrlPr>
                      </m:sSupPr>
                      <m:e>
                        <m:r>
                          <a:rPr lang="en-MY" i="1">
                            <a:latin typeface="Cambria Math" panose="02040503050406030204" pitchFamily="18" charset="0"/>
                            <a:ea typeface="Cambria Math" panose="02040503050406030204" pitchFamily="18" charset="0"/>
                          </a:rPr>
                          <m:t>𝑚𝑜𝑙</m:t>
                        </m:r>
                      </m:e>
                      <m:sup>
                        <m:r>
                          <a:rPr lang="en-MY" i="1">
                            <a:latin typeface="Cambria Math" panose="02040503050406030204" pitchFamily="18" charset="0"/>
                            <a:ea typeface="Cambria Math" panose="02040503050406030204" pitchFamily="18" charset="0"/>
                          </a:rPr>
                          <m:t>−1</m:t>
                        </m:r>
                      </m:sup>
                    </m:sSup>
                  </m:oMath>
                </a14:m>
                <a:r>
                  <a:rPr lang="en-MY" dirty="0"/>
                  <a:t> </a:t>
                </a:r>
              </a:p>
              <a:p>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𝐻</m:t>
                        </m:r>
                      </m:e>
                      <m:sub>
                        <m:r>
                          <a:rPr lang="en-MY" i="1">
                            <a:latin typeface="Cambria Math" panose="02040503050406030204" pitchFamily="18" charset="0"/>
                          </a:rPr>
                          <m:t>2</m:t>
                        </m:r>
                      </m:sub>
                    </m:sSub>
                    <m:r>
                      <a:rPr lang="en-MY" i="1">
                        <a:latin typeface="Cambria Math" panose="02040503050406030204" pitchFamily="18" charset="0"/>
                      </a:rPr>
                      <m:t>+</m:t>
                    </m:r>
                    <m:f>
                      <m:fPr>
                        <m:ctrlPr>
                          <a:rPr lang="en-MY" i="1">
                            <a:latin typeface="Cambria Math" panose="02040503050406030204" pitchFamily="18" charset="0"/>
                            <a:ea typeface="Cambria Math" panose="02040503050406030204" pitchFamily="18" charset="0"/>
                          </a:rPr>
                        </m:ctrlPr>
                      </m:fPr>
                      <m:num>
                        <m:r>
                          <a:rPr lang="en-MY" i="1">
                            <a:latin typeface="Cambria Math" panose="02040503050406030204" pitchFamily="18" charset="0"/>
                            <a:ea typeface="Cambria Math" panose="02040503050406030204" pitchFamily="18" charset="0"/>
                          </a:rPr>
                          <m:t>1</m:t>
                        </m:r>
                      </m:num>
                      <m:den>
                        <m:r>
                          <a:rPr lang="en-MY" i="1">
                            <a:latin typeface="Cambria Math" panose="02040503050406030204" pitchFamily="18" charset="0"/>
                            <a:ea typeface="Cambria Math" panose="02040503050406030204" pitchFamily="18" charset="0"/>
                          </a:rPr>
                          <m:t>2</m:t>
                        </m:r>
                      </m:den>
                    </m:f>
                  </m:oMath>
                </a14:m>
                <a:r>
                  <a:rPr lang="en-MY" dirty="0"/>
                  <a:t> </a:t>
                </a: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𝑂</m:t>
                        </m:r>
                      </m:e>
                      <m:sub>
                        <m:r>
                          <a:rPr lang="en-MY" i="1">
                            <a:latin typeface="Cambria Math" panose="02040503050406030204" pitchFamily="18" charset="0"/>
                          </a:rPr>
                          <m:t>2</m:t>
                        </m:r>
                      </m:sub>
                    </m:sSub>
                  </m:oMath>
                </a14:m>
                <a:r>
                  <a:rPr lang="en-MY" dirty="0">
                    <a:ea typeface="Cambria Math" panose="02040503050406030204" pitchFamily="18" charset="0"/>
                  </a:rPr>
                  <a:t> </a:t>
                </a:r>
                <a14:m>
                  <m:oMath xmlns:m="http://schemas.openxmlformats.org/officeDocument/2006/math">
                    <m:r>
                      <a:rPr lang="en-MY" i="1">
                        <a:latin typeface="Cambria Math" panose="02040503050406030204" pitchFamily="18" charset="0"/>
                        <a:ea typeface="Cambria Math" panose="02040503050406030204" pitchFamily="18" charset="0"/>
                      </a:rPr>
                      <m:t>→</m:t>
                    </m:r>
                  </m:oMath>
                </a14:m>
                <a:r>
                  <a:rPr lang="en-MY" dirty="0"/>
                  <a:t> </a:t>
                </a:r>
                <a14:m>
                  <m:oMath xmlns:m="http://schemas.openxmlformats.org/officeDocument/2006/math">
                    <m:sSub>
                      <m:sSubPr>
                        <m:ctrlPr>
                          <a:rPr lang="en-MY" i="1">
                            <a:latin typeface="Cambria Math" panose="02040503050406030204" pitchFamily="18" charset="0"/>
                          </a:rPr>
                        </m:ctrlPr>
                      </m:sSubPr>
                      <m:e>
                        <m:r>
                          <a:rPr lang="en-MY" i="1">
                            <a:latin typeface="Cambria Math" panose="02040503050406030204" pitchFamily="18" charset="0"/>
                          </a:rPr>
                          <m:t>𝐻</m:t>
                        </m:r>
                      </m:e>
                      <m:sub>
                        <m:r>
                          <a:rPr lang="en-MY" i="1">
                            <a:latin typeface="Cambria Math" panose="02040503050406030204" pitchFamily="18" charset="0"/>
                          </a:rPr>
                          <m:t>2</m:t>
                        </m:r>
                      </m:sub>
                    </m:sSub>
                    <m:r>
                      <m:rPr>
                        <m:sty m:val="p"/>
                      </m:rPr>
                      <a:rPr lang="en-MY">
                        <a:latin typeface="Cambria Math" panose="02040503050406030204" pitchFamily="18" charset="0"/>
                      </a:rPr>
                      <m:t>O</m:t>
                    </m:r>
                    <m:r>
                      <a:rPr lang="en-MY">
                        <a:latin typeface="Cambria Math" panose="02040503050406030204" pitchFamily="18" charset="0"/>
                        <a:ea typeface="Cambria Math" panose="02040503050406030204" pitchFamily="18" charset="0"/>
                      </a:rPr>
                      <m:t>                                  </m:t>
                    </m:r>
                    <m:r>
                      <a:rPr lang="en-MY" i="1">
                        <a:latin typeface="Cambria Math" panose="02040503050406030204" pitchFamily="18" charset="0"/>
                        <a:ea typeface="Cambria Math" panose="02040503050406030204" pitchFamily="18" charset="0"/>
                      </a:rPr>
                      <m:t>∆</m:t>
                    </m:r>
                    <m:r>
                      <a:rPr lang="en-MY" i="1">
                        <a:latin typeface="Cambria Math" panose="02040503050406030204" pitchFamily="18" charset="0"/>
                        <a:ea typeface="Cambria Math" panose="02040503050406030204" pitchFamily="18" charset="0"/>
                      </a:rPr>
                      <m:t>𝐻</m:t>
                    </m:r>
                    <m:r>
                      <a:rPr lang="en-MY" i="1">
                        <a:latin typeface="Cambria Math" panose="02040503050406030204" pitchFamily="18" charset="0"/>
                        <a:ea typeface="Cambria Math" panose="02040503050406030204" pitchFamily="18" charset="0"/>
                      </a:rPr>
                      <m:t>=−242 </m:t>
                    </m:r>
                    <m:r>
                      <a:rPr lang="en-MY" i="1">
                        <a:latin typeface="Cambria Math" panose="02040503050406030204" pitchFamily="18" charset="0"/>
                        <a:ea typeface="Cambria Math" panose="02040503050406030204" pitchFamily="18" charset="0"/>
                      </a:rPr>
                      <m:t>𝑘𝐽</m:t>
                    </m:r>
                    <m:r>
                      <a:rPr lang="en-MY" i="1">
                        <a:latin typeface="Cambria Math" panose="02040503050406030204" pitchFamily="18" charset="0"/>
                        <a:ea typeface="Cambria Math" panose="02040503050406030204" pitchFamily="18" charset="0"/>
                      </a:rPr>
                      <m:t> </m:t>
                    </m:r>
                    <m:sSup>
                      <m:sSupPr>
                        <m:ctrlPr>
                          <a:rPr lang="en-MY" i="1">
                            <a:latin typeface="Cambria Math" panose="02040503050406030204" pitchFamily="18" charset="0"/>
                            <a:ea typeface="Cambria Math" panose="02040503050406030204" pitchFamily="18" charset="0"/>
                          </a:rPr>
                        </m:ctrlPr>
                      </m:sSupPr>
                      <m:e>
                        <m:r>
                          <a:rPr lang="en-MY" i="1">
                            <a:latin typeface="Cambria Math" panose="02040503050406030204" pitchFamily="18" charset="0"/>
                            <a:ea typeface="Cambria Math" panose="02040503050406030204" pitchFamily="18" charset="0"/>
                          </a:rPr>
                          <m:t>𝑚𝑜𝑙</m:t>
                        </m:r>
                      </m:e>
                      <m:sup>
                        <m:r>
                          <a:rPr lang="en-MY" i="1">
                            <a:latin typeface="Cambria Math" panose="02040503050406030204" pitchFamily="18" charset="0"/>
                            <a:ea typeface="Cambria Math" panose="02040503050406030204" pitchFamily="18" charset="0"/>
                          </a:rPr>
                          <m:t>−1</m:t>
                        </m:r>
                      </m:sup>
                    </m:sSup>
                  </m:oMath>
                </a14:m>
                <a:endParaRPr lang="en-MY" dirty="0"/>
              </a:p>
              <a:p>
                <a:endParaRPr lang="en-MY" dirty="0"/>
              </a:p>
            </p:txBody>
          </p:sp>
        </mc:Choice>
        <mc:Fallback xmlns="">
          <p:sp>
            <p:nvSpPr>
              <p:cNvPr id="8" name="TextBox 7">
                <a:extLst>
                  <a:ext uri="{FF2B5EF4-FFF2-40B4-BE49-F238E27FC236}">
                    <a16:creationId xmlns:a16="http://schemas.microsoft.com/office/drawing/2014/main" id="{2B6A0C1D-5769-48BB-9809-ADFB6440E79A}"/>
                  </a:ext>
                </a:extLst>
              </p:cNvPr>
              <p:cNvSpPr txBox="1">
                <a:spLocks noRot="1" noChangeAspect="1" noMove="1" noResize="1" noEditPoints="1" noAdjustHandles="1" noChangeArrowheads="1" noChangeShapeType="1" noTextEdit="1"/>
              </p:cNvSpPr>
              <p:nvPr/>
            </p:nvSpPr>
            <p:spPr>
              <a:xfrm>
                <a:off x="4519749" y="3429000"/>
                <a:ext cx="6910251" cy="2422458"/>
              </a:xfrm>
              <a:prstGeom prst="rect">
                <a:avLst/>
              </a:prstGeom>
              <a:blipFill>
                <a:blip r:embed="rId3"/>
                <a:stretch>
                  <a:fillRect l="-263" t="-495"/>
                </a:stretch>
              </a:blipFill>
              <a:ln>
                <a:solidFill>
                  <a:srgbClr val="FF5050"/>
                </a:solidFill>
              </a:ln>
            </p:spPr>
            <p:txBody>
              <a:bodyPr/>
              <a:lstStyle/>
              <a:p>
                <a:r>
                  <a:rPr lang="en-MY">
                    <a:noFill/>
                  </a:rPr>
                  <a:t> </a:t>
                </a:r>
              </a:p>
            </p:txBody>
          </p:sp>
        </mc:Fallback>
      </mc:AlternateContent>
      <p:sp>
        <p:nvSpPr>
          <p:cNvPr id="3" name="Rectangle 2">
            <a:extLst>
              <a:ext uri="{FF2B5EF4-FFF2-40B4-BE49-F238E27FC236}">
                <a16:creationId xmlns:a16="http://schemas.microsoft.com/office/drawing/2014/main" id="{7546DD46-8F67-4EE1-AC7C-62469024938F}"/>
              </a:ext>
            </a:extLst>
          </p:cNvPr>
          <p:cNvSpPr/>
          <p:nvPr/>
        </p:nvSpPr>
        <p:spPr>
          <a:xfrm>
            <a:off x="4519749" y="6031210"/>
            <a:ext cx="6910251" cy="646331"/>
          </a:xfrm>
          <a:prstGeom prst="rect">
            <a:avLst/>
          </a:prstGeom>
        </p:spPr>
        <p:txBody>
          <a:bodyPr wrap="square">
            <a:spAutoFit/>
          </a:bodyPr>
          <a:lstStyle/>
          <a:p>
            <a:r>
              <a:rPr lang="en-US" dirty="0"/>
              <a:t>Char produced in the pyrolysis zone is around 20% of the original biomass by weight and passes through combustion and reduction zones. </a:t>
            </a:r>
          </a:p>
        </p:txBody>
      </p:sp>
    </p:spTree>
    <p:extLst>
      <p:ext uri="{BB962C8B-B14F-4D97-AF65-F5344CB8AC3E}">
        <p14:creationId xmlns:p14="http://schemas.microsoft.com/office/powerpoint/2010/main" val="70959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D491F-DE61-47B0-87C1-B0EB4F682A81}"/>
              </a:ext>
            </a:extLst>
          </p:cNvPr>
          <p:cNvSpPr>
            <a:spLocks noGrp="1"/>
          </p:cNvSpPr>
          <p:nvPr>
            <p:ph type="title"/>
          </p:nvPr>
        </p:nvSpPr>
        <p:spPr/>
        <p:txBody>
          <a:bodyPr/>
          <a:lstStyle/>
          <a:p>
            <a:r>
              <a:rPr lang="en-MY" b="1" dirty="0"/>
              <a:t>Reference</a:t>
            </a:r>
          </a:p>
        </p:txBody>
      </p:sp>
      <p:sp>
        <p:nvSpPr>
          <p:cNvPr id="3" name="Content Placeholder 2">
            <a:extLst>
              <a:ext uri="{FF2B5EF4-FFF2-40B4-BE49-F238E27FC236}">
                <a16:creationId xmlns:a16="http://schemas.microsoft.com/office/drawing/2014/main" id="{00BD5BC7-D65F-4285-8CE8-C7BE51C1F03C}"/>
              </a:ext>
            </a:extLst>
          </p:cNvPr>
          <p:cNvSpPr>
            <a:spLocks noGrp="1"/>
          </p:cNvSpPr>
          <p:nvPr>
            <p:ph idx="1"/>
          </p:nvPr>
        </p:nvSpPr>
        <p:spPr/>
        <p:txBody>
          <a:bodyPr/>
          <a:lstStyle/>
          <a:p>
            <a:r>
              <a:rPr lang="en-US" b="1" dirty="0"/>
              <a:t>Thermochemical processing of biomass : conversion into fuels, chemicals and power - </a:t>
            </a:r>
            <a:r>
              <a:rPr lang="en-US" dirty="0"/>
              <a:t>Edited by Robert C. Brown - Contributor(s): Brown, Robert C. Robert Clinton.</a:t>
            </a:r>
          </a:p>
          <a:p>
            <a:r>
              <a:rPr lang="en-US" b="1" dirty="0"/>
              <a:t>Biorefineries and Chemical Processes: Design, Integration and Sustainability Analysis </a:t>
            </a:r>
            <a:r>
              <a:rPr lang="en-US" dirty="0"/>
              <a:t>- Author(s): </a:t>
            </a:r>
            <a:r>
              <a:rPr lang="en-US" dirty="0" err="1"/>
              <a:t>Jhuma</a:t>
            </a:r>
            <a:r>
              <a:rPr lang="en-US" dirty="0"/>
              <a:t> </a:t>
            </a:r>
            <a:r>
              <a:rPr lang="en-US" dirty="0" err="1"/>
              <a:t>Sadhukhan</a:t>
            </a:r>
            <a:r>
              <a:rPr lang="en-US" dirty="0"/>
              <a:t> </a:t>
            </a:r>
            <a:r>
              <a:rPr lang="en-US" dirty="0" err="1"/>
              <a:t>Kok</a:t>
            </a:r>
            <a:r>
              <a:rPr lang="en-US" dirty="0"/>
              <a:t> Siew Ng Elias Martinez Hernandez</a:t>
            </a:r>
          </a:p>
          <a:p>
            <a:endParaRPr lang="en-MY" dirty="0"/>
          </a:p>
        </p:txBody>
      </p:sp>
    </p:spTree>
    <p:extLst>
      <p:ext uri="{BB962C8B-B14F-4D97-AF65-F5344CB8AC3E}">
        <p14:creationId xmlns:p14="http://schemas.microsoft.com/office/powerpoint/2010/main" val="2678659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screenshot of text&#10;&#10;Description automatically generated">
            <a:extLst>
              <a:ext uri="{FF2B5EF4-FFF2-40B4-BE49-F238E27FC236}">
                <a16:creationId xmlns:a16="http://schemas.microsoft.com/office/drawing/2014/main" id="{A7D85B20-B6BF-4FD2-B4C8-BA892C4DD357}"/>
              </a:ext>
            </a:extLst>
          </p:cNvPr>
          <p:cNvPicPr>
            <a:picLocks noGrp="1" noChangeAspect="1"/>
          </p:cNvPicPr>
          <p:nvPr>
            <p:ph idx="1"/>
          </p:nvPr>
        </p:nvPicPr>
        <p:blipFill>
          <a:blip r:embed="rId2"/>
          <a:stretch>
            <a:fillRect/>
          </a:stretch>
        </p:blipFill>
        <p:spPr>
          <a:xfrm>
            <a:off x="2935595" y="110989"/>
            <a:ext cx="6320810" cy="6636022"/>
          </a:xfrm>
          <a:prstGeom prst="rect">
            <a:avLst/>
          </a:prstGeom>
        </p:spPr>
      </p:pic>
    </p:spTree>
    <p:extLst>
      <p:ext uri="{BB962C8B-B14F-4D97-AF65-F5344CB8AC3E}">
        <p14:creationId xmlns:p14="http://schemas.microsoft.com/office/powerpoint/2010/main" val="3090722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F138-9A3D-4017-BF83-A10B8267CCCC}"/>
              </a:ext>
            </a:extLst>
          </p:cNvPr>
          <p:cNvSpPr>
            <a:spLocks noGrp="1"/>
          </p:cNvSpPr>
          <p:nvPr>
            <p:ph type="title"/>
          </p:nvPr>
        </p:nvSpPr>
        <p:spPr/>
        <p:txBody>
          <a:bodyPr>
            <a:normAutofit/>
          </a:bodyPr>
          <a:lstStyle/>
          <a:p>
            <a:pPr algn="ctr"/>
            <a:r>
              <a:rPr lang="en-MY" dirty="0"/>
              <a:t>Comparison of gasifier technologies</a:t>
            </a:r>
            <a:br>
              <a:rPr lang="en-MY" dirty="0"/>
            </a:br>
            <a:r>
              <a:rPr lang="en-MY" sz="2800" dirty="0"/>
              <a:t>(a) fixed bed/ moving bed; (b) fluidized bed; (c)Entrained bed</a:t>
            </a:r>
            <a:endParaRPr lang="en-MY" dirty="0"/>
          </a:p>
        </p:txBody>
      </p:sp>
      <p:sp>
        <p:nvSpPr>
          <p:cNvPr id="3" name="Content Placeholder 2">
            <a:extLst>
              <a:ext uri="{FF2B5EF4-FFF2-40B4-BE49-F238E27FC236}">
                <a16:creationId xmlns:a16="http://schemas.microsoft.com/office/drawing/2014/main" id="{DAC4EE08-53FC-4ABD-B5AA-47E8141A514F}"/>
              </a:ext>
            </a:extLst>
          </p:cNvPr>
          <p:cNvSpPr>
            <a:spLocks noGrp="1"/>
          </p:cNvSpPr>
          <p:nvPr>
            <p:ph idx="1"/>
          </p:nvPr>
        </p:nvSpPr>
        <p:spPr>
          <a:xfrm>
            <a:off x="838200" y="1825626"/>
            <a:ext cx="10515600" cy="4535418"/>
          </a:xfrm>
        </p:spPr>
        <p:txBody>
          <a:bodyPr>
            <a:normAutofit/>
          </a:bodyPr>
          <a:lstStyle/>
          <a:p>
            <a:r>
              <a:rPr lang="en-MY" sz="2000" b="1" dirty="0"/>
              <a:t>Parameters</a:t>
            </a:r>
            <a:r>
              <a:rPr lang="en-MY" sz="2000" dirty="0"/>
              <a:t>:</a:t>
            </a:r>
          </a:p>
          <a:p>
            <a:pPr marL="536575">
              <a:buFont typeface="+mj-lt"/>
              <a:buAutoNum type="romanLcPeriod"/>
            </a:pPr>
            <a:r>
              <a:rPr lang="en-MY" sz="2000" dirty="0"/>
              <a:t>Configuration</a:t>
            </a:r>
          </a:p>
          <a:p>
            <a:pPr marL="536575">
              <a:buFont typeface="+mj-lt"/>
              <a:buAutoNum type="romanLcPeriod"/>
            </a:pPr>
            <a:r>
              <a:rPr lang="en-MY" sz="2000" dirty="0"/>
              <a:t> Principle of operation</a:t>
            </a:r>
          </a:p>
          <a:p>
            <a:pPr marL="536575">
              <a:buFont typeface="+mj-lt"/>
              <a:buAutoNum type="romanLcPeriod"/>
            </a:pPr>
            <a:r>
              <a:rPr lang="en-MY" sz="2000" dirty="0"/>
              <a:t> Oxidation requirement (low/moderate/high)</a:t>
            </a:r>
          </a:p>
          <a:p>
            <a:pPr marL="536575">
              <a:buFont typeface="+mj-lt"/>
              <a:buAutoNum type="romanLcPeriod"/>
            </a:pPr>
            <a:r>
              <a:rPr lang="en-MY" sz="2000" dirty="0"/>
              <a:t> Steam requirement (low/moderate/high)</a:t>
            </a:r>
          </a:p>
          <a:p>
            <a:pPr marL="536575">
              <a:buFont typeface="+mj-lt"/>
              <a:buAutoNum type="romanLcPeriod"/>
            </a:pPr>
            <a:r>
              <a:rPr lang="en-MY" sz="2000" dirty="0"/>
              <a:t>Outlet gas temperature (low/moderate/high)</a:t>
            </a:r>
          </a:p>
          <a:p>
            <a:pPr marL="536575">
              <a:buFont typeface="+mj-lt"/>
              <a:buAutoNum type="romanLcPeriod"/>
            </a:pPr>
            <a:r>
              <a:rPr lang="en-MY" sz="2000" dirty="0"/>
              <a:t> Feed size particles</a:t>
            </a:r>
          </a:p>
          <a:p>
            <a:pPr marL="536575">
              <a:buFont typeface="+mj-lt"/>
              <a:buAutoNum type="romanLcPeriod"/>
            </a:pPr>
            <a:r>
              <a:rPr lang="en-MY" sz="2000" dirty="0"/>
              <a:t> Capacity</a:t>
            </a:r>
          </a:p>
          <a:p>
            <a:pPr marL="536575">
              <a:buFont typeface="+mj-lt"/>
              <a:buAutoNum type="romanLcPeriod"/>
            </a:pPr>
            <a:r>
              <a:rPr lang="en-MY" sz="2000" dirty="0"/>
              <a:t> Cold gas efficiency</a:t>
            </a:r>
          </a:p>
          <a:p>
            <a:pPr marL="536575">
              <a:buFont typeface="+mj-lt"/>
              <a:buAutoNum type="romanLcPeriod"/>
            </a:pPr>
            <a:r>
              <a:rPr lang="en-MY" sz="2000" dirty="0"/>
              <a:t> Advantages</a:t>
            </a:r>
          </a:p>
          <a:p>
            <a:pPr marL="536575">
              <a:buFont typeface="+mj-lt"/>
              <a:buAutoNum type="romanLcPeriod"/>
            </a:pPr>
            <a:r>
              <a:rPr lang="en-MY" sz="2000" dirty="0"/>
              <a:t>Disadvantages</a:t>
            </a:r>
          </a:p>
          <a:p>
            <a:pPr marL="536575">
              <a:buFont typeface="+mj-lt"/>
              <a:buAutoNum type="romanLcPeriod"/>
            </a:pPr>
            <a:endParaRPr lang="en-MY" sz="2000" dirty="0"/>
          </a:p>
        </p:txBody>
      </p:sp>
    </p:spTree>
    <p:extLst>
      <p:ext uri="{BB962C8B-B14F-4D97-AF65-F5344CB8AC3E}">
        <p14:creationId xmlns:p14="http://schemas.microsoft.com/office/powerpoint/2010/main" val="23365449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E70B-14A4-4881-9624-9DB3AA9D368F}"/>
              </a:ext>
            </a:extLst>
          </p:cNvPr>
          <p:cNvSpPr>
            <a:spLocks noGrp="1"/>
          </p:cNvSpPr>
          <p:nvPr>
            <p:ph type="title"/>
          </p:nvPr>
        </p:nvSpPr>
        <p:spPr>
          <a:xfrm>
            <a:off x="838200" y="97082"/>
            <a:ext cx="10515600" cy="1325563"/>
          </a:xfrm>
        </p:spPr>
        <p:txBody>
          <a:bodyPr/>
          <a:lstStyle/>
          <a:p>
            <a:pPr algn="ctr"/>
            <a:r>
              <a:rPr lang="en-MY" dirty="0"/>
              <a:t>Types of gasifier</a:t>
            </a:r>
            <a:br>
              <a:rPr lang="en-MY" dirty="0"/>
            </a:br>
            <a:r>
              <a:rPr lang="en-MY" sz="3200" b="1" dirty="0"/>
              <a:t>Fixed bed/ Moving bed gasifier</a:t>
            </a:r>
            <a:endParaRPr lang="en-MY" b="1" dirty="0"/>
          </a:p>
        </p:txBody>
      </p:sp>
      <p:pic>
        <p:nvPicPr>
          <p:cNvPr id="4" name="Picture 3">
            <a:extLst>
              <a:ext uri="{FF2B5EF4-FFF2-40B4-BE49-F238E27FC236}">
                <a16:creationId xmlns:a16="http://schemas.microsoft.com/office/drawing/2014/main" id="{0A8C5BC1-7D88-40C4-9459-658794A39848}"/>
              </a:ext>
            </a:extLst>
          </p:cNvPr>
          <p:cNvPicPr>
            <a:picLocks noChangeAspect="1"/>
          </p:cNvPicPr>
          <p:nvPr/>
        </p:nvPicPr>
        <p:blipFill rotWithShape="1">
          <a:blip r:embed="rId2"/>
          <a:srcRect l="31060" t="26621" r="52065" b="32837"/>
          <a:stretch/>
        </p:blipFill>
        <p:spPr>
          <a:xfrm>
            <a:off x="1658791" y="1384184"/>
            <a:ext cx="2057401" cy="2780369"/>
          </a:xfrm>
          <a:prstGeom prst="rect">
            <a:avLst/>
          </a:prstGeom>
        </p:spPr>
      </p:pic>
      <p:pic>
        <p:nvPicPr>
          <p:cNvPr id="5" name="Picture 4">
            <a:extLst>
              <a:ext uri="{FF2B5EF4-FFF2-40B4-BE49-F238E27FC236}">
                <a16:creationId xmlns:a16="http://schemas.microsoft.com/office/drawing/2014/main" id="{D23D745F-2198-4866-8A18-B2881B88E4C7}"/>
              </a:ext>
            </a:extLst>
          </p:cNvPr>
          <p:cNvPicPr>
            <a:picLocks noChangeAspect="1"/>
          </p:cNvPicPr>
          <p:nvPr/>
        </p:nvPicPr>
        <p:blipFill rotWithShape="1">
          <a:blip r:embed="rId3"/>
          <a:srcRect l="47772" t="29130" r="34130" b="31449"/>
          <a:stretch/>
        </p:blipFill>
        <p:spPr>
          <a:xfrm>
            <a:off x="4950434" y="1422645"/>
            <a:ext cx="2206487" cy="2703445"/>
          </a:xfrm>
          <a:prstGeom prst="rect">
            <a:avLst/>
          </a:prstGeom>
        </p:spPr>
      </p:pic>
      <p:pic>
        <p:nvPicPr>
          <p:cNvPr id="6" name="Picture 5">
            <a:extLst>
              <a:ext uri="{FF2B5EF4-FFF2-40B4-BE49-F238E27FC236}">
                <a16:creationId xmlns:a16="http://schemas.microsoft.com/office/drawing/2014/main" id="{5E06865C-6E32-46A5-AB74-F84C6885075C}"/>
              </a:ext>
            </a:extLst>
          </p:cNvPr>
          <p:cNvPicPr>
            <a:picLocks noChangeAspect="1"/>
          </p:cNvPicPr>
          <p:nvPr/>
        </p:nvPicPr>
        <p:blipFill rotWithShape="1">
          <a:blip r:embed="rId2"/>
          <a:srcRect l="65143" t="29524" r="14607" b="33333"/>
          <a:stretch/>
        </p:blipFill>
        <p:spPr>
          <a:xfrm>
            <a:off x="8806918" y="1617296"/>
            <a:ext cx="2468881" cy="2547257"/>
          </a:xfrm>
          <a:prstGeom prst="rect">
            <a:avLst/>
          </a:prstGeom>
        </p:spPr>
      </p:pic>
      <p:sp>
        <p:nvSpPr>
          <p:cNvPr id="7" name="TextBox 6">
            <a:extLst>
              <a:ext uri="{FF2B5EF4-FFF2-40B4-BE49-F238E27FC236}">
                <a16:creationId xmlns:a16="http://schemas.microsoft.com/office/drawing/2014/main" id="{C9F50371-69AE-48A3-A08B-EDEE394DA376}"/>
              </a:ext>
            </a:extLst>
          </p:cNvPr>
          <p:cNvSpPr txBox="1"/>
          <p:nvPr/>
        </p:nvSpPr>
        <p:spPr>
          <a:xfrm>
            <a:off x="1748243" y="4122777"/>
            <a:ext cx="1671612" cy="369332"/>
          </a:xfrm>
          <a:prstGeom prst="rect">
            <a:avLst/>
          </a:prstGeom>
          <a:noFill/>
        </p:spPr>
        <p:txBody>
          <a:bodyPr wrap="none" rtlCol="0">
            <a:spAutoFit/>
          </a:bodyPr>
          <a:lstStyle/>
          <a:p>
            <a:pPr algn="ctr"/>
            <a:r>
              <a:rPr lang="en-MY" b="1" dirty="0"/>
              <a:t>Updraft gasifier</a:t>
            </a:r>
          </a:p>
        </p:txBody>
      </p:sp>
      <p:sp>
        <p:nvSpPr>
          <p:cNvPr id="8" name="TextBox 7">
            <a:extLst>
              <a:ext uri="{FF2B5EF4-FFF2-40B4-BE49-F238E27FC236}">
                <a16:creationId xmlns:a16="http://schemas.microsoft.com/office/drawing/2014/main" id="{E6910AA8-F47C-43A6-871B-039FB0531912}"/>
              </a:ext>
            </a:extLst>
          </p:cNvPr>
          <p:cNvSpPr txBox="1"/>
          <p:nvPr/>
        </p:nvSpPr>
        <p:spPr>
          <a:xfrm>
            <a:off x="4903066" y="4164553"/>
            <a:ext cx="1961307" cy="369332"/>
          </a:xfrm>
          <a:prstGeom prst="rect">
            <a:avLst/>
          </a:prstGeom>
          <a:noFill/>
        </p:spPr>
        <p:txBody>
          <a:bodyPr wrap="none" rtlCol="0">
            <a:spAutoFit/>
          </a:bodyPr>
          <a:lstStyle/>
          <a:p>
            <a:pPr algn="ctr"/>
            <a:r>
              <a:rPr lang="en-MY" b="1" dirty="0"/>
              <a:t>Downdraft gasifier</a:t>
            </a:r>
          </a:p>
        </p:txBody>
      </p:sp>
      <p:sp>
        <p:nvSpPr>
          <p:cNvPr id="9" name="TextBox 8">
            <a:extLst>
              <a:ext uri="{FF2B5EF4-FFF2-40B4-BE49-F238E27FC236}">
                <a16:creationId xmlns:a16="http://schemas.microsoft.com/office/drawing/2014/main" id="{E5F1710B-9B9A-4A98-9473-B34038B39354}"/>
              </a:ext>
            </a:extLst>
          </p:cNvPr>
          <p:cNvSpPr txBox="1"/>
          <p:nvPr/>
        </p:nvSpPr>
        <p:spPr>
          <a:xfrm>
            <a:off x="9042815" y="4164553"/>
            <a:ext cx="1957332" cy="369332"/>
          </a:xfrm>
          <a:prstGeom prst="rect">
            <a:avLst/>
          </a:prstGeom>
          <a:noFill/>
        </p:spPr>
        <p:txBody>
          <a:bodyPr wrap="none" rtlCol="0">
            <a:spAutoFit/>
          </a:bodyPr>
          <a:lstStyle/>
          <a:p>
            <a:pPr algn="ctr"/>
            <a:r>
              <a:rPr lang="en-MY" b="1" dirty="0"/>
              <a:t>Cross draft gasifier</a:t>
            </a:r>
          </a:p>
        </p:txBody>
      </p:sp>
      <p:sp>
        <p:nvSpPr>
          <p:cNvPr id="12" name="TextBox 11">
            <a:extLst>
              <a:ext uri="{FF2B5EF4-FFF2-40B4-BE49-F238E27FC236}">
                <a16:creationId xmlns:a16="http://schemas.microsoft.com/office/drawing/2014/main" id="{0D784BB6-3D34-416E-A423-664F4AA94C12}"/>
              </a:ext>
            </a:extLst>
          </p:cNvPr>
          <p:cNvSpPr txBox="1"/>
          <p:nvPr/>
        </p:nvSpPr>
        <p:spPr>
          <a:xfrm>
            <a:off x="444521" y="4844358"/>
            <a:ext cx="10769942" cy="2062103"/>
          </a:xfrm>
          <a:prstGeom prst="rect">
            <a:avLst/>
          </a:prstGeom>
          <a:noFill/>
        </p:spPr>
        <p:txBody>
          <a:bodyPr wrap="square" rtlCol="0">
            <a:spAutoFit/>
          </a:bodyPr>
          <a:lstStyle/>
          <a:p>
            <a:pPr algn="just"/>
            <a:r>
              <a:rPr lang="en-MY" sz="1600" b="1" dirty="0"/>
              <a:t>Principle of operations</a:t>
            </a:r>
            <a:endParaRPr lang="en-MY" sz="1600" dirty="0"/>
          </a:p>
          <a:p>
            <a:pPr marL="285750" indent="-285750" algn="just">
              <a:buBlip>
                <a:blip r:embed="rId4">
                  <a:extLst>
                    <a:ext uri="{96DAC541-7B7A-43D3-8B79-37D633B846F1}">
                      <asvg:svgBlip xmlns:asvg="http://schemas.microsoft.com/office/drawing/2016/SVG/main" r:embed="rId5"/>
                    </a:ext>
                  </a:extLst>
                </a:blip>
              </a:buBlip>
            </a:pPr>
            <a:r>
              <a:rPr lang="en-US" sz="1600" dirty="0"/>
              <a:t>Fuel is fed from the top of the gasifier and flows downward. </a:t>
            </a:r>
          </a:p>
          <a:p>
            <a:pPr marL="285750" indent="-285750" algn="just">
              <a:buBlip>
                <a:blip r:embed="rId4">
                  <a:extLst>
                    <a:ext uri="{96DAC541-7B7A-43D3-8B79-37D633B846F1}">
                      <asvg:svgBlip xmlns:asvg="http://schemas.microsoft.com/office/drawing/2016/SVG/main" r:embed="rId5"/>
                    </a:ext>
                  </a:extLst>
                </a:blip>
              </a:buBlip>
            </a:pPr>
            <a:r>
              <a:rPr lang="en-US" sz="1600" dirty="0"/>
              <a:t>Air/oxygen is supplied from the bottom (updraft) or a certain height from the bottom (downdraft/ </a:t>
            </a:r>
            <a:r>
              <a:rPr lang="en-US" sz="1600" dirty="0" err="1"/>
              <a:t>crossdraft</a:t>
            </a:r>
            <a:r>
              <a:rPr lang="en-US" sz="1600" dirty="0"/>
              <a:t>). Depending on the configuration, the syngas product leaves the gasifier either from the top (updraft), bottom (downdraft) or from the side (</a:t>
            </a:r>
            <a:r>
              <a:rPr lang="en-US" sz="1600" dirty="0" err="1"/>
              <a:t>crossdraft</a:t>
            </a:r>
            <a:r>
              <a:rPr lang="en-US" sz="1600" dirty="0"/>
              <a:t>). </a:t>
            </a:r>
          </a:p>
          <a:p>
            <a:pPr marL="285750" indent="-285750" algn="just">
              <a:buBlip>
                <a:blip r:embed="rId4">
                  <a:extLst>
                    <a:ext uri="{96DAC541-7B7A-43D3-8B79-37D633B846F1}">
                      <asvg:svgBlip xmlns:asvg="http://schemas.microsoft.com/office/drawing/2016/SVG/main" r:embed="rId5"/>
                    </a:ext>
                  </a:extLst>
                </a:blip>
              </a:buBlip>
            </a:pPr>
            <a:r>
              <a:rPr lang="en-US" sz="1600" dirty="0"/>
              <a:t>The flow of fuel and air can be countercurrent (updraft) or </a:t>
            </a:r>
            <a:r>
              <a:rPr lang="en-US" sz="1600" dirty="0" err="1"/>
              <a:t>cocurrent</a:t>
            </a:r>
            <a:r>
              <a:rPr lang="en-US" sz="1600" dirty="0"/>
              <a:t> (downdraft and </a:t>
            </a:r>
            <a:r>
              <a:rPr lang="en-US" sz="1600" dirty="0" err="1"/>
              <a:t>crossdraft</a:t>
            </a:r>
            <a:r>
              <a:rPr lang="en-US" sz="1600" dirty="0"/>
              <a:t>). </a:t>
            </a:r>
          </a:p>
          <a:p>
            <a:pPr marL="285750" indent="-285750" algn="just">
              <a:buBlip>
                <a:blip r:embed="rId4">
                  <a:extLst>
                    <a:ext uri="{96DAC541-7B7A-43D3-8B79-37D633B846F1}">
                      <asvg:svgBlip xmlns:asvg="http://schemas.microsoft.com/office/drawing/2016/SVG/main" r:embed="rId5"/>
                    </a:ext>
                  </a:extLst>
                </a:blip>
              </a:buBlip>
            </a:pPr>
            <a:r>
              <a:rPr lang="en-US" sz="1600" dirty="0"/>
              <a:t>Ash is collected at the bottom. </a:t>
            </a:r>
            <a:endParaRPr lang="en-MY" sz="1600" dirty="0"/>
          </a:p>
          <a:p>
            <a:pPr algn="l"/>
            <a:endParaRPr lang="en-MY" sz="1600" dirty="0"/>
          </a:p>
        </p:txBody>
      </p:sp>
    </p:spTree>
    <p:extLst>
      <p:ext uri="{BB962C8B-B14F-4D97-AF65-F5344CB8AC3E}">
        <p14:creationId xmlns:p14="http://schemas.microsoft.com/office/powerpoint/2010/main" val="252098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 calcmode="lin" valueType="num">
                                      <p:cBhvr additive="base">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 calcmode="lin" valueType="num">
                                      <p:cBhvr additive="base">
                                        <p:cTn id="30"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8C5BC1-7D88-40C4-9459-658794A39848}"/>
              </a:ext>
            </a:extLst>
          </p:cNvPr>
          <p:cNvPicPr>
            <a:picLocks noChangeAspect="1"/>
          </p:cNvPicPr>
          <p:nvPr/>
        </p:nvPicPr>
        <p:blipFill rotWithShape="1">
          <a:blip r:embed="rId2"/>
          <a:srcRect l="31060" t="26621" r="52065" b="32837"/>
          <a:stretch/>
        </p:blipFill>
        <p:spPr>
          <a:xfrm>
            <a:off x="1467202" y="138849"/>
            <a:ext cx="2057401" cy="2780369"/>
          </a:xfrm>
          <a:prstGeom prst="rect">
            <a:avLst/>
          </a:prstGeom>
        </p:spPr>
      </p:pic>
      <p:pic>
        <p:nvPicPr>
          <p:cNvPr id="5" name="Picture 4">
            <a:extLst>
              <a:ext uri="{FF2B5EF4-FFF2-40B4-BE49-F238E27FC236}">
                <a16:creationId xmlns:a16="http://schemas.microsoft.com/office/drawing/2014/main" id="{D23D745F-2198-4866-8A18-B2881B88E4C7}"/>
              </a:ext>
            </a:extLst>
          </p:cNvPr>
          <p:cNvPicPr>
            <a:picLocks noChangeAspect="1"/>
          </p:cNvPicPr>
          <p:nvPr/>
        </p:nvPicPr>
        <p:blipFill rotWithShape="1">
          <a:blip r:embed="rId3"/>
          <a:srcRect l="47772" t="29130" r="34130" b="31449"/>
          <a:stretch/>
        </p:blipFill>
        <p:spPr>
          <a:xfrm>
            <a:off x="4758845" y="177310"/>
            <a:ext cx="2206487" cy="2703445"/>
          </a:xfrm>
          <a:prstGeom prst="rect">
            <a:avLst/>
          </a:prstGeom>
        </p:spPr>
      </p:pic>
      <p:pic>
        <p:nvPicPr>
          <p:cNvPr id="6" name="Picture 5">
            <a:extLst>
              <a:ext uri="{FF2B5EF4-FFF2-40B4-BE49-F238E27FC236}">
                <a16:creationId xmlns:a16="http://schemas.microsoft.com/office/drawing/2014/main" id="{5E06865C-6E32-46A5-AB74-F84C6885075C}"/>
              </a:ext>
            </a:extLst>
          </p:cNvPr>
          <p:cNvPicPr>
            <a:picLocks noChangeAspect="1"/>
          </p:cNvPicPr>
          <p:nvPr/>
        </p:nvPicPr>
        <p:blipFill rotWithShape="1">
          <a:blip r:embed="rId2"/>
          <a:srcRect l="65143" t="29524" r="14607" b="33333"/>
          <a:stretch/>
        </p:blipFill>
        <p:spPr>
          <a:xfrm>
            <a:off x="8615329" y="371961"/>
            <a:ext cx="2468881" cy="2547257"/>
          </a:xfrm>
          <a:prstGeom prst="rect">
            <a:avLst/>
          </a:prstGeom>
        </p:spPr>
      </p:pic>
      <p:sp>
        <p:nvSpPr>
          <p:cNvPr id="7" name="TextBox 6">
            <a:extLst>
              <a:ext uri="{FF2B5EF4-FFF2-40B4-BE49-F238E27FC236}">
                <a16:creationId xmlns:a16="http://schemas.microsoft.com/office/drawing/2014/main" id="{C9F50371-69AE-48A3-A08B-EDEE394DA376}"/>
              </a:ext>
            </a:extLst>
          </p:cNvPr>
          <p:cNvSpPr txBox="1"/>
          <p:nvPr/>
        </p:nvSpPr>
        <p:spPr>
          <a:xfrm>
            <a:off x="1556654" y="2877442"/>
            <a:ext cx="1671612" cy="369332"/>
          </a:xfrm>
          <a:prstGeom prst="rect">
            <a:avLst/>
          </a:prstGeom>
          <a:noFill/>
        </p:spPr>
        <p:txBody>
          <a:bodyPr wrap="none" rtlCol="0">
            <a:spAutoFit/>
          </a:bodyPr>
          <a:lstStyle/>
          <a:p>
            <a:pPr algn="ctr"/>
            <a:r>
              <a:rPr lang="en-MY" b="1" dirty="0"/>
              <a:t>Updraft gasifier</a:t>
            </a:r>
          </a:p>
        </p:txBody>
      </p:sp>
      <p:sp>
        <p:nvSpPr>
          <p:cNvPr id="8" name="TextBox 7">
            <a:extLst>
              <a:ext uri="{FF2B5EF4-FFF2-40B4-BE49-F238E27FC236}">
                <a16:creationId xmlns:a16="http://schemas.microsoft.com/office/drawing/2014/main" id="{E6910AA8-F47C-43A6-871B-039FB0531912}"/>
              </a:ext>
            </a:extLst>
          </p:cNvPr>
          <p:cNvSpPr txBox="1"/>
          <p:nvPr/>
        </p:nvSpPr>
        <p:spPr>
          <a:xfrm>
            <a:off x="4711477" y="2919218"/>
            <a:ext cx="1961307" cy="369332"/>
          </a:xfrm>
          <a:prstGeom prst="rect">
            <a:avLst/>
          </a:prstGeom>
          <a:noFill/>
        </p:spPr>
        <p:txBody>
          <a:bodyPr wrap="none" rtlCol="0">
            <a:spAutoFit/>
          </a:bodyPr>
          <a:lstStyle/>
          <a:p>
            <a:pPr algn="ctr"/>
            <a:r>
              <a:rPr lang="en-MY" b="1" dirty="0"/>
              <a:t>Downdraft gasifier</a:t>
            </a:r>
          </a:p>
        </p:txBody>
      </p:sp>
      <p:sp>
        <p:nvSpPr>
          <p:cNvPr id="9" name="TextBox 8">
            <a:extLst>
              <a:ext uri="{FF2B5EF4-FFF2-40B4-BE49-F238E27FC236}">
                <a16:creationId xmlns:a16="http://schemas.microsoft.com/office/drawing/2014/main" id="{E5F1710B-9B9A-4A98-9473-B34038B39354}"/>
              </a:ext>
            </a:extLst>
          </p:cNvPr>
          <p:cNvSpPr txBox="1"/>
          <p:nvPr/>
        </p:nvSpPr>
        <p:spPr>
          <a:xfrm>
            <a:off x="8877676" y="2919218"/>
            <a:ext cx="1904432" cy="369332"/>
          </a:xfrm>
          <a:prstGeom prst="rect">
            <a:avLst/>
          </a:prstGeom>
          <a:noFill/>
        </p:spPr>
        <p:txBody>
          <a:bodyPr wrap="none" rtlCol="0">
            <a:spAutoFit/>
          </a:bodyPr>
          <a:lstStyle/>
          <a:p>
            <a:pPr algn="ctr"/>
            <a:r>
              <a:rPr lang="en-MY" b="1" dirty="0" err="1"/>
              <a:t>Crossdraft</a:t>
            </a:r>
            <a:r>
              <a:rPr lang="en-MY" b="1" dirty="0"/>
              <a:t> gasifier</a:t>
            </a:r>
          </a:p>
        </p:txBody>
      </p:sp>
      <p:sp>
        <p:nvSpPr>
          <p:cNvPr id="12" name="TextBox 11">
            <a:extLst>
              <a:ext uri="{FF2B5EF4-FFF2-40B4-BE49-F238E27FC236}">
                <a16:creationId xmlns:a16="http://schemas.microsoft.com/office/drawing/2014/main" id="{0D784BB6-3D34-416E-A423-664F4AA94C12}"/>
              </a:ext>
            </a:extLst>
          </p:cNvPr>
          <p:cNvSpPr txBox="1"/>
          <p:nvPr/>
        </p:nvSpPr>
        <p:spPr>
          <a:xfrm>
            <a:off x="833404" y="3977246"/>
            <a:ext cx="10769942" cy="2585323"/>
          </a:xfrm>
          <a:prstGeom prst="rect">
            <a:avLst/>
          </a:prstGeom>
          <a:noFill/>
        </p:spPr>
        <p:txBody>
          <a:bodyPr wrap="square" rtlCol="0">
            <a:spAutoFit/>
          </a:bodyPr>
          <a:lstStyle/>
          <a:p>
            <a:pPr algn="just"/>
            <a:r>
              <a:rPr lang="en-MY" b="1" dirty="0"/>
              <a:t>Advantages</a:t>
            </a:r>
            <a:endParaRPr lang="en-MY" dirty="0"/>
          </a:p>
          <a:p>
            <a:pPr marL="285750" indent="-285750" algn="just">
              <a:buBlip>
                <a:blip r:embed="rId4">
                  <a:extLst>
                    <a:ext uri="{96DAC541-7B7A-43D3-8B79-37D633B846F1}">
                      <asvg:svgBlip xmlns:asvg="http://schemas.microsoft.com/office/drawing/2016/SVG/main" r:embed="rId5"/>
                    </a:ext>
                  </a:extLst>
                </a:blip>
              </a:buBlip>
            </a:pPr>
            <a:r>
              <a:rPr lang="en-MY" dirty="0"/>
              <a:t>Need less oxidants</a:t>
            </a:r>
          </a:p>
          <a:p>
            <a:pPr algn="just"/>
            <a:endParaRPr lang="en-MY" dirty="0"/>
          </a:p>
          <a:p>
            <a:pPr algn="just"/>
            <a:r>
              <a:rPr lang="en-MY" b="1" dirty="0"/>
              <a:t>Disadvantages</a:t>
            </a:r>
          </a:p>
          <a:p>
            <a:pPr marL="285750" indent="-285750" algn="just">
              <a:buBlip>
                <a:blip r:embed="rId4">
                  <a:extLst>
                    <a:ext uri="{96DAC541-7B7A-43D3-8B79-37D633B846F1}">
                      <asvg:svgBlip xmlns:asvg="http://schemas.microsoft.com/office/drawing/2016/SVG/main" r:embed="rId5"/>
                    </a:ext>
                  </a:extLst>
                </a:blip>
              </a:buBlip>
            </a:pPr>
            <a:endParaRPr lang="en-MY" dirty="0"/>
          </a:p>
          <a:p>
            <a:pPr marL="285750" indent="-285750" algn="l">
              <a:buBlip>
                <a:blip r:embed="rId4">
                  <a:extLst>
                    <a:ext uri="{96DAC541-7B7A-43D3-8B79-37D633B846F1}">
                      <asvg:svgBlip xmlns:asvg="http://schemas.microsoft.com/office/drawing/2016/SVG/main" r:embed="rId5"/>
                    </a:ext>
                  </a:extLst>
                </a:blip>
              </a:buBlip>
            </a:pPr>
            <a:r>
              <a:rPr lang="en-MY" dirty="0"/>
              <a:t>High maintenance cost</a:t>
            </a:r>
          </a:p>
          <a:p>
            <a:pPr marL="285750" indent="-285750" algn="l">
              <a:buBlip>
                <a:blip r:embed="rId4">
                  <a:extLst>
                    <a:ext uri="{96DAC541-7B7A-43D3-8B79-37D633B846F1}">
                      <asvg:svgBlip xmlns:asvg="http://schemas.microsoft.com/office/drawing/2016/SVG/main" r:embed="rId5"/>
                    </a:ext>
                  </a:extLst>
                </a:blip>
              </a:buBlip>
            </a:pPr>
            <a:r>
              <a:rPr lang="en-MY" dirty="0"/>
              <a:t>Poor mixing and heat transfer</a:t>
            </a:r>
          </a:p>
          <a:p>
            <a:pPr marL="285750" indent="-285750" algn="l">
              <a:buBlip>
                <a:blip r:embed="rId4">
                  <a:extLst>
                    <a:ext uri="{96DAC541-7B7A-43D3-8B79-37D633B846F1}">
                      <asvg:svgBlip xmlns:asvg="http://schemas.microsoft.com/office/drawing/2016/SVG/main" r:embed="rId5"/>
                    </a:ext>
                  </a:extLst>
                </a:blip>
              </a:buBlip>
            </a:pPr>
            <a:r>
              <a:rPr lang="en-MY" dirty="0"/>
              <a:t>Produce considerable amount of tar and oil</a:t>
            </a:r>
          </a:p>
          <a:p>
            <a:pPr marL="285750" indent="-285750" algn="l">
              <a:buBlip>
                <a:blip r:embed="rId4">
                  <a:extLst>
                    <a:ext uri="{96DAC541-7B7A-43D3-8B79-37D633B846F1}">
                      <asvg:svgBlip xmlns:asvg="http://schemas.microsoft.com/office/drawing/2016/SVG/main" r:embed="rId5"/>
                    </a:ext>
                  </a:extLst>
                </a:blip>
              </a:buBlip>
            </a:pPr>
            <a:r>
              <a:rPr lang="en-MY" dirty="0"/>
              <a:t>Agglomeration</a:t>
            </a:r>
          </a:p>
        </p:txBody>
      </p:sp>
    </p:spTree>
    <p:extLst>
      <p:ext uri="{BB962C8B-B14F-4D97-AF65-F5344CB8AC3E}">
        <p14:creationId xmlns:p14="http://schemas.microsoft.com/office/powerpoint/2010/main" val="183011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 calcmode="lin" valueType="num">
                                      <p:cBhvr additive="base">
                                        <p:cTn id="18"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anim calcmode="lin" valueType="num">
                                      <p:cBhvr additive="base">
                                        <p:cTn id="24"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 calcmode="lin" valueType="num">
                                      <p:cBhvr additive="base">
                                        <p:cTn id="30"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xEl>
                                              <p:pRg st="7" end="7"/>
                                            </p:txEl>
                                          </p:spTgt>
                                        </p:tgtEl>
                                        <p:attrNameLst>
                                          <p:attrName>style.visibility</p:attrName>
                                        </p:attrNameLst>
                                      </p:cBhvr>
                                      <p:to>
                                        <p:strVal val="visible"/>
                                      </p:to>
                                    </p:set>
                                    <p:anim calcmode="lin" valueType="num">
                                      <p:cBhvr additive="base">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xEl>
                                              <p:pRg st="8" end="8"/>
                                            </p:txEl>
                                          </p:spTgt>
                                        </p:tgtEl>
                                        <p:attrNameLst>
                                          <p:attrName>style.visibility</p:attrName>
                                        </p:attrNameLst>
                                      </p:cBhvr>
                                      <p:to>
                                        <p:strVal val="visible"/>
                                      </p:to>
                                    </p:set>
                                    <p:anim calcmode="lin" valueType="num">
                                      <p:cBhvr additive="base">
                                        <p:cTn id="42"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EB6D-CC63-427D-B343-334A3BEAF714}"/>
              </a:ext>
            </a:extLst>
          </p:cNvPr>
          <p:cNvSpPr>
            <a:spLocks noGrp="1"/>
          </p:cNvSpPr>
          <p:nvPr>
            <p:ph type="title"/>
          </p:nvPr>
        </p:nvSpPr>
        <p:spPr>
          <a:xfrm>
            <a:off x="838200" y="176866"/>
            <a:ext cx="10515600" cy="1325563"/>
          </a:xfrm>
        </p:spPr>
        <p:txBody>
          <a:bodyPr/>
          <a:lstStyle/>
          <a:p>
            <a:pPr algn="ctr"/>
            <a:r>
              <a:rPr lang="en-MY" dirty="0"/>
              <a:t>Types of gasifier</a:t>
            </a:r>
            <a:br>
              <a:rPr lang="en-MY" dirty="0"/>
            </a:br>
            <a:r>
              <a:rPr lang="en-MY" sz="3200" b="1" dirty="0"/>
              <a:t>Fluidized bed</a:t>
            </a:r>
            <a:endParaRPr lang="en-MY" b="1" dirty="0"/>
          </a:p>
        </p:txBody>
      </p:sp>
      <p:pic>
        <p:nvPicPr>
          <p:cNvPr id="4" name="Picture 3">
            <a:extLst>
              <a:ext uri="{FF2B5EF4-FFF2-40B4-BE49-F238E27FC236}">
                <a16:creationId xmlns:a16="http://schemas.microsoft.com/office/drawing/2014/main" id="{798E27F6-EE07-4735-AD44-FB2098F477C4}"/>
              </a:ext>
            </a:extLst>
          </p:cNvPr>
          <p:cNvPicPr>
            <a:picLocks noChangeAspect="1"/>
          </p:cNvPicPr>
          <p:nvPr/>
        </p:nvPicPr>
        <p:blipFill rotWithShape="1">
          <a:blip r:embed="rId2"/>
          <a:srcRect l="30535" t="24653" r="38842" b="13904"/>
          <a:stretch/>
        </p:blipFill>
        <p:spPr>
          <a:xfrm>
            <a:off x="2163405" y="1502429"/>
            <a:ext cx="3733422" cy="4213723"/>
          </a:xfrm>
          <a:prstGeom prst="rect">
            <a:avLst/>
          </a:prstGeom>
        </p:spPr>
      </p:pic>
      <p:pic>
        <p:nvPicPr>
          <p:cNvPr id="5" name="Picture 4">
            <a:extLst>
              <a:ext uri="{FF2B5EF4-FFF2-40B4-BE49-F238E27FC236}">
                <a16:creationId xmlns:a16="http://schemas.microsoft.com/office/drawing/2014/main" id="{83504405-CF4A-4212-953A-DF2D9C996129}"/>
              </a:ext>
            </a:extLst>
          </p:cNvPr>
          <p:cNvPicPr>
            <a:picLocks noChangeAspect="1"/>
          </p:cNvPicPr>
          <p:nvPr/>
        </p:nvPicPr>
        <p:blipFill rotWithShape="1">
          <a:blip r:embed="rId3"/>
          <a:srcRect l="58821" t="24653" r="12893" b="13905"/>
          <a:stretch/>
        </p:blipFill>
        <p:spPr>
          <a:xfrm>
            <a:off x="6456735" y="1502429"/>
            <a:ext cx="3448595" cy="4213723"/>
          </a:xfrm>
          <a:prstGeom prst="rect">
            <a:avLst/>
          </a:prstGeom>
        </p:spPr>
      </p:pic>
      <p:sp>
        <p:nvSpPr>
          <p:cNvPr id="7" name="TextBox 6">
            <a:extLst>
              <a:ext uri="{FF2B5EF4-FFF2-40B4-BE49-F238E27FC236}">
                <a16:creationId xmlns:a16="http://schemas.microsoft.com/office/drawing/2014/main" id="{1AF92DB3-1835-48DA-B22B-905E2463A8A0}"/>
              </a:ext>
            </a:extLst>
          </p:cNvPr>
          <p:cNvSpPr txBox="1"/>
          <p:nvPr/>
        </p:nvSpPr>
        <p:spPr>
          <a:xfrm>
            <a:off x="2500819" y="5723566"/>
            <a:ext cx="3058594" cy="369332"/>
          </a:xfrm>
          <a:prstGeom prst="rect">
            <a:avLst/>
          </a:prstGeom>
          <a:noFill/>
        </p:spPr>
        <p:txBody>
          <a:bodyPr wrap="none" rtlCol="0">
            <a:spAutoFit/>
          </a:bodyPr>
          <a:lstStyle/>
          <a:p>
            <a:pPr algn="ctr"/>
            <a:r>
              <a:rPr lang="en-MY" b="1" dirty="0"/>
              <a:t>Bubbling fluidized bed gasifier</a:t>
            </a:r>
          </a:p>
        </p:txBody>
      </p:sp>
      <p:sp>
        <p:nvSpPr>
          <p:cNvPr id="8" name="TextBox 7">
            <a:extLst>
              <a:ext uri="{FF2B5EF4-FFF2-40B4-BE49-F238E27FC236}">
                <a16:creationId xmlns:a16="http://schemas.microsoft.com/office/drawing/2014/main" id="{80742B9A-CBF7-475F-9404-85E9DC7C8291}"/>
              </a:ext>
            </a:extLst>
          </p:cNvPr>
          <p:cNvSpPr txBox="1"/>
          <p:nvPr/>
        </p:nvSpPr>
        <p:spPr>
          <a:xfrm>
            <a:off x="6678998" y="5716152"/>
            <a:ext cx="3226332" cy="369332"/>
          </a:xfrm>
          <a:prstGeom prst="rect">
            <a:avLst/>
          </a:prstGeom>
          <a:noFill/>
        </p:spPr>
        <p:txBody>
          <a:bodyPr wrap="none" rtlCol="0">
            <a:spAutoFit/>
          </a:bodyPr>
          <a:lstStyle/>
          <a:p>
            <a:pPr algn="ctr"/>
            <a:r>
              <a:rPr lang="en-MY" b="1" dirty="0"/>
              <a:t>Circulating fluidized bed gasifier</a:t>
            </a:r>
          </a:p>
        </p:txBody>
      </p:sp>
      <p:sp>
        <p:nvSpPr>
          <p:cNvPr id="9" name="Rectangle 8">
            <a:extLst>
              <a:ext uri="{FF2B5EF4-FFF2-40B4-BE49-F238E27FC236}">
                <a16:creationId xmlns:a16="http://schemas.microsoft.com/office/drawing/2014/main" id="{C355ECB0-B7E8-42DF-881C-DE5CB6D72CE3}"/>
              </a:ext>
            </a:extLst>
          </p:cNvPr>
          <p:cNvSpPr/>
          <p:nvPr/>
        </p:nvSpPr>
        <p:spPr>
          <a:xfrm>
            <a:off x="560982" y="6342580"/>
            <a:ext cx="11791506" cy="338554"/>
          </a:xfrm>
          <a:prstGeom prst="rect">
            <a:avLst/>
          </a:prstGeom>
        </p:spPr>
        <p:txBody>
          <a:bodyPr wrap="square">
            <a:spAutoFit/>
          </a:bodyPr>
          <a:lstStyle/>
          <a:p>
            <a:pPr algn="just"/>
            <a:r>
              <a:rPr lang="en-US" sz="1600" dirty="0"/>
              <a:t>All processes are taking place simultaneously throughout the reactor volume, although intensity may vary depending on the location</a:t>
            </a:r>
            <a:endParaRPr lang="en-MY" sz="1600" dirty="0"/>
          </a:p>
        </p:txBody>
      </p:sp>
    </p:spTree>
    <p:extLst>
      <p:ext uri="{BB962C8B-B14F-4D97-AF65-F5344CB8AC3E}">
        <p14:creationId xmlns:p14="http://schemas.microsoft.com/office/powerpoint/2010/main" val="2383665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B721B-FEA0-4F6C-9F2C-071EF64AFAD8}"/>
              </a:ext>
            </a:extLst>
          </p:cNvPr>
          <p:cNvSpPr>
            <a:spLocks noGrp="1"/>
          </p:cNvSpPr>
          <p:nvPr>
            <p:ph idx="1"/>
          </p:nvPr>
        </p:nvSpPr>
        <p:spPr>
          <a:xfrm>
            <a:off x="3409122" y="584183"/>
            <a:ext cx="7944678" cy="5592780"/>
          </a:xfrm>
        </p:spPr>
        <p:txBody>
          <a:bodyPr>
            <a:normAutofit fontScale="85000" lnSpcReduction="20000"/>
          </a:bodyPr>
          <a:lstStyle/>
          <a:p>
            <a:pPr marL="0" indent="0">
              <a:buNone/>
            </a:pPr>
            <a:r>
              <a:rPr lang="en-MY" b="1" dirty="0"/>
              <a:t>Principle of operations:</a:t>
            </a:r>
          </a:p>
          <a:p>
            <a:pPr algn="just">
              <a:buFont typeface="Wingdings" panose="05000000000000000000" pitchFamily="2" charset="2"/>
              <a:buChar char="ü"/>
            </a:pPr>
            <a:r>
              <a:rPr lang="en-US" dirty="0"/>
              <a:t>Fuel particles float on a stream of air and sand at a velocity that is enough to keep suspension of the solid. Char particles leaving with the product gas at the top of the gasifier are recovered via a cyclone and recycled back to the gasifier. The operating temperature is kept below the ash fusion temperature.</a:t>
            </a:r>
          </a:p>
          <a:p>
            <a:pPr marL="0" indent="0" algn="just">
              <a:buNone/>
            </a:pPr>
            <a:endParaRPr lang="en-US" dirty="0"/>
          </a:p>
          <a:p>
            <a:pPr marL="0" indent="0" algn="just">
              <a:buNone/>
            </a:pPr>
            <a:r>
              <a:rPr lang="en-US" b="1" dirty="0"/>
              <a:t>Advantages</a:t>
            </a:r>
            <a:r>
              <a:rPr lang="en-US" dirty="0"/>
              <a:t>:</a:t>
            </a:r>
          </a:p>
          <a:p>
            <a:pPr algn="just">
              <a:buFont typeface="Wingdings" panose="05000000000000000000" pitchFamily="2" charset="2"/>
              <a:buChar char="ü"/>
            </a:pPr>
            <a:r>
              <a:rPr lang="en-MY" dirty="0"/>
              <a:t>Uniform temperature distribution</a:t>
            </a:r>
          </a:p>
          <a:p>
            <a:pPr algn="just">
              <a:buFont typeface="Wingdings" panose="05000000000000000000" pitchFamily="2" charset="2"/>
              <a:buChar char="ü"/>
            </a:pPr>
            <a:r>
              <a:rPr lang="en-MY" dirty="0"/>
              <a:t>Good mixing</a:t>
            </a:r>
          </a:p>
          <a:p>
            <a:pPr algn="just">
              <a:buFont typeface="Wingdings" panose="05000000000000000000" pitchFamily="2" charset="2"/>
              <a:buChar char="ü"/>
            </a:pPr>
            <a:r>
              <a:rPr lang="en-MY" dirty="0"/>
              <a:t>Lower risk of agglomeration</a:t>
            </a:r>
          </a:p>
          <a:p>
            <a:pPr algn="just">
              <a:buFont typeface="Wingdings" panose="05000000000000000000" pitchFamily="2" charset="2"/>
              <a:buChar char="ü"/>
            </a:pPr>
            <a:r>
              <a:rPr lang="en-MY" dirty="0"/>
              <a:t>Produce less tar and oil</a:t>
            </a:r>
          </a:p>
          <a:p>
            <a:pPr marL="0" indent="0" algn="just">
              <a:buNone/>
            </a:pPr>
            <a:endParaRPr lang="en-MY" dirty="0"/>
          </a:p>
          <a:p>
            <a:pPr marL="0" indent="0" algn="just">
              <a:buNone/>
            </a:pPr>
            <a:r>
              <a:rPr lang="en-MY" b="1" dirty="0"/>
              <a:t>Disadvantages</a:t>
            </a:r>
            <a:r>
              <a:rPr lang="en-MY" dirty="0"/>
              <a:t>:</a:t>
            </a:r>
          </a:p>
          <a:p>
            <a:pPr algn="just">
              <a:buFont typeface="Wingdings" panose="05000000000000000000" pitchFamily="2" charset="2"/>
              <a:buChar char="ü"/>
            </a:pPr>
            <a:r>
              <a:rPr lang="en-MY" dirty="0"/>
              <a:t>Extensive solid (char) recycling</a:t>
            </a:r>
          </a:p>
          <a:p>
            <a:pPr marL="0" indent="0">
              <a:buNone/>
            </a:pPr>
            <a:endParaRPr lang="en-MY" dirty="0"/>
          </a:p>
        </p:txBody>
      </p:sp>
      <p:pic>
        <p:nvPicPr>
          <p:cNvPr id="4" name="Picture 3">
            <a:extLst>
              <a:ext uri="{FF2B5EF4-FFF2-40B4-BE49-F238E27FC236}">
                <a16:creationId xmlns:a16="http://schemas.microsoft.com/office/drawing/2014/main" id="{22486723-5D96-440B-9497-495E1A5913B0}"/>
              </a:ext>
            </a:extLst>
          </p:cNvPr>
          <p:cNvPicPr>
            <a:picLocks noChangeAspect="1"/>
          </p:cNvPicPr>
          <p:nvPr/>
        </p:nvPicPr>
        <p:blipFill rotWithShape="1">
          <a:blip r:embed="rId2"/>
          <a:srcRect l="30535" t="24653" r="38842" b="13904"/>
          <a:stretch/>
        </p:blipFill>
        <p:spPr>
          <a:xfrm>
            <a:off x="402772" y="584182"/>
            <a:ext cx="2520551" cy="2844817"/>
          </a:xfrm>
          <a:prstGeom prst="rect">
            <a:avLst/>
          </a:prstGeom>
        </p:spPr>
      </p:pic>
      <p:pic>
        <p:nvPicPr>
          <p:cNvPr id="5" name="Picture 4">
            <a:extLst>
              <a:ext uri="{FF2B5EF4-FFF2-40B4-BE49-F238E27FC236}">
                <a16:creationId xmlns:a16="http://schemas.microsoft.com/office/drawing/2014/main" id="{0F615053-BA8E-4481-96A1-950495F23CF8}"/>
              </a:ext>
            </a:extLst>
          </p:cNvPr>
          <p:cNvPicPr>
            <a:picLocks noChangeAspect="1"/>
          </p:cNvPicPr>
          <p:nvPr/>
        </p:nvPicPr>
        <p:blipFill rotWithShape="1">
          <a:blip r:embed="rId3"/>
          <a:srcRect l="58821" t="24653" r="12893" b="13905"/>
          <a:stretch/>
        </p:blipFill>
        <p:spPr>
          <a:xfrm>
            <a:off x="522514" y="3586327"/>
            <a:ext cx="2677602" cy="3271673"/>
          </a:xfrm>
          <a:prstGeom prst="rect">
            <a:avLst/>
          </a:prstGeom>
        </p:spPr>
      </p:pic>
    </p:spTree>
    <p:extLst>
      <p:ext uri="{BB962C8B-B14F-4D97-AF65-F5344CB8AC3E}">
        <p14:creationId xmlns:p14="http://schemas.microsoft.com/office/powerpoint/2010/main" val="157947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A60C-7626-41E1-A31B-1CC6C8E65F5D}"/>
              </a:ext>
            </a:extLst>
          </p:cNvPr>
          <p:cNvSpPr>
            <a:spLocks noGrp="1"/>
          </p:cNvSpPr>
          <p:nvPr>
            <p:ph type="title"/>
          </p:nvPr>
        </p:nvSpPr>
        <p:spPr/>
        <p:txBody>
          <a:bodyPr>
            <a:normAutofit/>
          </a:bodyPr>
          <a:lstStyle/>
          <a:p>
            <a:pPr algn="ctr"/>
            <a:r>
              <a:rPr lang="en-MY" dirty="0"/>
              <a:t>Types of gasifier</a:t>
            </a:r>
            <a:br>
              <a:rPr lang="en-MY" dirty="0"/>
            </a:br>
            <a:r>
              <a:rPr lang="en-MY" sz="3200" b="1" dirty="0"/>
              <a:t>Entrained bed</a:t>
            </a:r>
            <a:endParaRPr lang="en-MY" b="1" dirty="0"/>
          </a:p>
        </p:txBody>
      </p:sp>
      <p:sp>
        <p:nvSpPr>
          <p:cNvPr id="3" name="Content Placeholder 2">
            <a:extLst>
              <a:ext uri="{FF2B5EF4-FFF2-40B4-BE49-F238E27FC236}">
                <a16:creationId xmlns:a16="http://schemas.microsoft.com/office/drawing/2014/main" id="{8BEB6C62-CFC6-4B1B-8C78-18B30FE52DD0}"/>
              </a:ext>
            </a:extLst>
          </p:cNvPr>
          <p:cNvSpPr>
            <a:spLocks noGrp="1"/>
          </p:cNvSpPr>
          <p:nvPr>
            <p:ph idx="1"/>
          </p:nvPr>
        </p:nvSpPr>
        <p:spPr>
          <a:xfrm>
            <a:off x="3387634" y="1690688"/>
            <a:ext cx="7966166" cy="4351338"/>
          </a:xfrm>
        </p:spPr>
        <p:txBody>
          <a:bodyPr>
            <a:noAutofit/>
          </a:bodyPr>
          <a:lstStyle/>
          <a:p>
            <a:pPr marL="0" indent="0">
              <a:buNone/>
            </a:pPr>
            <a:r>
              <a:rPr lang="en-MY" sz="2000" b="1" dirty="0"/>
              <a:t>Principle of operation</a:t>
            </a:r>
            <a:r>
              <a:rPr lang="en-MY" sz="2000" dirty="0"/>
              <a:t>:</a:t>
            </a:r>
          </a:p>
          <a:p>
            <a:pPr algn="just">
              <a:buFont typeface="Wingdings" panose="05000000000000000000" pitchFamily="2" charset="2"/>
              <a:buChar char="ü"/>
            </a:pPr>
            <a:r>
              <a:rPr lang="en-US" sz="2000" dirty="0"/>
              <a:t>Fuel particles and oxidant are gasified under high temperature (higher than the slag fusion temperature) in a very short residence time to achieve high carbon conversion. Oxygen is generally used as the oxidant. </a:t>
            </a:r>
          </a:p>
          <a:p>
            <a:pPr marL="0" indent="0">
              <a:buNone/>
            </a:pPr>
            <a:endParaRPr lang="en-US" sz="2000" dirty="0"/>
          </a:p>
          <a:p>
            <a:pPr marL="0" indent="0">
              <a:buNone/>
            </a:pPr>
            <a:r>
              <a:rPr lang="en-US" sz="2000" b="1" dirty="0"/>
              <a:t>Advantages</a:t>
            </a:r>
            <a:r>
              <a:rPr lang="en-US" sz="2000" dirty="0"/>
              <a:t>:</a:t>
            </a:r>
          </a:p>
          <a:p>
            <a:pPr>
              <a:buFont typeface="Wingdings" panose="05000000000000000000" pitchFamily="2" charset="2"/>
              <a:buChar char="ü"/>
            </a:pPr>
            <a:r>
              <a:rPr lang="en-US" sz="2000" dirty="0"/>
              <a:t>All types of fuel rank can be gasified</a:t>
            </a:r>
          </a:p>
          <a:p>
            <a:pPr>
              <a:buFont typeface="Wingdings" panose="05000000000000000000" pitchFamily="2" charset="2"/>
              <a:buChar char="ü"/>
            </a:pPr>
            <a:r>
              <a:rPr lang="en-US" sz="2000" dirty="0"/>
              <a:t>Elimination of tar</a:t>
            </a:r>
          </a:p>
          <a:p>
            <a:pPr marL="0" indent="0">
              <a:buNone/>
            </a:pPr>
            <a:endParaRPr lang="en-US" sz="2000" dirty="0"/>
          </a:p>
          <a:p>
            <a:pPr marL="0" indent="0">
              <a:buNone/>
            </a:pPr>
            <a:r>
              <a:rPr lang="en-US" sz="2000" b="1" dirty="0"/>
              <a:t>Disadvantages</a:t>
            </a:r>
            <a:r>
              <a:rPr lang="en-US" sz="2000" dirty="0"/>
              <a:t>: </a:t>
            </a:r>
          </a:p>
          <a:p>
            <a:pPr>
              <a:buFont typeface="Wingdings" panose="05000000000000000000" pitchFamily="2" charset="2"/>
              <a:buChar char="ü"/>
            </a:pPr>
            <a:r>
              <a:rPr lang="en-US" sz="2000" dirty="0"/>
              <a:t>Require a large amount of oxidant</a:t>
            </a:r>
          </a:p>
          <a:p>
            <a:pPr>
              <a:buFont typeface="Wingdings" panose="05000000000000000000" pitchFamily="2" charset="2"/>
              <a:buChar char="ü"/>
            </a:pPr>
            <a:r>
              <a:rPr lang="en-US" sz="2000" dirty="0"/>
              <a:t>High temperature slagging operation</a:t>
            </a:r>
          </a:p>
          <a:p>
            <a:pPr>
              <a:buFont typeface="Wingdings" panose="05000000000000000000" pitchFamily="2" charset="2"/>
              <a:buChar char="ü"/>
            </a:pPr>
            <a:r>
              <a:rPr lang="en-US" sz="2000" dirty="0"/>
              <a:t>Require very fine fuel particles as feedstock</a:t>
            </a:r>
            <a:br>
              <a:rPr lang="en-US" sz="2000" dirty="0"/>
            </a:br>
            <a:endParaRPr lang="en-MY" sz="2000" dirty="0"/>
          </a:p>
          <a:p>
            <a:pPr marL="0" indent="0">
              <a:buNone/>
            </a:pPr>
            <a:endParaRPr lang="en-MY" sz="2000" dirty="0"/>
          </a:p>
        </p:txBody>
      </p:sp>
      <p:pic>
        <p:nvPicPr>
          <p:cNvPr id="4" name="Picture 3">
            <a:extLst>
              <a:ext uri="{FF2B5EF4-FFF2-40B4-BE49-F238E27FC236}">
                <a16:creationId xmlns:a16="http://schemas.microsoft.com/office/drawing/2014/main" id="{0E8A71D9-D9B3-4C08-9510-40C8B58FAF9A}"/>
              </a:ext>
            </a:extLst>
          </p:cNvPr>
          <p:cNvPicPr>
            <a:picLocks noChangeAspect="1"/>
          </p:cNvPicPr>
          <p:nvPr/>
        </p:nvPicPr>
        <p:blipFill rotWithShape="1">
          <a:blip r:embed="rId2"/>
          <a:srcRect l="47357" t="28000" r="27857" b="27238"/>
          <a:stretch/>
        </p:blipFill>
        <p:spPr>
          <a:xfrm>
            <a:off x="365750" y="2023981"/>
            <a:ext cx="3021884" cy="3069771"/>
          </a:xfrm>
          <a:prstGeom prst="rect">
            <a:avLst/>
          </a:prstGeom>
        </p:spPr>
      </p:pic>
      <p:sp>
        <p:nvSpPr>
          <p:cNvPr id="5" name="TextBox 4">
            <a:extLst>
              <a:ext uri="{FF2B5EF4-FFF2-40B4-BE49-F238E27FC236}">
                <a16:creationId xmlns:a16="http://schemas.microsoft.com/office/drawing/2014/main" id="{1CDCF60D-A1A2-4E21-B2BF-F717F6A502D1}"/>
              </a:ext>
            </a:extLst>
          </p:cNvPr>
          <p:cNvSpPr txBox="1"/>
          <p:nvPr/>
        </p:nvSpPr>
        <p:spPr>
          <a:xfrm>
            <a:off x="589988" y="5081359"/>
            <a:ext cx="2268634" cy="369332"/>
          </a:xfrm>
          <a:prstGeom prst="rect">
            <a:avLst/>
          </a:prstGeom>
          <a:noFill/>
        </p:spPr>
        <p:txBody>
          <a:bodyPr wrap="none" rtlCol="0">
            <a:spAutoFit/>
          </a:bodyPr>
          <a:lstStyle/>
          <a:p>
            <a:pPr algn="ctr"/>
            <a:r>
              <a:rPr lang="en-MY" b="1" dirty="0"/>
              <a:t>Entrained bed gasifier</a:t>
            </a:r>
          </a:p>
        </p:txBody>
      </p:sp>
    </p:spTree>
    <p:extLst>
      <p:ext uri="{BB962C8B-B14F-4D97-AF65-F5344CB8AC3E}">
        <p14:creationId xmlns:p14="http://schemas.microsoft.com/office/powerpoint/2010/main" val="1110541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6B96E5-2247-4BC7-9BF2-E47A5EEB019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rgbClr val="FFFFFF"/>
                </a:solidFill>
                <a:latin typeface="+mj-lt"/>
                <a:ea typeface="+mj-ea"/>
                <a:cs typeface="+mj-cs"/>
              </a:rPr>
              <a:t>What is the type of this gasifier?</a:t>
            </a:r>
          </a:p>
        </p:txBody>
      </p:sp>
      <p:cxnSp>
        <p:nvCxnSpPr>
          <p:cNvPr id="13" name="Straight Connector 1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C94B736D-B909-4D03-AB22-F21E0DB0D8BF}"/>
              </a:ext>
            </a:extLst>
          </p:cNvPr>
          <p:cNvPicPr>
            <a:picLocks noChangeAspect="1"/>
          </p:cNvPicPr>
          <p:nvPr/>
        </p:nvPicPr>
        <p:blipFill>
          <a:blip r:embed="rId2"/>
          <a:stretch>
            <a:fillRect/>
          </a:stretch>
        </p:blipFill>
        <p:spPr>
          <a:xfrm>
            <a:off x="5911654" y="321177"/>
            <a:ext cx="4440002" cy="5880796"/>
          </a:xfrm>
          <a:prstGeom prst="rect">
            <a:avLst/>
          </a:prstGeom>
        </p:spPr>
      </p:pic>
      <p:sp>
        <p:nvSpPr>
          <p:cNvPr id="4" name="TextBox 3">
            <a:extLst>
              <a:ext uri="{FF2B5EF4-FFF2-40B4-BE49-F238E27FC236}">
                <a16:creationId xmlns:a16="http://schemas.microsoft.com/office/drawing/2014/main" id="{E65ECF94-8A68-4C67-A272-46B46D2019CC}"/>
              </a:ext>
            </a:extLst>
          </p:cNvPr>
          <p:cNvSpPr txBox="1"/>
          <p:nvPr/>
        </p:nvSpPr>
        <p:spPr>
          <a:xfrm>
            <a:off x="869031" y="4512434"/>
            <a:ext cx="3347583" cy="584775"/>
          </a:xfrm>
          <a:prstGeom prst="rect">
            <a:avLst/>
          </a:prstGeom>
          <a:solidFill>
            <a:schemeClr val="bg1"/>
          </a:solidFill>
        </p:spPr>
        <p:txBody>
          <a:bodyPr wrap="none" rtlCol="0">
            <a:spAutoFit/>
          </a:bodyPr>
          <a:lstStyle/>
          <a:p>
            <a:r>
              <a:rPr lang="en-MY" sz="3200" dirty="0">
                <a:ln w="0"/>
                <a:effectLst>
                  <a:outerShdw blurRad="38100" dist="19050" dir="2700000" algn="tl" rotWithShape="0">
                    <a:schemeClr val="dk1">
                      <a:alpha val="40000"/>
                    </a:schemeClr>
                  </a:outerShdw>
                </a:effectLst>
              </a:rPr>
              <a:t>Downdraft gasifier</a:t>
            </a:r>
          </a:p>
        </p:txBody>
      </p:sp>
    </p:spTree>
    <p:extLst>
      <p:ext uri="{BB962C8B-B14F-4D97-AF65-F5344CB8AC3E}">
        <p14:creationId xmlns:p14="http://schemas.microsoft.com/office/powerpoint/2010/main" val="15165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A572-6CC2-4A1D-89C6-754B8A1E11EB}"/>
              </a:ext>
            </a:extLst>
          </p:cNvPr>
          <p:cNvSpPr>
            <a:spLocks noGrp="1"/>
          </p:cNvSpPr>
          <p:nvPr>
            <p:ph type="title"/>
          </p:nvPr>
        </p:nvSpPr>
        <p:spPr>
          <a:xfrm>
            <a:off x="838200" y="505803"/>
            <a:ext cx="10515600" cy="1155944"/>
          </a:xfrm>
        </p:spPr>
        <p:txBody>
          <a:bodyPr>
            <a:normAutofit/>
          </a:bodyPr>
          <a:lstStyle/>
          <a:p>
            <a:pPr algn="ctr"/>
            <a:r>
              <a:rPr lang="en-US" b="1" dirty="0"/>
              <a:t>Factors Affecting Rate of Gasification</a:t>
            </a:r>
            <a:endParaRPr lang="en-MY" b="1" dirty="0"/>
          </a:p>
        </p:txBody>
      </p:sp>
      <p:sp>
        <p:nvSpPr>
          <p:cNvPr id="4" name="Rectangle 3">
            <a:extLst>
              <a:ext uri="{FF2B5EF4-FFF2-40B4-BE49-F238E27FC236}">
                <a16:creationId xmlns:a16="http://schemas.microsoft.com/office/drawing/2014/main" id="{36723DCC-3C81-4EA4-AE4F-D7A4CA573404}"/>
              </a:ext>
            </a:extLst>
          </p:cNvPr>
          <p:cNvSpPr/>
          <p:nvPr/>
        </p:nvSpPr>
        <p:spPr>
          <a:xfrm>
            <a:off x="624253" y="1866842"/>
            <a:ext cx="10823332" cy="4401205"/>
          </a:xfrm>
          <a:prstGeom prst="rect">
            <a:avLst/>
          </a:prstGeom>
        </p:spPr>
        <p:txBody>
          <a:bodyPr wrap="square">
            <a:spAutoFit/>
          </a:bodyPr>
          <a:lstStyle/>
          <a:p>
            <a:pPr marL="447675" lvl="1" indent="9525">
              <a:spcBef>
                <a:spcPts val="600"/>
              </a:spcBef>
            </a:pPr>
            <a:r>
              <a:rPr lang="en-US" altLang="en-US" sz="2000" dirty="0">
                <a:latin typeface="Arial" panose="020B0604020202020204" pitchFamily="34" charset="0"/>
                <a:cs typeface="Times New Roman" panose="02020603050405020304" pitchFamily="18" charset="0"/>
              </a:rPr>
              <a:t>Apart from the basic technology and design aspects of gasifiers, the rate of gasification is affected by several factors including the following.</a:t>
            </a:r>
          </a:p>
          <a:p>
            <a:pPr marL="1314450" lvl="2" indent="-457200">
              <a:spcBef>
                <a:spcPts val="1200"/>
              </a:spcBef>
              <a:buFont typeface="Wingdings" panose="05000000000000000000" pitchFamily="2" charset="2"/>
              <a:buChar char="ü"/>
            </a:pPr>
            <a:r>
              <a:rPr lang="en-US" altLang="en-US" sz="2000" dirty="0">
                <a:solidFill>
                  <a:srgbClr val="0000FF"/>
                </a:solidFill>
                <a:latin typeface="Arial" panose="020B0604020202020204" pitchFamily="34" charset="0"/>
                <a:cs typeface="Times New Roman" panose="02020603050405020304" pitchFamily="18" charset="0"/>
              </a:rPr>
              <a:t>The size of the feeding material particles (small; large) and its distribution</a:t>
            </a:r>
          </a:p>
          <a:p>
            <a:pPr marL="1314450" lvl="2" indent="-457200">
              <a:spcBef>
                <a:spcPts val="1200"/>
              </a:spcBef>
              <a:buFont typeface="Wingdings" panose="05000000000000000000" pitchFamily="2" charset="2"/>
              <a:buChar char="ü"/>
            </a:pPr>
            <a:r>
              <a:rPr lang="en-US" altLang="en-US" sz="2000" dirty="0">
                <a:solidFill>
                  <a:srgbClr val="0000FF"/>
                </a:solidFill>
                <a:latin typeface="Arial" panose="020B0604020202020204" pitchFamily="34" charset="0"/>
                <a:cs typeface="Times New Roman" panose="02020603050405020304" pitchFamily="18" charset="0"/>
              </a:rPr>
              <a:t>The shape of the particulates (powdery </a:t>
            </a:r>
            <a:r>
              <a:rPr lang="en-US" altLang="en-US" sz="2000" dirty="0">
                <a:solidFill>
                  <a:srgbClr val="0000FF"/>
                </a:solidFill>
                <a:latin typeface="Arial" panose="020B0604020202020204" pitchFamily="34" charset="0"/>
                <a:cs typeface="Times New Roman" panose="02020603050405020304" pitchFamily="18" charset="0"/>
                <a:sym typeface="Symbol" panose="05050102010706020507" pitchFamily="18" charset="2"/>
              </a:rPr>
              <a:t> </a:t>
            </a:r>
            <a:r>
              <a:rPr lang="en-US" altLang="en-US" sz="2000" dirty="0">
                <a:solidFill>
                  <a:srgbClr val="0000FF"/>
                </a:solidFill>
                <a:latin typeface="Arial" panose="020B0604020202020204" pitchFamily="34" charset="0"/>
                <a:cs typeface="Times New Roman" panose="02020603050405020304" pitchFamily="18" charset="0"/>
              </a:rPr>
              <a:t>lump)</a:t>
            </a:r>
          </a:p>
          <a:p>
            <a:pPr marL="1314450" lvl="2" indent="-457200">
              <a:spcBef>
                <a:spcPts val="1200"/>
              </a:spcBef>
              <a:buFont typeface="Wingdings" panose="05000000000000000000" pitchFamily="2" charset="2"/>
              <a:buChar char="ü"/>
            </a:pPr>
            <a:r>
              <a:rPr lang="en-US" altLang="en-US" sz="2000" dirty="0">
                <a:solidFill>
                  <a:srgbClr val="0000FF"/>
                </a:solidFill>
                <a:latin typeface="Arial" panose="020B0604020202020204" pitchFamily="34" charset="0"/>
                <a:cs typeface="Times New Roman" panose="02020603050405020304" pitchFamily="18" charset="0"/>
              </a:rPr>
              <a:t>The structure of the material (porous </a:t>
            </a:r>
            <a:r>
              <a:rPr lang="en-US" altLang="en-US" sz="2000" dirty="0">
                <a:solidFill>
                  <a:srgbClr val="0000FF"/>
                </a:solidFill>
                <a:latin typeface="Arial" panose="020B0604020202020204" pitchFamily="34" charset="0"/>
                <a:cs typeface="Times New Roman" panose="02020603050405020304" pitchFamily="18" charset="0"/>
                <a:sym typeface="Symbol" panose="05050102010706020507" pitchFamily="18" charset="2"/>
              </a:rPr>
              <a:t> </a:t>
            </a:r>
            <a:r>
              <a:rPr lang="en-US" altLang="en-US" sz="2000" dirty="0">
                <a:solidFill>
                  <a:srgbClr val="0000FF"/>
                </a:solidFill>
                <a:latin typeface="Arial" panose="020B0604020202020204" pitchFamily="34" charset="0"/>
                <a:cs typeface="Times New Roman" panose="02020603050405020304" pitchFamily="18" charset="0"/>
              </a:rPr>
              <a:t>non-porous)</a:t>
            </a:r>
          </a:p>
          <a:p>
            <a:pPr marL="1314450" lvl="2" indent="-457200">
              <a:spcBef>
                <a:spcPts val="1200"/>
              </a:spcBef>
              <a:buFont typeface="Wingdings" panose="05000000000000000000" pitchFamily="2" charset="2"/>
              <a:buChar char="ü"/>
            </a:pPr>
            <a:r>
              <a:rPr lang="en-US" altLang="en-US" sz="2000" dirty="0">
                <a:solidFill>
                  <a:srgbClr val="0000FF"/>
                </a:solidFill>
                <a:latin typeface="Arial" panose="020B0604020202020204" pitchFamily="34" charset="0"/>
                <a:cs typeface="Times New Roman" panose="02020603050405020304" pitchFamily="18" charset="0"/>
              </a:rPr>
              <a:t>Environment (Reactive: Air/Oxygen </a:t>
            </a:r>
            <a:r>
              <a:rPr lang="en-US" altLang="en-US" sz="2000" dirty="0">
                <a:solidFill>
                  <a:srgbClr val="0000FF"/>
                </a:solidFill>
                <a:latin typeface="Arial" panose="020B0604020202020204" pitchFamily="34" charset="0"/>
                <a:cs typeface="Times New Roman" panose="02020603050405020304" pitchFamily="18" charset="0"/>
                <a:sym typeface="Symbol" panose="05050102010706020507" pitchFamily="18" charset="2"/>
              </a:rPr>
              <a:t> </a:t>
            </a:r>
            <a:r>
              <a:rPr lang="en-US" altLang="en-US" sz="2000" dirty="0">
                <a:solidFill>
                  <a:srgbClr val="0000FF"/>
                </a:solidFill>
                <a:latin typeface="Arial" panose="020B0604020202020204" pitchFamily="34" charset="0"/>
                <a:cs typeface="Times New Roman" panose="02020603050405020304" pitchFamily="18" charset="0"/>
              </a:rPr>
              <a:t>Inert: Nitrogen/Argon)</a:t>
            </a:r>
          </a:p>
          <a:p>
            <a:pPr marL="1314450" lvl="2" indent="-457200">
              <a:spcBef>
                <a:spcPts val="1200"/>
              </a:spcBef>
              <a:buFont typeface="Wingdings" panose="05000000000000000000" pitchFamily="2" charset="2"/>
              <a:buChar char="ü"/>
            </a:pPr>
            <a:r>
              <a:rPr lang="en-US" altLang="en-US" sz="2000" dirty="0">
                <a:solidFill>
                  <a:srgbClr val="0000FF"/>
                </a:solidFill>
                <a:latin typeface="Arial" panose="020B0604020202020204" pitchFamily="34" charset="0"/>
                <a:cs typeface="Times New Roman" panose="02020603050405020304" pitchFamily="18" charset="0"/>
              </a:rPr>
              <a:t>Flow of medium (Static </a:t>
            </a:r>
            <a:r>
              <a:rPr lang="en-US" altLang="en-US" sz="2000" dirty="0">
                <a:solidFill>
                  <a:srgbClr val="0000FF"/>
                </a:solidFill>
                <a:latin typeface="Arial" panose="020B0604020202020204" pitchFamily="34" charset="0"/>
                <a:cs typeface="Times New Roman" panose="02020603050405020304" pitchFamily="18" charset="0"/>
                <a:sym typeface="Symbol" panose="05050102010706020507" pitchFamily="18" charset="2"/>
              </a:rPr>
              <a:t> </a:t>
            </a:r>
            <a:r>
              <a:rPr lang="en-US" altLang="en-US" sz="2000" dirty="0">
                <a:solidFill>
                  <a:srgbClr val="0000FF"/>
                </a:solidFill>
                <a:latin typeface="Arial" panose="020B0604020202020204" pitchFamily="34" charset="0"/>
                <a:cs typeface="Times New Roman" panose="02020603050405020304" pitchFamily="18" charset="0"/>
              </a:rPr>
              <a:t>Continuous)</a:t>
            </a:r>
          </a:p>
          <a:p>
            <a:pPr marL="1314450" lvl="2" indent="-457200">
              <a:spcBef>
                <a:spcPts val="1200"/>
              </a:spcBef>
              <a:buFont typeface="Wingdings" panose="05000000000000000000" pitchFamily="2" charset="2"/>
              <a:buChar char="ü"/>
            </a:pPr>
            <a:r>
              <a:rPr lang="en-US" altLang="en-US" sz="2000" dirty="0">
                <a:solidFill>
                  <a:srgbClr val="0000FF"/>
                </a:solidFill>
                <a:latin typeface="Arial" panose="020B0604020202020204" pitchFamily="34" charset="0"/>
                <a:cs typeface="Times New Roman" panose="02020603050405020304" pitchFamily="18" charset="0"/>
              </a:rPr>
              <a:t>Heating rate (Slow </a:t>
            </a:r>
            <a:r>
              <a:rPr lang="en-US" altLang="en-US" sz="2000" dirty="0">
                <a:solidFill>
                  <a:srgbClr val="0000FF"/>
                </a:solidFill>
                <a:latin typeface="Arial" panose="020B0604020202020204" pitchFamily="34" charset="0"/>
                <a:cs typeface="Times New Roman" panose="02020603050405020304" pitchFamily="18" charset="0"/>
                <a:sym typeface="Symbol" panose="05050102010706020507" pitchFamily="18" charset="2"/>
              </a:rPr>
              <a:t> </a:t>
            </a:r>
            <a:r>
              <a:rPr lang="en-US" altLang="en-US" sz="2000" dirty="0">
                <a:solidFill>
                  <a:srgbClr val="0000FF"/>
                </a:solidFill>
                <a:latin typeface="Arial" panose="020B0604020202020204" pitchFamily="34" charset="0"/>
                <a:cs typeface="Times New Roman" panose="02020603050405020304" pitchFamily="18" charset="0"/>
              </a:rPr>
              <a:t>Fast)</a:t>
            </a:r>
          </a:p>
          <a:p>
            <a:pPr marL="1314450" lvl="2" indent="-457200">
              <a:spcBef>
                <a:spcPts val="1200"/>
              </a:spcBef>
              <a:buFont typeface="Wingdings" panose="05000000000000000000" pitchFamily="2" charset="2"/>
              <a:buChar char="ü"/>
            </a:pPr>
            <a:r>
              <a:rPr lang="en-US" altLang="en-US" sz="2000" dirty="0">
                <a:solidFill>
                  <a:srgbClr val="0000FF"/>
                </a:solidFill>
                <a:latin typeface="Arial" panose="020B0604020202020204" pitchFamily="34" charset="0"/>
                <a:cs typeface="Times New Roman" panose="02020603050405020304" pitchFamily="18" charset="0"/>
              </a:rPr>
              <a:t>Temperature (Low: &lt; 500 </a:t>
            </a:r>
            <a:r>
              <a:rPr lang="en-US" altLang="en-US" sz="2000" dirty="0">
                <a:solidFill>
                  <a:srgbClr val="0000FF"/>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FF"/>
                </a:solidFill>
                <a:latin typeface="Arial" panose="020B0604020202020204" pitchFamily="34" charset="0"/>
                <a:cs typeface="Times New Roman" panose="02020603050405020304" pitchFamily="18" charset="0"/>
              </a:rPr>
              <a:t>C </a:t>
            </a:r>
            <a:r>
              <a:rPr lang="en-US" altLang="en-US" sz="2000" dirty="0">
                <a:solidFill>
                  <a:srgbClr val="0000FF"/>
                </a:solidFill>
                <a:latin typeface="Arial" panose="020B0604020202020204" pitchFamily="34" charset="0"/>
                <a:cs typeface="Times New Roman" panose="02020603050405020304" pitchFamily="18" charset="0"/>
                <a:sym typeface="Symbol" panose="05050102010706020507" pitchFamily="18" charset="2"/>
              </a:rPr>
              <a:t> </a:t>
            </a:r>
            <a:r>
              <a:rPr lang="en-US" altLang="en-US" sz="2000" dirty="0">
                <a:solidFill>
                  <a:srgbClr val="0000FF"/>
                </a:solidFill>
                <a:latin typeface="Arial" panose="020B0604020202020204" pitchFamily="34" charset="0"/>
                <a:cs typeface="Times New Roman" panose="02020603050405020304" pitchFamily="18" charset="0"/>
              </a:rPr>
              <a:t>High: &gt; 500 </a:t>
            </a:r>
            <a:r>
              <a:rPr lang="en-US" altLang="en-US" sz="2000" dirty="0">
                <a:solidFill>
                  <a:srgbClr val="0000FF"/>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FF"/>
                </a:solidFill>
                <a:latin typeface="Arial" panose="020B0604020202020204" pitchFamily="34" charset="0"/>
                <a:cs typeface="Times New Roman" panose="02020603050405020304" pitchFamily="18" charset="0"/>
              </a:rPr>
              <a:t>C)</a:t>
            </a:r>
          </a:p>
          <a:p>
            <a:pPr marL="1314450" lvl="2" indent="-457200">
              <a:spcBef>
                <a:spcPts val="1200"/>
              </a:spcBef>
              <a:buFont typeface="Wingdings" panose="05000000000000000000" pitchFamily="2" charset="2"/>
              <a:buChar char="ü"/>
            </a:pPr>
            <a:r>
              <a:rPr lang="en-US" altLang="en-US" sz="2000" dirty="0">
                <a:solidFill>
                  <a:srgbClr val="0000FF"/>
                </a:solidFill>
                <a:latin typeface="Arial" panose="020B0604020202020204" pitchFamily="34" charset="0"/>
                <a:cs typeface="Times New Roman" panose="02020603050405020304" pitchFamily="18" charset="0"/>
              </a:rPr>
              <a:t>Ash (Catalytic </a:t>
            </a:r>
            <a:r>
              <a:rPr lang="en-US" altLang="en-US" sz="2000" dirty="0">
                <a:solidFill>
                  <a:srgbClr val="0000FF"/>
                </a:solidFill>
                <a:latin typeface="Arial" panose="020B0604020202020204" pitchFamily="34" charset="0"/>
                <a:cs typeface="Times New Roman" panose="02020603050405020304" pitchFamily="18" charset="0"/>
                <a:sym typeface="Symbol" panose="05050102010706020507" pitchFamily="18" charset="2"/>
              </a:rPr>
              <a:t> </a:t>
            </a:r>
            <a:r>
              <a:rPr lang="en-US" altLang="en-US" sz="2000" dirty="0">
                <a:solidFill>
                  <a:srgbClr val="0000FF"/>
                </a:solidFill>
                <a:latin typeface="Arial" panose="020B0604020202020204" pitchFamily="34" charset="0"/>
                <a:cs typeface="Times New Roman" panose="02020603050405020304" pitchFamily="18" charset="0"/>
              </a:rPr>
              <a:t>Non-catalytic)</a:t>
            </a:r>
          </a:p>
        </p:txBody>
      </p:sp>
      <p:pic>
        <p:nvPicPr>
          <p:cNvPr id="3" name="Picture 2">
            <a:extLst>
              <a:ext uri="{FF2B5EF4-FFF2-40B4-BE49-F238E27FC236}">
                <a16:creationId xmlns:a16="http://schemas.microsoft.com/office/drawing/2014/main" id="{FA61887B-ED6B-46F4-A515-3DE70FB77CD1}"/>
              </a:ext>
            </a:extLst>
          </p:cNvPr>
          <p:cNvPicPr>
            <a:picLocks noChangeAspect="1"/>
          </p:cNvPicPr>
          <p:nvPr/>
        </p:nvPicPr>
        <p:blipFill>
          <a:blip r:embed="rId2"/>
          <a:stretch>
            <a:fillRect/>
          </a:stretch>
        </p:blipFill>
        <p:spPr>
          <a:xfrm>
            <a:off x="9656507" y="3610466"/>
            <a:ext cx="1911240" cy="2530817"/>
          </a:xfrm>
          <a:prstGeom prst="rect">
            <a:avLst/>
          </a:prstGeom>
        </p:spPr>
      </p:pic>
    </p:spTree>
    <p:extLst>
      <p:ext uri="{BB962C8B-B14F-4D97-AF65-F5344CB8AC3E}">
        <p14:creationId xmlns:p14="http://schemas.microsoft.com/office/powerpoint/2010/main" val="30713971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85C8-CF9F-454E-BE6D-E894773DB983}"/>
              </a:ext>
            </a:extLst>
          </p:cNvPr>
          <p:cNvSpPr>
            <a:spLocks noGrp="1"/>
          </p:cNvSpPr>
          <p:nvPr>
            <p:ph type="title"/>
          </p:nvPr>
        </p:nvSpPr>
        <p:spPr>
          <a:xfrm>
            <a:off x="838200" y="-63871"/>
            <a:ext cx="10515600" cy="1325563"/>
          </a:xfrm>
        </p:spPr>
        <p:txBody>
          <a:bodyPr/>
          <a:lstStyle/>
          <a:p>
            <a:pPr algn="ctr"/>
            <a:r>
              <a:rPr lang="en-MY" dirty="0"/>
              <a:t>Design consideration of gasifier</a:t>
            </a:r>
          </a:p>
        </p:txBody>
      </p:sp>
      <p:graphicFrame>
        <p:nvGraphicFramePr>
          <p:cNvPr id="4" name="Table 3">
            <a:extLst>
              <a:ext uri="{FF2B5EF4-FFF2-40B4-BE49-F238E27FC236}">
                <a16:creationId xmlns:a16="http://schemas.microsoft.com/office/drawing/2014/main" id="{6177D27D-D7BC-40FD-AB5D-98AB90E48A32}"/>
              </a:ext>
            </a:extLst>
          </p:cNvPr>
          <p:cNvGraphicFramePr>
            <a:graphicFrameLocks noGrp="1"/>
          </p:cNvGraphicFramePr>
          <p:nvPr>
            <p:extLst>
              <p:ext uri="{D42A27DB-BD31-4B8C-83A1-F6EECF244321}">
                <p14:modId xmlns:p14="http://schemas.microsoft.com/office/powerpoint/2010/main" val="207919823"/>
              </p:ext>
            </p:extLst>
          </p:nvPr>
        </p:nvGraphicFramePr>
        <p:xfrm>
          <a:off x="59872" y="898789"/>
          <a:ext cx="12072256" cy="5852160"/>
        </p:xfrm>
        <a:graphic>
          <a:graphicData uri="http://schemas.openxmlformats.org/drawingml/2006/table">
            <a:tbl>
              <a:tblPr firstRow="1" bandRow="1">
                <a:tableStyleId>{0660B408-B3CF-4A94-85FC-2B1E0A45F4A2}</a:tableStyleId>
              </a:tblPr>
              <a:tblGrid>
                <a:gridCol w="2232478">
                  <a:extLst>
                    <a:ext uri="{9D8B030D-6E8A-4147-A177-3AD203B41FA5}">
                      <a16:colId xmlns:a16="http://schemas.microsoft.com/office/drawing/2014/main" val="3988005208"/>
                    </a:ext>
                  </a:extLst>
                </a:gridCol>
                <a:gridCol w="9839778">
                  <a:extLst>
                    <a:ext uri="{9D8B030D-6E8A-4147-A177-3AD203B41FA5}">
                      <a16:colId xmlns:a16="http://schemas.microsoft.com/office/drawing/2014/main" val="295322647"/>
                    </a:ext>
                  </a:extLst>
                </a:gridCol>
              </a:tblGrid>
              <a:tr h="297549">
                <a:tc>
                  <a:txBody>
                    <a:bodyPr/>
                    <a:lstStyle/>
                    <a:p>
                      <a:r>
                        <a:rPr lang="en-MY" sz="1500" dirty="0">
                          <a:solidFill>
                            <a:schemeClr val="tx1"/>
                          </a:solidFill>
                        </a:rPr>
                        <a:t>Specification</a:t>
                      </a:r>
                    </a:p>
                  </a:txBody>
                  <a:tcPr/>
                </a:tc>
                <a:tc>
                  <a:txBody>
                    <a:bodyPr/>
                    <a:lstStyle/>
                    <a:p>
                      <a:r>
                        <a:rPr lang="en-MY" sz="1500" dirty="0">
                          <a:solidFill>
                            <a:schemeClr val="tx1"/>
                          </a:solidFill>
                        </a:rPr>
                        <a:t>Options</a:t>
                      </a:r>
                    </a:p>
                  </a:txBody>
                  <a:tcPr/>
                </a:tc>
                <a:extLst>
                  <a:ext uri="{0D108BD9-81ED-4DB2-BD59-A6C34878D82A}">
                    <a16:rowId xmlns:a16="http://schemas.microsoft.com/office/drawing/2014/main" val="4217862030"/>
                  </a:ext>
                </a:extLst>
              </a:tr>
              <a:tr h="1572759">
                <a:tc>
                  <a:txBody>
                    <a:bodyPr/>
                    <a:lstStyle/>
                    <a:p>
                      <a:r>
                        <a:rPr lang="en-MY" sz="1500" b="1" dirty="0">
                          <a:solidFill>
                            <a:schemeClr val="tx1"/>
                          </a:solidFill>
                        </a:rPr>
                        <a:t>Pressure</a:t>
                      </a:r>
                    </a:p>
                    <a:p>
                      <a:r>
                        <a:rPr lang="en-MY" sz="1500" dirty="0">
                          <a:solidFill>
                            <a:schemeClr val="tx1"/>
                          </a:solidFill>
                        </a:rPr>
                        <a:t>Atmospheric</a:t>
                      </a:r>
                    </a:p>
                    <a:p>
                      <a:endParaRPr lang="en-MY" sz="1500" dirty="0">
                        <a:solidFill>
                          <a:schemeClr val="tx1"/>
                        </a:solidFill>
                      </a:endParaRPr>
                    </a:p>
                    <a:p>
                      <a:endParaRPr lang="en-MY" sz="1500" dirty="0">
                        <a:solidFill>
                          <a:schemeClr val="tx1"/>
                        </a:solidFill>
                      </a:endParaRPr>
                    </a:p>
                    <a:p>
                      <a:endParaRPr lang="en-MY" sz="1500" dirty="0">
                        <a:solidFill>
                          <a:schemeClr val="tx1"/>
                        </a:solidFill>
                      </a:endParaRPr>
                    </a:p>
                    <a:p>
                      <a:r>
                        <a:rPr lang="en-MY" sz="1500" dirty="0">
                          <a:solidFill>
                            <a:schemeClr val="tx1"/>
                          </a:solidFill>
                        </a:rPr>
                        <a:t>Pressurized</a:t>
                      </a:r>
                    </a:p>
                    <a:p>
                      <a:endParaRPr lang="en-MY" sz="1500" dirty="0">
                        <a:solidFill>
                          <a:schemeClr val="tx1"/>
                        </a:solidFill>
                      </a:endParaRPr>
                    </a:p>
                  </a:txBody>
                  <a:tcPr/>
                </a:tc>
                <a:tc>
                  <a:txBody>
                    <a:bodyPr/>
                    <a:lstStyle/>
                    <a:p>
                      <a:endParaRPr lang="en-MY" sz="1500" dirty="0">
                        <a:solidFill>
                          <a:schemeClr val="tx1"/>
                        </a:solidFill>
                      </a:endParaRPr>
                    </a:p>
                    <a:p>
                      <a:r>
                        <a:rPr lang="en-US" sz="1500" b="1" dirty="0">
                          <a:solidFill>
                            <a:schemeClr val="tx1"/>
                          </a:solidFill>
                        </a:rPr>
                        <a:t>Suitable and more economical for small-scale application</a:t>
                      </a:r>
                      <a:r>
                        <a:rPr lang="en-US" sz="1500" dirty="0">
                          <a:solidFill>
                            <a:schemeClr val="tx1"/>
                          </a:solidFill>
                        </a:rPr>
                        <a:t>. However, high cost would be incurred in the downstream processes, such as syngas cleaning and conditioning, synthesis processes and electricity generation, which demand higher pressure. Thus, higher compression power is required for the downstream processes.</a:t>
                      </a:r>
                    </a:p>
                    <a:p>
                      <a:endParaRPr lang="en-US" sz="1500" dirty="0">
                        <a:solidFill>
                          <a:schemeClr val="tx1"/>
                        </a:solidFill>
                      </a:endParaRPr>
                    </a:p>
                    <a:p>
                      <a:r>
                        <a:rPr lang="en-US" sz="1500" b="1" i="0" kern="1200" dirty="0">
                          <a:solidFill>
                            <a:schemeClr val="dk1"/>
                          </a:solidFill>
                          <a:effectLst/>
                          <a:latin typeface="+mn-lt"/>
                          <a:ea typeface="+mn-ea"/>
                          <a:cs typeface="+mn-cs"/>
                        </a:rPr>
                        <a:t>High pressure is favorable </a:t>
                      </a:r>
                      <a:r>
                        <a:rPr lang="en-US" sz="1500" b="0" i="0" kern="1200" dirty="0">
                          <a:solidFill>
                            <a:schemeClr val="dk1"/>
                          </a:solidFill>
                          <a:effectLst/>
                          <a:latin typeface="+mn-lt"/>
                          <a:ea typeface="+mn-ea"/>
                          <a:cs typeface="+mn-cs"/>
                        </a:rPr>
                        <a:t>for most of the downstream processes. This would result in a more economic design, since less compression power is needed. However, extra caution has to be taken for the safety of the gasifier.</a:t>
                      </a:r>
                      <a:r>
                        <a:rPr lang="en-US" sz="1500" dirty="0"/>
                        <a:t> </a:t>
                      </a:r>
                      <a:endParaRPr lang="en-MY" sz="1500" dirty="0">
                        <a:solidFill>
                          <a:schemeClr val="tx1"/>
                        </a:solidFill>
                      </a:endParaRPr>
                    </a:p>
                  </a:txBody>
                  <a:tcPr/>
                </a:tc>
                <a:extLst>
                  <a:ext uri="{0D108BD9-81ED-4DB2-BD59-A6C34878D82A}">
                    <a16:rowId xmlns:a16="http://schemas.microsoft.com/office/drawing/2014/main" val="2251350886"/>
                  </a:ext>
                </a:extLst>
              </a:tr>
              <a:tr h="2210364">
                <a:tc>
                  <a:txBody>
                    <a:bodyPr/>
                    <a:lstStyle/>
                    <a:p>
                      <a:r>
                        <a:rPr lang="en-MY" sz="1500" b="1" dirty="0">
                          <a:solidFill>
                            <a:schemeClr val="tx1"/>
                          </a:solidFill>
                        </a:rPr>
                        <a:t>Gasifying medium</a:t>
                      </a:r>
                    </a:p>
                    <a:p>
                      <a:r>
                        <a:rPr lang="en-MY" sz="1500" b="0" dirty="0">
                          <a:solidFill>
                            <a:schemeClr val="tx1"/>
                          </a:solidFill>
                        </a:rPr>
                        <a:t>Air</a:t>
                      </a:r>
                    </a:p>
                    <a:p>
                      <a:endParaRPr lang="en-MY" sz="1500" b="0" dirty="0">
                        <a:solidFill>
                          <a:schemeClr val="tx1"/>
                        </a:solidFill>
                      </a:endParaRPr>
                    </a:p>
                    <a:p>
                      <a:endParaRPr lang="en-MY" sz="1500" b="0" dirty="0">
                        <a:solidFill>
                          <a:schemeClr val="tx1"/>
                        </a:solidFill>
                      </a:endParaRPr>
                    </a:p>
                    <a:p>
                      <a:endParaRPr lang="en-MY" sz="1500" b="0" dirty="0">
                        <a:solidFill>
                          <a:schemeClr val="tx1"/>
                        </a:solidFill>
                      </a:endParaRPr>
                    </a:p>
                    <a:p>
                      <a:endParaRPr lang="en-MY" sz="1500" b="0" dirty="0">
                        <a:solidFill>
                          <a:schemeClr val="tx1"/>
                        </a:solidFill>
                      </a:endParaRPr>
                    </a:p>
                    <a:p>
                      <a:r>
                        <a:rPr lang="en-MY" sz="1500" b="0" dirty="0">
                          <a:solidFill>
                            <a:schemeClr val="tx1"/>
                          </a:solidFill>
                        </a:rPr>
                        <a:t>Oxygen</a:t>
                      </a:r>
                    </a:p>
                    <a:p>
                      <a:endParaRPr lang="en-MY" sz="1500" b="0" dirty="0">
                        <a:solidFill>
                          <a:schemeClr val="tx1"/>
                        </a:solidFill>
                      </a:endParaRPr>
                    </a:p>
                  </a:txBody>
                  <a:tcPr/>
                </a:tc>
                <a:tc>
                  <a:txBody>
                    <a:bodyPr/>
                    <a:lstStyle/>
                    <a:p>
                      <a:endParaRPr lang="en-MY" sz="1500" dirty="0">
                        <a:solidFill>
                          <a:schemeClr val="tx1"/>
                        </a:solidFill>
                      </a:endParaRPr>
                    </a:p>
                    <a:p>
                      <a:r>
                        <a:rPr lang="en-US" sz="1500" b="0" i="0" kern="1200" dirty="0">
                          <a:solidFill>
                            <a:schemeClr val="dk1"/>
                          </a:solidFill>
                          <a:effectLst/>
                          <a:latin typeface="+mn-lt"/>
                          <a:ea typeface="+mn-ea"/>
                          <a:cs typeface="+mn-cs"/>
                        </a:rPr>
                        <a:t>Air is cheaper than oxygen. However, air has a </a:t>
                      </a:r>
                      <a:r>
                        <a:rPr lang="en-US" sz="1500" b="1" i="0" kern="1200" dirty="0">
                          <a:solidFill>
                            <a:schemeClr val="dk1"/>
                          </a:solidFill>
                          <a:effectLst/>
                          <a:latin typeface="+mn-lt"/>
                          <a:ea typeface="+mn-ea"/>
                          <a:cs typeface="+mn-cs"/>
                        </a:rPr>
                        <a:t>significant amount of nitrogen </a:t>
                      </a:r>
                      <a:r>
                        <a:rPr lang="en-US" sz="1500" b="0" i="0" kern="1200" dirty="0">
                          <a:solidFill>
                            <a:schemeClr val="dk1"/>
                          </a:solidFill>
                          <a:effectLst/>
                          <a:latin typeface="+mn-lt"/>
                          <a:ea typeface="+mn-ea"/>
                          <a:cs typeface="+mn-cs"/>
                        </a:rPr>
                        <a:t>(∼79 mol%), which has a dilution effect on the product gas stream. This would </a:t>
                      </a:r>
                      <a:r>
                        <a:rPr lang="en-US" sz="1500" b="1" i="0" kern="1200" dirty="0">
                          <a:solidFill>
                            <a:schemeClr val="dk1"/>
                          </a:solidFill>
                          <a:effectLst/>
                          <a:latin typeface="+mn-lt"/>
                          <a:ea typeface="+mn-ea"/>
                          <a:cs typeface="+mn-cs"/>
                        </a:rPr>
                        <a:t>lower the heating value </a:t>
                      </a:r>
                      <a:r>
                        <a:rPr lang="en-US" sz="1500" b="0" i="0" kern="1200" dirty="0">
                          <a:solidFill>
                            <a:schemeClr val="dk1"/>
                          </a:solidFill>
                          <a:effectLst/>
                          <a:latin typeface="+mn-lt"/>
                          <a:ea typeface="+mn-ea"/>
                          <a:cs typeface="+mn-cs"/>
                        </a:rPr>
                        <a:t>of the product gas. The dilution effect of nitrogen leads to inefficiency in CO</a:t>
                      </a:r>
                      <a:r>
                        <a:rPr lang="en-US" sz="1500" b="0" i="0" kern="1200" baseline="-25000" dirty="0">
                          <a:solidFill>
                            <a:schemeClr val="dk1"/>
                          </a:solidFill>
                          <a:effectLst/>
                          <a:latin typeface="+mn-lt"/>
                          <a:ea typeface="+mn-ea"/>
                          <a:cs typeface="+mn-cs"/>
                        </a:rPr>
                        <a:t>2</a:t>
                      </a:r>
                      <a:r>
                        <a:rPr lang="en-US" sz="1500" b="0" i="0" kern="1200" dirty="0">
                          <a:solidFill>
                            <a:schemeClr val="dk1"/>
                          </a:solidFill>
                          <a:effectLst/>
                          <a:latin typeface="+mn-lt"/>
                          <a:ea typeface="+mn-ea"/>
                          <a:cs typeface="+mn-cs"/>
                        </a:rPr>
                        <a:t> removal and also the downstream production. Furthermore, </a:t>
                      </a:r>
                      <a:r>
                        <a:rPr lang="en-US" sz="1500" b="1" i="0" kern="1200" dirty="0">
                          <a:solidFill>
                            <a:schemeClr val="dk1"/>
                          </a:solidFill>
                          <a:effectLst/>
                          <a:latin typeface="+mn-lt"/>
                          <a:ea typeface="+mn-ea"/>
                          <a:cs typeface="+mn-cs"/>
                        </a:rPr>
                        <a:t>larger unit operations are needed </a:t>
                      </a:r>
                      <a:r>
                        <a:rPr lang="en-US" sz="1500" b="0" i="0" kern="1200" dirty="0">
                          <a:solidFill>
                            <a:schemeClr val="dk1"/>
                          </a:solidFill>
                          <a:effectLst/>
                          <a:latin typeface="+mn-lt"/>
                          <a:ea typeface="+mn-ea"/>
                          <a:cs typeface="+mn-cs"/>
                        </a:rPr>
                        <a:t>for the entire system.</a:t>
                      </a:r>
                      <a:r>
                        <a:rPr lang="en-US" sz="1500" dirty="0"/>
                        <a:t> </a:t>
                      </a:r>
                    </a:p>
                    <a:p>
                      <a:br>
                        <a:rPr lang="en-US" sz="1500" dirty="0"/>
                      </a:br>
                      <a:r>
                        <a:rPr lang="en-US" sz="1500" b="0" i="0" kern="1200" dirty="0">
                          <a:solidFill>
                            <a:schemeClr val="dk1"/>
                          </a:solidFill>
                          <a:effectLst/>
                          <a:latin typeface="+mn-lt"/>
                          <a:ea typeface="+mn-ea"/>
                          <a:cs typeface="+mn-cs"/>
                        </a:rPr>
                        <a:t>Highly pure oxygen </a:t>
                      </a:r>
                      <a:r>
                        <a:rPr lang="en-US" sz="1500" b="1" i="0" kern="1200" dirty="0">
                          <a:solidFill>
                            <a:schemeClr val="dk1"/>
                          </a:solidFill>
                          <a:effectLst/>
                          <a:latin typeface="+mn-lt"/>
                          <a:ea typeface="+mn-ea"/>
                          <a:cs typeface="+mn-cs"/>
                        </a:rPr>
                        <a:t>is expensive </a:t>
                      </a:r>
                      <a:r>
                        <a:rPr lang="en-US" sz="1500" b="0" i="0" kern="1200" dirty="0">
                          <a:solidFill>
                            <a:schemeClr val="dk1"/>
                          </a:solidFill>
                          <a:effectLst/>
                          <a:latin typeface="+mn-lt"/>
                          <a:ea typeface="+mn-ea"/>
                          <a:cs typeface="+mn-cs"/>
                        </a:rPr>
                        <a:t>compared to air since it requires high capital investment and operating cost for an air separation unit or an oxygen plant. However, it prevents product gas from dilution and retains the heating value of product gas. In addition, the unit operations are smaller for the whole system.</a:t>
                      </a:r>
                      <a:r>
                        <a:rPr lang="en-US" sz="1500" dirty="0"/>
                        <a:t> </a:t>
                      </a:r>
                    </a:p>
                    <a:p>
                      <a:endParaRPr lang="en-MY" sz="1500" dirty="0">
                        <a:solidFill>
                          <a:schemeClr val="tx1"/>
                        </a:solidFill>
                      </a:endParaRPr>
                    </a:p>
                  </a:txBody>
                  <a:tcPr/>
                </a:tc>
                <a:extLst>
                  <a:ext uri="{0D108BD9-81ED-4DB2-BD59-A6C34878D82A}">
                    <a16:rowId xmlns:a16="http://schemas.microsoft.com/office/drawing/2014/main" val="2142258595"/>
                  </a:ext>
                </a:extLst>
              </a:tr>
              <a:tr h="1360224">
                <a:tc>
                  <a:txBody>
                    <a:bodyPr/>
                    <a:lstStyle/>
                    <a:p>
                      <a:r>
                        <a:rPr lang="en-MY" sz="1500" b="1" dirty="0">
                          <a:solidFill>
                            <a:schemeClr val="tx1"/>
                          </a:solidFill>
                        </a:rPr>
                        <a:t>Syngas Cooling</a:t>
                      </a:r>
                    </a:p>
                    <a:p>
                      <a:r>
                        <a:rPr lang="en-MY" sz="1500" b="0" dirty="0">
                          <a:solidFill>
                            <a:schemeClr val="tx1"/>
                          </a:solidFill>
                        </a:rPr>
                        <a:t>Quench</a:t>
                      </a:r>
                    </a:p>
                    <a:p>
                      <a:endParaRPr lang="en-MY" sz="1500" b="0" dirty="0">
                        <a:solidFill>
                          <a:schemeClr val="tx1"/>
                        </a:solidFill>
                      </a:endParaRPr>
                    </a:p>
                    <a:p>
                      <a:endParaRPr lang="en-MY" sz="1500" b="0" dirty="0">
                        <a:solidFill>
                          <a:schemeClr val="tx1"/>
                        </a:solidFill>
                      </a:endParaRPr>
                    </a:p>
                    <a:p>
                      <a:r>
                        <a:rPr lang="en-MY" sz="1500" b="0" dirty="0">
                          <a:solidFill>
                            <a:schemeClr val="tx1"/>
                          </a:solidFill>
                        </a:rPr>
                        <a:t>Heat recovery</a:t>
                      </a:r>
                    </a:p>
                    <a:p>
                      <a:endParaRPr lang="en-MY" sz="1500" b="0" dirty="0">
                        <a:solidFill>
                          <a:schemeClr val="tx1"/>
                        </a:solidFill>
                      </a:endParaRPr>
                    </a:p>
                  </a:txBody>
                  <a:tcPr/>
                </a:tc>
                <a:tc>
                  <a:txBody>
                    <a:bodyPr/>
                    <a:lstStyle/>
                    <a:p>
                      <a:endParaRPr lang="en-MY" sz="1500" dirty="0">
                        <a:solidFill>
                          <a:schemeClr val="tx1"/>
                        </a:solidFill>
                      </a:endParaRPr>
                    </a:p>
                    <a:p>
                      <a:r>
                        <a:rPr lang="en-US" sz="1500" b="0" i="0" kern="1200" dirty="0">
                          <a:solidFill>
                            <a:schemeClr val="dk1"/>
                          </a:solidFill>
                          <a:effectLst/>
                          <a:latin typeface="+mn-lt"/>
                          <a:ea typeface="+mn-ea"/>
                          <a:cs typeface="+mn-cs"/>
                        </a:rPr>
                        <a:t>Heat is not recovered and is downgraded to process heat. A lower capital cost is needed and thus it is suitable for the low value feedstock. If water gas shift is used downstream, then the quench design provides enough water for the reaction.</a:t>
                      </a:r>
                      <a:r>
                        <a:rPr lang="en-US" sz="1500" dirty="0"/>
                        <a:t> </a:t>
                      </a:r>
                    </a:p>
                    <a:p>
                      <a:br>
                        <a:rPr lang="en-US" sz="1500" dirty="0"/>
                      </a:br>
                      <a:r>
                        <a:rPr lang="en-US" sz="1500" b="0" i="0" kern="1200" dirty="0">
                          <a:solidFill>
                            <a:schemeClr val="dk1"/>
                          </a:solidFill>
                          <a:effectLst/>
                          <a:latin typeface="+mn-lt"/>
                          <a:ea typeface="+mn-ea"/>
                          <a:cs typeface="+mn-cs"/>
                        </a:rPr>
                        <a:t>Allows heat recovery and produces steam, leading to a more energy efficient system.</a:t>
                      </a:r>
                      <a:r>
                        <a:rPr lang="en-US" sz="1500" dirty="0"/>
                        <a:t> </a:t>
                      </a:r>
                      <a:br>
                        <a:rPr lang="en-US" sz="1500" dirty="0"/>
                      </a:br>
                      <a:endParaRPr lang="en-MY" sz="1500" dirty="0">
                        <a:solidFill>
                          <a:schemeClr val="tx1"/>
                        </a:solidFill>
                      </a:endParaRPr>
                    </a:p>
                  </a:txBody>
                  <a:tcPr/>
                </a:tc>
                <a:extLst>
                  <a:ext uri="{0D108BD9-81ED-4DB2-BD59-A6C34878D82A}">
                    <a16:rowId xmlns:a16="http://schemas.microsoft.com/office/drawing/2014/main" val="691173111"/>
                  </a:ext>
                </a:extLst>
              </a:tr>
            </a:tbl>
          </a:graphicData>
        </a:graphic>
      </p:graphicFrame>
    </p:spTree>
    <p:extLst>
      <p:ext uri="{BB962C8B-B14F-4D97-AF65-F5344CB8AC3E}">
        <p14:creationId xmlns:p14="http://schemas.microsoft.com/office/powerpoint/2010/main" val="203211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1FB9-83B1-44D4-8238-1F9535E68C4B}"/>
              </a:ext>
            </a:extLst>
          </p:cNvPr>
          <p:cNvSpPr>
            <a:spLocks noGrp="1"/>
          </p:cNvSpPr>
          <p:nvPr>
            <p:ph type="title"/>
          </p:nvPr>
        </p:nvSpPr>
        <p:spPr/>
        <p:txBody>
          <a:bodyPr/>
          <a:lstStyle/>
          <a:p>
            <a:r>
              <a:rPr lang="en-US" b="1" dirty="0"/>
              <a:t>Thermochemical processing</a:t>
            </a:r>
            <a:endParaRPr lang="en-MY" b="1" dirty="0"/>
          </a:p>
        </p:txBody>
      </p:sp>
      <p:sp>
        <p:nvSpPr>
          <p:cNvPr id="3" name="Content Placeholder 2">
            <a:extLst>
              <a:ext uri="{FF2B5EF4-FFF2-40B4-BE49-F238E27FC236}">
                <a16:creationId xmlns:a16="http://schemas.microsoft.com/office/drawing/2014/main" id="{0959524F-41ED-4B86-A813-55F6F5AF4318}"/>
              </a:ext>
            </a:extLst>
          </p:cNvPr>
          <p:cNvSpPr>
            <a:spLocks noGrp="1"/>
          </p:cNvSpPr>
          <p:nvPr>
            <p:ph idx="1"/>
          </p:nvPr>
        </p:nvSpPr>
        <p:spPr/>
        <p:txBody>
          <a:bodyPr>
            <a:normAutofit fontScale="92500" lnSpcReduction="10000"/>
          </a:bodyPr>
          <a:lstStyle/>
          <a:p>
            <a:pPr>
              <a:buFont typeface="Wingdings" panose="05000000000000000000" pitchFamily="2" charset="2"/>
              <a:buChar char="ü"/>
            </a:pPr>
            <a:r>
              <a:rPr lang="en-MY" dirty="0"/>
              <a:t>Main biorefinery platforms – biomass is converted into high value intermediate process. </a:t>
            </a:r>
          </a:p>
          <a:p>
            <a:pPr>
              <a:buFont typeface="Wingdings" panose="05000000000000000000" pitchFamily="2" charset="2"/>
              <a:buChar char="ü"/>
            </a:pPr>
            <a:endParaRPr lang="en-MY" dirty="0"/>
          </a:p>
          <a:p>
            <a:pPr>
              <a:buFont typeface="Wingdings" panose="05000000000000000000" pitchFamily="2" charset="2"/>
              <a:buChar char="ü"/>
            </a:pPr>
            <a:r>
              <a:rPr lang="en-MY" dirty="0"/>
              <a:t>These process extract energy from the carbonaceous materials, transforming carbon, hydrogen and oxygen atoms in the materials into other forms of energy. </a:t>
            </a:r>
          </a:p>
          <a:p>
            <a:pPr>
              <a:buFont typeface="Wingdings" panose="05000000000000000000" pitchFamily="2" charset="2"/>
              <a:buChar char="ü"/>
            </a:pPr>
            <a:endParaRPr lang="en-MY" dirty="0"/>
          </a:p>
          <a:p>
            <a:pPr>
              <a:buFont typeface="Wingdings" panose="05000000000000000000" pitchFamily="2" charset="2"/>
              <a:buChar char="ü"/>
            </a:pPr>
            <a:r>
              <a:rPr lang="en-MY" dirty="0"/>
              <a:t>Gasification, pyrolysis and combustion. </a:t>
            </a:r>
          </a:p>
          <a:p>
            <a:pPr>
              <a:buFont typeface="Wingdings" panose="05000000000000000000" pitchFamily="2" charset="2"/>
              <a:buChar char="ü"/>
            </a:pPr>
            <a:endParaRPr lang="en-MY" dirty="0"/>
          </a:p>
          <a:p>
            <a:pPr>
              <a:buFont typeface="Wingdings" panose="05000000000000000000" pitchFamily="2" charset="2"/>
              <a:buChar char="ü"/>
            </a:pPr>
            <a:r>
              <a:rPr lang="en-MY" dirty="0"/>
              <a:t>Intermediate products are subsequently converted into fuel, electricity, and chemicals.</a:t>
            </a:r>
          </a:p>
        </p:txBody>
      </p:sp>
    </p:spTree>
    <p:extLst>
      <p:ext uri="{BB962C8B-B14F-4D97-AF65-F5344CB8AC3E}">
        <p14:creationId xmlns:p14="http://schemas.microsoft.com/office/powerpoint/2010/main" val="1943764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drawing&#10;&#10;Description automatically generated">
            <a:extLst>
              <a:ext uri="{FF2B5EF4-FFF2-40B4-BE49-F238E27FC236}">
                <a16:creationId xmlns:a16="http://schemas.microsoft.com/office/drawing/2014/main" id="{215DA167-32A9-43E0-BC81-B87017D434D7}"/>
              </a:ext>
            </a:extLst>
          </p:cNvPr>
          <p:cNvPicPr>
            <a:picLocks noGrp="1" noChangeAspect="1"/>
          </p:cNvPicPr>
          <p:nvPr>
            <p:ph idx="1"/>
          </p:nvPr>
        </p:nvPicPr>
        <p:blipFill>
          <a:blip r:embed="rId2"/>
          <a:stretch>
            <a:fillRect/>
          </a:stretch>
        </p:blipFill>
        <p:spPr>
          <a:xfrm>
            <a:off x="2614083" y="1102740"/>
            <a:ext cx="6963833" cy="5571067"/>
          </a:xfrm>
          <a:prstGeom prst="rect">
            <a:avLst/>
          </a:prstGeom>
        </p:spPr>
      </p:pic>
      <p:sp>
        <p:nvSpPr>
          <p:cNvPr id="2" name="Rectangle 1">
            <a:extLst>
              <a:ext uri="{FF2B5EF4-FFF2-40B4-BE49-F238E27FC236}">
                <a16:creationId xmlns:a16="http://schemas.microsoft.com/office/drawing/2014/main" id="{E2D0747F-E249-42A7-8E9B-A68F7620258C}"/>
              </a:ext>
            </a:extLst>
          </p:cNvPr>
          <p:cNvSpPr/>
          <p:nvPr/>
        </p:nvSpPr>
        <p:spPr>
          <a:xfrm>
            <a:off x="1489089" y="372924"/>
            <a:ext cx="9416560" cy="461665"/>
          </a:xfrm>
          <a:prstGeom prst="rect">
            <a:avLst/>
          </a:prstGeom>
        </p:spPr>
        <p:txBody>
          <a:bodyPr wrap="square">
            <a:spAutoFit/>
          </a:bodyPr>
          <a:lstStyle/>
          <a:p>
            <a:pPr algn="ctr"/>
            <a:r>
              <a:rPr lang="en-US" sz="2400" b="1" dirty="0"/>
              <a:t>Use of gasification for generation of fuels, chemicals and power</a:t>
            </a:r>
          </a:p>
        </p:txBody>
      </p:sp>
    </p:spTree>
    <p:extLst>
      <p:ext uri="{BB962C8B-B14F-4D97-AF65-F5344CB8AC3E}">
        <p14:creationId xmlns:p14="http://schemas.microsoft.com/office/powerpoint/2010/main" val="41420076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E8AE-80C2-49A2-93CA-3C20CFF84011}"/>
              </a:ext>
            </a:extLst>
          </p:cNvPr>
          <p:cNvSpPr>
            <a:spLocks noGrp="1"/>
          </p:cNvSpPr>
          <p:nvPr>
            <p:ph type="title"/>
          </p:nvPr>
        </p:nvSpPr>
        <p:spPr/>
        <p:txBody>
          <a:bodyPr/>
          <a:lstStyle/>
          <a:p>
            <a:r>
              <a:rPr lang="en-MY" b="1" dirty="0"/>
              <a:t>Gasifier end-uses</a:t>
            </a:r>
          </a:p>
        </p:txBody>
      </p:sp>
      <p:sp>
        <p:nvSpPr>
          <p:cNvPr id="3" name="Content Placeholder 2">
            <a:extLst>
              <a:ext uri="{FF2B5EF4-FFF2-40B4-BE49-F238E27FC236}">
                <a16:creationId xmlns:a16="http://schemas.microsoft.com/office/drawing/2014/main" id="{84B4B33F-42B4-4391-8088-BC227A26AD39}"/>
              </a:ext>
            </a:extLst>
          </p:cNvPr>
          <p:cNvSpPr>
            <a:spLocks noGrp="1"/>
          </p:cNvSpPr>
          <p:nvPr>
            <p:ph idx="1"/>
          </p:nvPr>
        </p:nvSpPr>
        <p:spPr/>
        <p:txBody>
          <a:bodyPr/>
          <a:lstStyle/>
          <a:p>
            <a:pPr algn="just"/>
            <a:r>
              <a:rPr lang="en-US" dirty="0"/>
              <a:t>Syngas or producer gas can be burned to create heat, steam, or electricity. </a:t>
            </a:r>
          </a:p>
          <a:p>
            <a:pPr algn="just"/>
            <a:r>
              <a:rPr lang="en-US" dirty="0"/>
              <a:t>It can be converted to methane and fed into a natural gas distribution system. </a:t>
            </a:r>
          </a:p>
          <a:p>
            <a:pPr algn="just"/>
            <a:r>
              <a:rPr lang="en-US" dirty="0"/>
              <a:t>Syngas can also be converted to </a:t>
            </a:r>
            <a:r>
              <a:rPr lang="en-US" b="1" dirty="0"/>
              <a:t>methanol, ethanol, and other chemicals or liquid fuels</a:t>
            </a:r>
            <a:r>
              <a:rPr lang="en-US" dirty="0"/>
              <a:t>. </a:t>
            </a:r>
          </a:p>
          <a:p>
            <a:pPr algn="just"/>
            <a:r>
              <a:rPr lang="en-US" dirty="0"/>
              <a:t>Methanol produced through gasification can be further refined into biodiesel with addition of vegetable oils or animal fats</a:t>
            </a:r>
          </a:p>
          <a:p>
            <a:pPr algn="just"/>
            <a:r>
              <a:rPr lang="en-US" dirty="0"/>
              <a:t>Use of gasification for generation of fuels, chemicals and power</a:t>
            </a:r>
          </a:p>
          <a:p>
            <a:pPr algn="just"/>
            <a:endParaRPr lang="en-MY" dirty="0"/>
          </a:p>
        </p:txBody>
      </p:sp>
    </p:spTree>
    <p:extLst>
      <p:ext uri="{BB962C8B-B14F-4D97-AF65-F5344CB8AC3E}">
        <p14:creationId xmlns:p14="http://schemas.microsoft.com/office/powerpoint/2010/main" val="734609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7AC2E-5F2B-4136-BC8E-06CB7208A7CF}"/>
              </a:ext>
            </a:extLst>
          </p:cNvPr>
          <p:cNvSpPr>
            <a:spLocks noGrp="1"/>
          </p:cNvSpPr>
          <p:nvPr>
            <p:ph type="title"/>
          </p:nvPr>
        </p:nvSpPr>
        <p:spPr>
          <a:xfrm>
            <a:off x="838200" y="312371"/>
            <a:ext cx="10515600" cy="1325563"/>
          </a:xfrm>
        </p:spPr>
        <p:txBody>
          <a:bodyPr/>
          <a:lstStyle/>
          <a:p>
            <a:pPr algn="ctr"/>
            <a:r>
              <a:rPr lang="en-US" b="1" dirty="0"/>
              <a:t>Advantages of Biomass Gasification</a:t>
            </a:r>
            <a:endParaRPr lang="en-MY" b="1" dirty="0"/>
          </a:p>
        </p:txBody>
      </p:sp>
      <p:sp>
        <p:nvSpPr>
          <p:cNvPr id="3" name="Content Placeholder 2">
            <a:extLst>
              <a:ext uri="{FF2B5EF4-FFF2-40B4-BE49-F238E27FC236}">
                <a16:creationId xmlns:a16="http://schemas.microsoft.com/office/drawing/2014/main" id="{5FB728F0-9D84-48CA-927E-ADF2AF631F41}"/>
              </a:ext>
            </a:extLst>
          </p:cNvPr>
          <p:cNvSpPr>
            <a:spLocks noGrp="1"/>
          </p:cNvSpPr>
          <p:nvPr>
            <p:ph idx="1"/>
          </p:nvPr>
        </p:nvSpPr>
        <p:spPr/>
        <p:txBody>
          <a:bodyPr>
            <a:normAutofit fontScale="92500" lnSpcReduction="20000"/>
          </a:bodyPr>
          <a:lstStyle/>
          <a:p>
            <a:pPr algn="just"/>
            <a:r>
              <a:rPr lang="en-US" dirty="0">
                <a:highlight>
                  <a:srgbClr val="FFFF00"/>
                </a:highlight>
              </a:rPr>
              <a:t>CONVENIENT</a:t>
            </a:r>
            <a:r>
              <a:rPr lang="en-US" dirty="0"/>
              <a:t> - Produces a more convenient easily controllable form of cleaner fuel for both thermal energy and electricity generation, and provides a mean to reduce or remove conventional fossil fuels.</a:t>
            </a:r>
          </a:p>
          <a:p>
            <a:pPr algn="just"/>
            <a:r>
              <a:rPr lang="en-US" dirty="0">
                <a:highlight>
                  <a:srgbClr val="FFFF00"/>
                </a:highlight>
              </a:rPr>
              <a:t>FLEXIBLE</a:t>
            </a:r>
            <a:r>
              <a:rPr lang="en-US" dirty="0"/>
              <a:t> - Gasification gives biomass the flexibility to fuel a wide range of electricity generation systems: gas turbines, fuel cells, and reciprocating engines.</a:t>
            </a:r>
          </a:p>
          <a:p>
            <a:pPr algn="just"/>
            <a:r>
              <a:rPr lang="en-US" dirty="0">
                <a:highlight>
                  <a:srgbClr val="FFFF00"/>
                </a:highlight>
              </a:rPr>
              <a:t>VARIETY</a:t>
            </a:r>
            <a:r>
              <a:rPr lang="en-US" dirty="0"/>
              <a:t> - A wide variety of biomass materials can be gasified, many of which would be difficult to burn otherwise.</a:t>
            </a:r>
          </a:p>
          <a:p>
            <a:pPr algn="just"/>
            <a:r>
              <a:rPr lang="en-US" dirty="0">
                <a:highlight>
                  <a:srgbClr val="FFFF00"/>
                </a:highlight>
              </a:rPr>
              <a:t>CLEANER</a:t>
            </a:r>
            <a:r>
              <a:rPr lang="en-US" dirty="0"/>
              <a:t> - Gasification has the potential of reducing emission of pollutants and greenhouse gases per unit energy output.</a:t>
            </a:r>
          </a:p>
          <a:p>
            <a:pPr algn="just"/>
            <a:r>
              <a:rPr lang="en-US" dirty="0">
                <a:highlight>
                  <a:srgbClr val="FFFF00"/>
                </a:highlight>
              </a:rPr>
              <a:t>EFFICIENT </a:t>
            </a:r>
            <a:r>
              <a:rPr lang="en-US" dirty="0"/>
              <a:t>- Projected process efficiencies are higher than the direct combustion systems  and comparable with fossil systems.</a:t>
            </a:r>
          </a:p>
          <a:p>
            <a:pPr algn="just"/>
            <a:endParaRPr lang="en-MY" dirty="0"/>
          </a:p>
        </p:txBody>
      </p:sp>
    </p:spTree>
    <p:extLst>
      <p:ext uri="{BB962C8B-B14F-4D97-AF65-F5344CB8AC3E}">
        <p14:creationId xmlns:p14="http://schemas.microsoft.com/office/powerpoint/2010/main" val="309458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6D66-53EB-4A14-A617-7A7826639C52}"/>
              </a:ext>
            </a:extLst>
          </p:cNvPr>
          <p:cNvSpPr>
            <a:spLocks noGrp="1"/>
          </p:cNvSpPr>
          <p:nvPr>
            <p:ph type="title"/>
          </p:nvPr>
        </p:nvSpPr>
        <p:spPr/>
        <p:txBody>
          <a:bodyPr/>
          <a:lstStyle/>
          <a:p>
            <a:r>
              <a:rPr lang="en-MY" b="1" dirty="0"/>
              <a:t>Design of gasifier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C3AA60-7234-4337-95B8-CAF70F58650B}"/>
                  </a:ext>
                </a:extLst>
              </p:cNvPr>
              <p:cNvSpPr>
                <a:spLocks noGrp="1"/>
              </p:cNvSpPr>
              <p:nvPr>
                <p:ph idx="1"/>
              </p:nvPr>
            </p:nvSpPr>
            <p:spPr/>
            <p:txBody>
              <a:bodyPr>
                <a:normAutofit fontScale="62500" lnSpcReduction="20000"/>
              </a:bodyPr>
              <a:lstStyle/>
              <a:p>
                <a:pPr marL="0" indent="0">
                  <a:buNone/>
                </a:pPr>
                <a:r>
                  <a:rPr lang="en-MY" dirty="0"/>
                  <a:t>1. Feed stock consumption rate;</a:t>
                </a:r>
              </a:p>
              <a:p>
                <a:pPr marL="0" indent="0">
                  <a:buNone/>
                </a:pPr>
                <a:endParaRPr lang="en-MY" dirty="0"/>
              </a:p>
              <a:p>
                <a:pPr marL="0" indent="0">
                  <a:buNone/>
                </a:pPr>
                <a14:m>
                  <m:oMathPara xmlns:m="http://schemas.openxmlformats.org/officeDocument/2006/math">
                    <m:oMathParaPr>
                      <m:jc m:val="centerGroup"/>
                    </m:oMathParaPr>
                    <m:oMath xmlns:m="http://schemas.openxmlformats.org/officeDocument/2006/math">
                      <m:r>
                        <m:rPr>
                          <m:nor/>
                        </m:rPr>
                        <a:rPr lang="en-MY" sz="2400" b="0" i="0" smtClean="0">
                          <a:latin typeface="Cambria Math" panose="02040503050406030204" pitchFamily="18" charset="0"/>
                        </a:rPr>
                        <m:t>Feedstock</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consumption</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rate</m:t>
                      </m:r>
                      <m:r>
                        <m:rPr>
                          <m:nor/>
                        </m:rPr>
                        <a:rPr lang="en-MY" sz="2400" b="0" i="0" smtClean="0">
                          <a:latin typeface="Cambria Math" panose="02040503050406030204" pitchFamily="18" charset="0"/>
                        </a:rPr>
                        <m:t> = </m:t>
                      </m:r>
                      <m:f>
                        <m:fPr>
                          <m:ctrlPr>
                            <a:rPr lang="en-MY" sz="2400" b="0" i="1" smtClean="0">
                              <a:latin typeface="Cambria Math" panose="02040503050406030204" pitchFamily="18" charset="0"/>
                            </a:rPr>
                          </m:ctrlPr>
                        </m:fPr>
                        <m:num>
                          <m:r>
                            <m:rPr>
                              <m:nor/>
                            </m:rPr>
                            <a:rPr lang="en-MY" sz="2400" b="0" i="0" smtClean="0">
                              <a:latin typeface="Cambria Math" panose="02040503050406030204" pitchFamily="18" charset="0"/>
                            </a:rPr>
                            <m:t>gas</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output</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m:t>
                          </m:r>
                          <m:r>
                            <m:rPr>
                              <m:nor/>
                            </m:rPr>
                            <a:rPr lang="en-MY" sz="2400" b="0" i="0" smtClean="0">
                              <a:latin typeface="Cambria Math" panose="02040503050406030204" pitchFamily="18" charset="0"/>
                            </a:rPr>
                            <m:t>calorific</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value</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of</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gas</m:t>
                          </m:r>
                        </m:num>
                        <m:den>
                          <m:r>
                            <m:rPr>
                              <m:nor/>
                            </m:rPr>
                            <a:rPr lang="en-MY" sz="2400" b="0" i="0" smtClean="0">
                              <a:latin typeface="Cambria Math" panose="02040503050406030204" pitchFamily="18" charset="0"/>
                            </a:rPr>
                            <m:t>Hot</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gas</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efficiency</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Calorific</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value</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of</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feedstock</m:t>
                          </m:r>
                        </m:den>
                      </m:f>
                    </m:oMath>
                  </m:oMathPara>
                </a14:m>
                <a:endParaRPr lang="en-MY" dirty="0"/>
              </a:p>
              <a:p>
                <a:pPr marL="0" indent="0">
                  <a:buNone/>
                </a:pPr>
                <a:br>
                  <a:rPr lang="en-MY" dirty="0"/>
                </a:br>
                <a:endParaRPr lang="en-MY" dirty="0"/>
              </a:p>
              <a:p>
                <a:pPr marL="0" indent="0">
                  <a:buNone/>
                </a:pPr>
                <a:r>
                  <a:rPr lang="en-MY" dirty="0"/>
                  <a:t>2. Dimension of reactor shell;</a:t>
                </a:r>
              </a:p>
              <a:p>
                <a:pPr marL="0" indent="0">
                  <a:buNone/>
                </a:pPr>
                <a14:m>
                  <m:oMathPara xmlns:m="http://schemas.openxmlformats.org/officeDocument/2006/math">
                    <m:oMathParaPr>
                      <m:jc m:val="centerGroup"/>
                    </m:oMathParaPr>
                    <m:oMath xmlns:m="http://schemas.openxmlformats.org/officeDocument/2006/math">
                      <m:r>
                        <m:rPr>
                          <m:nor/>
                        </m:rPr>
                        <a:rPr lang="en-MY" sz="2400" b="0" i="0" smtClean="0">
                          <a:latin typeface="Cambria Math" panose="02040503050406030204" pitchFamily="18" charset="0"/>
                        </a:rPr>
                        <m:t>Reactor</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cross</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section</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area</m:t>
                      </m:r>
                      <m:r>
                        <m:rPr>
                          <m:nor/>
                        </m:rPr>
                        <a:rPr lang="en-MY" sz="2400" b="0" i="0" smtClean="0">
                          <a:latin typeface="Cambria Math" panose="02040503050406030204" pitchFamily="18" charset="0"/>
                        </a:rPr>
                        <m:t> = </m:t>
                      </m:r>
                      <m:f>
                        <m:fPr>
                          <m:ctrlPr>
                            <a:rPr lang="en-MY" sz="2400" i="1">
                              <a:latin typeface="Cambria Math" panose="02040503050406030204" pitchFamily="18" charset="0"/>
                            </a:rPr>
                          </m:ctrlPr>
                        </m:fPr>
                        <m:num>
                          <m:r>
                            <m:rPr>
                              <m:nor/>
                            </m:rPr>
                            <a:rPr lang="en-MY" sz="2400" b="0" smtClean="0">
                              <a:latin typeface="Cambria Math" panose="02040503050406030204" pitchFamily="18" charset="0"/>
                            </a:rPr>
                            <m:t>Feedstock</m:t>
                          </m:r>
                          <m:r>
                            <m:rPr>
                              <m:nor/>
                            </m:rPr>
                            <a:rPr lang="en-MY" sz="2400" b="0" smtClean="0">
                              <a:latin typeface="Cambria Math" panose="02040503050406030204" pitchFamily="18" charset="0"/>
                            </a:rPr>
                            <m:t> </m:t>
                          </m:r>
                          <m:r>
                            <m:rPr>
                              <m:nor/>
                            </m:rPr>
                            <a:rPr lang="en-MY" sz="2400" b="0" smtClean="0">
                              <a:latin typeface="Cambria Math" panose="02040503050406030204" pitchFamily="18" charset="0"/>
                            </a:rPr>
                            <m:t>consumption</m:t>
                          </m:r>
                          <m:r>
                            <m:rPr>
                              <m:nor/>
                            </m:rPr>
                            <a:rPr lang="en-MY" sz="2400" b="0" smtClean="0">
                              <a:latin typeface="Cambria Math" panose="02040503050406030204" pitchFamily="18" charset="0"/>
                            </a:rPr>
                            <m:t> </m:t>
                          </m:r>
                          <m:r>
                            <m:rPr>
                              <m:nor/>
                            </m:rPr>
                            <a:rPr lang="en-MY" sz="2400" b="0" smtClean="0">
                              <a:latin typeface="Cambria Math" panose="02040503050406030204" pitchFamily="18" charset="0"/>
                            </a:rPr>
                            <m:t>rate</m:t>
                          </m:r>
                        </m:num>
                        <m:den>
                          <m:r>
                            <m:rPr>
                              <m:nor/>
                            </m:rPr>
                            <a:rPr lang="en-MY" sz="2400" b="0" smtClean="0">
                              <a:latin typeface="Cambria Math" panose="02040503050406030204" pitchFamily="18" charset="0"/>
                            </a:rPr>
                            <m:t>Specifi</m:t>
                          </m:r>
                          <m:r>
                            <m:rPr>
                              <m:sty m:val="p"/>
                            </m:rPr>
                            <a:rPr lang="en-MY" sz="2400" b="0" i="0" smtClean="0">
                              <a:latin typeface="Cambria Math" panose="02040503050406030204" pitchFamily="18" charset="0"/>
                            </a:rPr>
                            <m:t>c</m:t>
                          </m:r>
                          <m:r>
                            <a:rPr lang="en-MY" sz="2400" b="0" i="0" smtClean="0">
                              <a:latin typeface="Cambria Math" panose="02040503050406030204" pitchFamily="18" charset="0"/>
                            </a:rPr>
                            <m:t> </m:t>
                          </m:r>
                          <m:r>
                            <m:rPr>
                              <m:sty m:val="p"/>
                            </m:rPr>
                            <a:rPr lang="en-MY" sz="2400" b="0" i="0" smtClean="0">
                              <a:latin typeface="Cambria Math" panose="02040503050406030204" pitchFamily="18" charset="0"/>
                            </a:rPr>
                            <m:t>gasification</m:t>
                          </m:r>
                          <m:r>
                            <a:rPr lang="en-MY" sz="2400" b="0" i="0" smtClean="0">
                              <a:latin typeface="Cambria Math" panose="02040503050406030204" pitchFamily="18" charset="0"/>
                            </a:rPr>
                            <m:t> </m:t>
                          </m:r>
                          <m:r>
                            <m:rPr>
                              <m:sty m:val="p"/>
                            </m:rPr>
                            <a:rPr lang="en-MY" sz="2400" b="0" i="0" smtClean="0">
                              <a:latin typeface="Cambria Math" panose="02040503050406030204" pitchFamily="18" charset="0"/>
                            </a:rPr>
                            <m:t>rate</m:t>
                          </m:r>
                        </m:den>
                      </m:f>
                    </m:oMath>
                  </m:oMathPara>
                </a14:m>
                <a:endParaRPr lang="en-MY" dirty="0"/>
              </a:p>
              <a:p>
                <a:pPr marL="0" indent="0">
                  <a:buNone/>
                </a:pPr>
                <a:endParaRPr lang="en-MY" dirty="0"/>
              </a:p>
              <a:p>
                <a:pPr marL="0" indent="0">
                  <a:buNone/>
                </a:pPr>
                <a:r>
                  <a:rPr lang="en-MY" dirty="0"/>
                  <a:t>3. Height of the reactor;</a:t>
                </a:r>
              </a:p>
              <a:p>
                <a:pPr marL="0" indent="0">
                  <a:buNone/>
                </a:pPr>
                <a14:m>
                  <m:oMathPara xmlns:m="http://schemas.openxmlformats.org/officeDocument/2006/math">
                    <m:oMathParaPr>
                      <m:jc m:val="centerGroup"/>
                    </m:oMathParaPr>
                    <m:oMath xmlns:m="http://schemas.openxmlformats.org/officeDocument/2006/math">
                      <m:r>
                        <m:rPr>
                          <m:nor/>
                        </m:rPr>
                        <a:rPr lang="en-MY" sz="2400" b="0" i="0" smtClean="0">
                          <a:latin typeface="Cambria Math" panose="02040503050406030204" pitchFamily="18" charset="0"/>
                        </a:rPr>
                        <m:t>Volume</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occupied</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by</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biomass</m:t>
                      </m:r>
                      <m:r>
                        <m:rPr>
                          <m:nor/>
                        </m:rPr>
                        <a:rPr lang="en-MY" sz="2400" b="0" i="0" smtClean="0">
                          <a:latin typeface="Cambria Math" panose="02040503050406030204" pitchFamily="18" charset="0"/>
                        </a:rPr>
                        <m:t> = </m:t>
                      </m:r>
                      <m:f>
                        <m:fPr>
                          <m:ctrlPr>
                            <a:rPr lang="en-MY" sz="2400" i="1">
                              <a:latin typeface="Cambria Math" panose="02040503050406030204" pitchFamily="18" charset="0"/>
                            </a:rPr>
                          </m:ctrlPr>
                        </m:fPr>
                        <m:num>
                          <m:r>
                            <m:rPr>
                              <m:nor/>
                            </m:rPr>
                            <a:rPr lang="en-MY" sz="2400" b="0" i="0" smtClean="0">
                              <a:latin typeface="Cambria Math" panose="02040503050406030204" pitchFamily="18" charset="0"/>
                            </a:rPr>
                            <m:t>Holding</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capacity</m:t>
                          </m:r>
                        </m:num>
                        <m:den>
                          <m:r>
                            <m:rPr>
                              <m:sty m:val="p"/>
                            </m:rPr>
                            <a:rPr lang="en-MY" sz="2400" b="0" i="0" smtClean="0">
                              <a:latin typeface="Cambria Math" panose="02040503050406030204" pitchFamily="18" charset="0"/>
                            </a:rPr>
                            <m:t>Bulk</m:t>
                          </m:r>
                          <m:r>
                            <a:rPr lang="en-MY" sz="2400" b="0" i="0" smtClean="0">
                              <a:latin typeface="Cambria Math" panose="02040503050406030204" pitchFamily="18" charset="0"/>
                            </a:rPr>
                            <m:t> </m:t>
                          </m:r>
                          <m:r>
                            <m:rPr>
                              <m:sty m:val="p"/>
                            </m:rPr>
                            <a:rPr lang="en-MY" sz="2400" b="0" i="0" smtClean="0">
                              <a:latin typeface="Cambria Math" panose="02040503050406030204" pitchFamily="18" charset="0"/>
                            </a:rPr>
                            <m:t>density</m:t>
                          </m:r>
                          <m:r>
                            <a:rPr lang="en-MY" sz="2400" b="0" i="0" smtClean="0">
                              <a:latin typeface="Cambria Math" panose="02040503050406030204" pitchFamily="18" charset="0"/>
                            </a:rPr>
                            <m:t> </m:t>
                          </m:r>
                          <m:r>
                            <m:rPr>
                              <m:sty m:val="p"/>
                            </m:rPr>
                            <a:rPr lang="en-MY" sz="2400" b="0" i="0" smtClean="0">
                              <a:latin typeface="Cambria Math" panose="02040503050406030204" pitchFamily="18" charset="0"/>
                            </a:rPr>
                            <m:t>of</m:t>
                          </m:r>
                          <m:r>
                            <a:rPr lang="en-MY" sz="2400" b="0" i="0" smtClean="0">
                              <a:latin typeface="Cambria Math" panose="02040503050406030204" pitchFamily="18" charset="0"/>
                            </a:rPr>
                            <m:t> </m:t>
                          </m:r>
                          <m:r>
                            <m:rPr>
                              <m:sty m:val="p"/>
                            </m:rPr>
                            <a:rPr lang="en-MY" sz="2400" b="0" i="0" smtClean="0">
                              <a:latin typeface="Cambria Math" panose="02040503050406030204" pitchFamily="18" charset="0"/>
                            </a:rPr>
                            <m:t>biomass</m:t>
                          </m:r>
                        </m:den>
                      </m:f>
                    </m:oMath>
                  </m:oMathPara>
                </a14:m>
                <a:endParaRPr lang="en-MY" sz="2400" dirty="0"/>
              </a:p>
              <a:p>
                <a:pPr marL="0" indent="0">
                  <a:buNone/>
                </a:pPr>
                <a:endParaRPr lang="en-MY" dirty="0"/>
              </a:p>
              <a:p>
                <a:pPr marL="0" indent="0">
                  <a:buNone/>
                </a:pPr>
                <a14:m>
                  <m:oMathPara xmlns:m="http://schemas.openxmlformats.org/officeDocument/2006/math">
                    <m:oMathParaPr>
                      <m:jc m:val="centerGroup"/>
                    </m:oMathParaPr>
                    <m:oMath xmlns:m="http://schemas.openxmlformats.org/officeDocument/2006/math">
                      <m:r>
                        <m:rPr>
                          <m:nor/>
                        </m:rPr>
                        <a:rPr lang="en-MY" sz="2400" b="0" i="0" smtClean="0">
                          <a:latin typeface="Cambria Math" panose="02040503050406030204" pitchFamily="18" charset="0"/>
                        </a:rPr>
                        <m:t>Height</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of</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biomass</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holding</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column</m:t>
                      </m:r>
                      <m:r>
                        <m:rPr>
                          <m:nor/>
                        </m:rPr>
                        <a:rPr lang="en-MY" sz="2400" b="0" i="0" smtClean="0">
                          <a:latin typeface="Cambria Math" panose="02040503050406030204" pitchFamily="18" charset="0"/>
                        </a:rPr>
                        <m:t> = </m:t>
                      </m:r>
                      <m:f>
                        <m:fPr>
                          <m:ctrlPr>
                            <a:rPr lang="en-MY" sz="2400" i="1">
                              <a:latin typeface="Cambria Math" panose="02040503050406030204" pitchFamily="18" charset="0"/>
                            </a:rPr>
                          </m:ctrlPr>
                        </m:fPr>
                        <m:num>
                          <m:r>
                            <m:rPr>
                              <m:nor/>
                            </m:rPr>
                            <a:rPr lang="en-MY" sz="2400" b="0" i="0" smtClean="0">
                              <a:latin typeface="Cambria Math" panose="02040503050406030204" pitchFamily="18" charset="0"/>
                            </a:rPr>
                            <m:t>Volume</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occupied</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by</m:t>
                          </m:r>
                          <m:r>
                            <m:rPr>
                              <m:nor/>
                            </m:rPr>
                            <a:rPr lang="en-MY" sz="2400" b="0" i="0" smtClean="0">
                              <a:latin typeface="Cambria Math" panose="02040503050406030204" pitchFamily="18" charset="0"/>
                            </a:rPr>
                            <m:t> </m:t>
                          </m:r>
                          <m:r>
                            <m:rPr>
                              <m:nor/>
                            </m:rPr>
                            <a:rPr lang="en-MY" sz="2400" b="0" i="0" smtClean="0">
                              <a:latin typeface="Cambria Math" panose="02040503050406030204" pitchFamily="18" charset="0"/>
                            </a:rPr>
                            <m:t>biomass</m:t>
                          </m:r>
                        </m:num>
                        <m:den>
                          <m:r>
                            <m:rPr>
                              <m:sty m:val="p"/>
                            </m:rPr>
                            <a:rPr lang="en-MY" sz="2400" b="0" i="0" smtClean="0">
                              <a:latin typeface="Cambria Math" panose="02040503050406030204" pitchFamily="18" charset="0"/>
                            </a:rPr>
                            <m:t>Reactor</m:t>
                          </m:r>
                          <m:r>
                            <a:rPr lang="en-MY" sz="2400" b="0" i="0" smtClean="0">
                              <a:latin typeface="Cambria Math" panose="02040503050406030204" pitchFamily="18" charset="0"/>
                            </a:rPr>
                            <m:t> </m:t>
                          </m:r>
                          <m:r>
                            <m:rPr>
                              <m:sty m:val="p"/>
                            </m:rPr>
                            <a:rPr lang="en-MY" sz="2400" b="0" i="0" smtClean="0">
                              <a:latin typeface="Cambria Math" panose="02040503050406030204" pitchFamily="18" charset="0"/>
                            </a:rPr>
                            <m:t>cross</m:t>
                          </m:r>
                          <m:r>
                            <a:rPr lang="en-MY" sz="2400" b="0" i="0" smtClean="0">
                              <a:latin typeface="Cambria Math" panose="02040503050406030204" pitchFamily="18" charset="0"/>
                            </a:rPr>
                            <m:t> </m:t>
                          </m:r>
                          <m:r>
                            <m:rPr>
                              <m:sty m:val="p"/>
                            </m:rPr>
                            <a:rPr lang="en-MY" sz="2400" b="0" i="0" smtClean="0">
                              <a:latin typeface="Cambria Math" panose="02040503050406030204" pitchFamily="18" charset="0"/>
                            </a:rPr>
                            <m:t>sectional</m:t>
                          </m:r>
                          <m:r>
                            <a:rPr lang="en-MY" sz="2400" b="0" i="0" smtClean="0">
                              <a:latin typeface="Cambria Math" panose="02040503050406030204" pitchFamily="18" charset="0"/>
                            </a:rPr>
                            <m:t> </m:t>
                          </m:r>
                          <m:r>
                            <m:rPr>
                              <m:sty m:val="p"/>
                            </m:rPr>
                            <a:rPr lang="en-MY" sz="2400" b="0" i="0" smtClean="0">
                              <a:latin typeface="Cambria Math" panose="02040503050406030204" pitchFamily="18" charset="0"/>
                            </a:rPr>
                            <m:t>area</m:t>
                          </m:r>
                        </m:den>
                      </m:f>
                    </m:oMath>
                  </m:oMathPara>
                </a14:m>
                <a:endParaRPr lang="en-MY" sz="2400" dirty="0"/>
              </a:p>
              <a:p>
                <a:pPr marL="0" indent="0">
                  <a:buNone/>
                </a:pPr>
                <a:endParaRPr lang="en-MY" dirty="0"/>
              </a:p>
            </p:txBody>
          </p:sp>
        </mc:Choice>
        <mc:Fallback xmlns="">
          <p:sp>
            <p:nvSpPr>
              <p:cNvPr id="3" name="Content Placeholder 2">
                <a:extLst>
                  <a:ext uri="{FF2B5EF4-FFF2-40B4-BE49-F238E27FC236}">
                    <a16:creationId xmlns:a16="http://schemas.microsoft.com/office/drawing/2014/main" id="{9AC3AA60-7234-4337-95B8-CAF70F58650B}"/>
                  </a:ext>
                </a:extLst>
              </p:cNvPr>
              <p:cNvSpPr>
                <a:spLocks noGrp="1" noRot="1" noChangeAspect="1" noMove="1" noResize="1" noEditPoints="1" noAdjustHandles="1" noChangeArrowheads="1" noChangeShapeType="1" noTextEdit="1"/>
              </p:cNvSpPr>
              <p:nvPr>
                <p:ph idx="1"/>
              </p:nvPr>
            </p:nvSpPr>
            <p:spPr>
              <a:blipFill>
                <a:blip r:embed="rId2"/>
                <a:stretch>
                  <a:fillRect l="-522" t="-2241"/>
                </a:stretch>
              </a:blipFill>
            </p:spPr>
            <p:txBody>
              <a:bodyPr/>
              <a:lstStyle/>
              <a:p>
                <a:r>
                  <a:rPr lang="en-MY">
                    <a:noFill/>
                  </a:rPr>
                  <a:t> </a:t>
                </a:r>
              </a:p>
            </p:txBody>
          </p:sp>
        </mc:Fallback>
      </mc:AlternateContent>
    </p:spTree>
    <p:extLst>
      <p:ext uri="{BB962C8B-B14F-4D97-AF65-F5344CB8AC3E}">
        <p14:creationId xmlns:p14="http://schemas.microsoft.com/office/powerpoint/2010/main" val="697095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65536-48D2-4F9F-8D41-5AC37422A045}"/>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8800" b="1" kern="1200" dirty="0">
                <a:solidFill>
                  <a:schemeClr val="tx1"/>
                </a:solidFill>
                <a:latin typeface="+mj-lt"/>
                <a:ea typeface="+mj-ea"/>
                <a:cs typeface="+mj-cs"/>
              </a:rPr>
              <a:t>Pyrolysis</a:t>
            </a:r>
          </a:p>
        </p:txBody>
      </p:sp>
    </p:spTree>
    <p:extLst>
      <p:ext uri="{BB962C8B-B14F-4D97-AF65-F5344CB8AC3E}">
        <p14:creationId xmlns:p14="http://schemas.microsoft.com/office/powerpoint/2010/main" val="190243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1A12C2-2233-450E-A6AB-F26A33CF7F13}"/>
              </a:ext>
            </a:extLst>
          </p:cNvPr>
          <p:cNvSpPr txBox="1">
            <a:spLocks/>
          </p:cNvSpPr>
          <p:nvPr/>
        </p:nvSpPr>
        <p:spPr>
          <a:xfrm>
            <a:off x="1451579" y="950397"/>
            <a:ext cx="9603274" cy="10126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chemeClr val="tx1"/>
                </a:solidFill>
                <a:latin typeface="+mj-lt"/>
                <a:ea typeface="+mj-ea"/>
                <a:cs typeface="+mj-cs"/>
              </a:rPr>
              <a:t>Pyrolysis </a:t>
            </a:r>
          </a:p>
          <a:p>
            <a:pPr>
              <a:spcAft>
                <a:spcPts val="600"/>
              </a:spcAft>
            </a:pPr>
            <a:r>
              <a:rPr lang="en-US" sz="1600" b="1" dirty="0"/>
              <a:t>( </a:t>
            </a:r>
            <a:r>
              <a:rPr lang="en-US" sz="1600" dirty="0"/>
              <a:t>Greek-derived: </a:t>
            </a:r>
            <a:r>
              <a:rPr lang="en-US" sz="1600" i="1" dirty="0"/>
              <a:t>pyro </a:t>
            </a:r>
            <a:r>
              <a:rPr lang="en-US" sz="1600" dirty="0"/>
              <a:t>"fire" and </a:t>
            </a:r>
            <a:r>
              <a:rPr lang="en-US" sz="1600" i="1" dirty="0"/>
              <a:t>lysis </a:t>
            </a:r>
            <a:r>
              <a:rPr lang="en-US" sz="1600" dirty="0"/>
              <a:t>"separating“ </a:t>
            </a:r>
            <a:r>
              <a:rPr lang="en-US" sz="1600" b="1" dirty="0"/>
              <a:t>)</a:t>
            </a:r>
            <a:r>
              <a:rPr lang="en-US" sz="1400" dirty="0"/>
              <a:t> </a:t>
            </a:r>
            <a:endParaRPr lang="en-US" sz="14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645863A0-0EBC-4C9B-958B-06AD3E75BB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81807" y="2056720"/>
            <a:ext cx="9473046"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C1403A-05B0-4741-92AF-A1813487403C}"/>
              </a:ext>
            </a:extLst>
          </p:cNvPr>
          <p:cNvSpPr>
            <a:spLocks noGrp="1"/>
          </p:cNvSpPr>
          <p:nvPr>
            <p:ph idx="1"/>
          </p:nvPr>
        </p:nvSpPr>
        <p:spPr>
          <a:xfrm>
            <a:off x="1451578" y="2150379"/>
            <a:ext cx="9603274" cy="586499"/>
          </a:xfrm>
        </p:spPr>
        <p:txBody>
          <a:bodyPr vert="horz" lIns="91440" tIns="45720" rIns="91440" bIns="45720" rtlCol="0">
            <a:noAutofit/>
          </a:bodyPr>
          <a:lstStyle/>
          <a:p>
            <a:r>
              <a:rPr lang="en-US" sz="2000" dirty="0"/>
              <a:t>Thermal decomposition process, which occurs in the absence of or little oxygen environment.</a:t>
            </a:r>
          </a:p>
          <a:p>
            <a:r>
              <a:rPr lang="en-US" sz="2000" dirty="0"/>
              <a:t>Involves the simultaneous change of chemical composition and physical phase and is irreversible.</a:t>
            </a:r>
          </a:p>
          <a:p>
            <a:r>
              <a:rPr lang="en-US" sz="2000" dirty="0"/>
              <a:t>Bio-Oil is the main product of pyrolysis.</a:t>
            </a:r>
          </a:p>
          <a:p>
            <a:endParaRPr lang="en-US" sz="1800" dirty="0"/>
          </a:p>
          <a:p>
            <a:endParaRPr lang="en-US" sz="1800" dirty="0"/>
          </a:p>
        </p:txBody>
      </p:sp>
      <p:pic>
        <p:nvPicPr>
          <p:cNvPr id="2" name="Picture 1">
            <a:extLst>
              <a:ext uri="{FF2B5EF4-FFF2-40B4-BE49-F238E27FC236}">
                <a16:creationId xmlns:a16="http://schemas.microsoft.com/office/drawing/2014/main" id="{CE8980DC-B56B-4639-9093-DC54D93279A9}"/>
              </a:ext>
            </a:extLst>
          </p:cNvPr>
          <p:cNvPicPr>
            <a:picLocks noChangeAspect="1"/>
          </p:cNvPicPr>
          <p:nvPr/>
        </p:nvPicPr>
        <p:blipFill>
          <a:blip r:embed="rId2"/>
          <a:stretch>
            <a:fillRect/>
          </a:stretch>
        </p:blipFill>
        <p:spPr>
          <a:xfrm>
            <a:off x="1451578" y="4266769"/>
            <a:ext cx="9603274" cy="2400818"/>
          </a:xfrm>
          <a:prstGeom prst="rect">
            <a:avLst/>
          </a:prstGeom>
        </p:spPr>
      </p:pic>
    </p:spTree>
    <p:extLst>
      <p:ext uri="{BB962C8B-B14F-4D97-AF65-F5344CB8AC3E}">
        <p14:creationId xmlns:p14="http://schemas.microsoft.com/office/powerpoint/2010/main" val="88561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584AFB-365C-4A3E-981E-73C6F69E201F}"/>
              </a:ext>
            </a:extLst>
          </p:cNvPr>
          <p:cNvPicPr>
            <a:picLocks noChangeAspect="1"/>
          </p:cNvPicPr>
          <p:nvPr/>
        </p:nvPicPr>
        <p:blipFill>
          <a:blip r:embed="rId2"/>
          <a:stretch>
            <a:fillRect/>
          </a:stretch>
        </p:blipFill>
        <p:spPr>
          <a:xfrm>
            <a:off x="1472609" y="1816557"/>
            <a:ext cx="8711712" cy="2893959"/>
          </a:xfrm>
          <a:prstGeom prst="rect">
            <a:avLst/>
          </a:prstGeom>
        </p:spPr>
      </p:pic>
      <p:sp>
        <p:nvSpPr>
          <p:cNvPr id="5" name="Rectangle 4">
            <a:extLst>
              <a:ext uri="{FF2B5EF4-FFF2-40B4-BE49-F238E27FC236}">
                <a16:creationId xmlns:a16="http://schemas.microsoft.com/office/drawing/2014/main" id="{0C5ACFE4-09CE-4B24-B818-A4842DA3BCF2}"/>
              </a:ext>
            </a:extLst>
          </p:cNvPr>
          <p:cNvSpPr/>
          <p:nvPr/>
        </p:nvSpPr>
        <p:spPr>
          <a:xfrm>
            <a:off x="208084" y="6422685"/>
            <a:ext cx="9894277" cy="307777"/>
          </a:xfrm>
          <a:prstGeom prst="rect">
            <a:avLst/>
          </a:prstGeom>
        </p:spPr>
        <p:txBody>
          <a:bodyPr wrap="square">
            <a:spAutoFit/>
          </a:bodyPr>
          <a:lstStyle/>
          <a:p>
            <a:r>
              <a:rPr lang="en-MY" sz="1400" dirty="0">
                <a:solidFill>
                  <a:srgbClr val="323232"/>
                </a:solidFill>
                <a:latin typeface="NexusSans"/>
              </a:rPr>
              <a:t>A. </a:t>
            </a:r>
            <a:r>
              <a:rPr lang="en-MY" sz="1400" dirty="0" err="1">
                <a:solidFill>
                  <a:srgbClr val="323232"/>
                </a:solidFill>
                <a:latin typeface="NexusSans"/>
              </a:rPr>
              <a:t>Demirbas</a:t>
            </a:r>
            <a:r>
              <a:rPr lang="en-MY" sz="1400" dirty="0">
                <a:solidFill>
                  <a:srgbClr val="323232"/>
                </a:solidFill>
                <a:latin typeface="NexusSans"/>
              </a:rPr>
              <a:t>, G. Arin. Energy Sources Part A, 24 (2002), p. 471</a:t>
            </a:r>
            <a:endParaRPr lang="en-MY" sz="1400" b="0" i="0" dirty="0">
              <a:solidFill>
                <a:srgbClr val="323232"/>
              </a:solidFill>
              <a:effectLst/>
              <a:latin typeface="NexusSans"/>
            </a:endParaRPr>
          </a:p>
        </p:txBody>
      </p:sp>
    </p:spTree>
    <p:extLst>
      <p:ext uri="{BB962C8B-B14F-4D97-AF65-F5344CB8AC3E}">
        <p14:creationId xmlns:p14="http://schemas.microsoft.com/office/powerpoint/2010/main" val="2544593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FBE38-91FD-464D-A7A0-81231DC923AC}"/>
              </a:ext>
            </a:extLst>
          </p:cNvPr>
          <p:cNvSpPr>
            <a:spLocks noGrp="1"/>
          </p:cNvSpPr>
          <p:nvPr>
            <p:ph type="title"/>
          </p:nvPr>
        </p:nvSpPr>
        <p:spPr/>
        <p:txBody>
          <a:bodyPr/>
          <a:lstStyle/>
          <a:p>
            <a:endParaRPr lang="en-MY"/>
          </a:p>
        </p:txBody>
      </p:sp>
      <p:sp>
        <p:nvSpPr>
          <p:cNvPr id="3" name="Content Placeholder 2">
            <a:extLst>
              <a:ext uri="{FF2B5EF4-FFF2-40B4-BE49-F238E27FC236}">
                <a16:creationId xmlns:a16="http://schemas.microsoft.com/office/drawing/2014/main" id="{870D62B1-2601-4328-8629-9975D44A6005}"/>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06B3F6C7-A0DC-480C-899A-EEDBA2233888}"/>
              </a:ext>
            </a:extLst>
          </p:cNvPr>
          <p:cNvPicPr>
            <a:picLocks noChangeAspect="1"/>
          </p:cNvPicPr>
          <p:nvPr/>
        </p:nvPicPr>
        <p:blipFill>
          <a:blip r:embed="rId2"/>
          <a:stretch>
            <a:fillRect/>
          </a:stretch>
        </p:blipFill>
        <p:spPr>
          <a:xfrm>
            <a:off x="263841" y="1909762"/>
            <a:ext cx="12030075" cy="3038475"/>
          </a:xfrm>
          <a:prstGeom prst="rect">
            <a:avLst/>
          </a:prstGeom>
        </p:spPr>
      </p:pic>
    </p:spTree>
    <p:extLst>
      <p:ext uri="{BB962C8B-B14F-4D97-AF65-F5344CB8AC3E}">
        <p14:creationId xmlns:p14="http://schemas.microsoft.com/office/powerpoint/2010/main" val="2280607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B96F7-6B93-433C-9100-80A5EAA75716}"/>
              </a:ext>
            </a:extLst>
          </p:cNvPr>
          <p:cNvSpPr>
            <a:spLocks noGrp="1"/>
          </p:cNvSpPr>
          <p:nvPr>
            <p:ph type="title"/>
          </p:nvPr>
        </p:nvSpPr>
        <p:spPr>
          <a:xfrm>
            <a:off x="838200" y="-216101"/>
            <a:ext cx="10515600" cy="1325563"/>
          </a:xfrm>
        </p:spPr>
        <p:txBody>
          <a:bodyPr/>
          <a:lstStyle/>
          <a:p>
            <a:r>
              <a:rPr lang="en-MY" b="1" dirty="0"/>
              <a:t>Fast Pyrolysis</a:t>
            </a:r>
          </a:p>
        </p:txBody>
      </p:sp>
      <p:sp>
        <p:nvSpPr>
          <p:cNvPr id="3" name="Content Placeholder 2">
            <a:extLst>
              <a:ext uri="{FF2B5EF4-FFF2-40B4-BE49-F238E27FC236}">
                <a16:creationId xmlns:a16="http://schemas.microsoft.com/office/drawing/2014/main" id="{346A4A33-5D34-4D81-AFAF-5ACC25CE7524}"/>
              </a:ext>
            </a:extLst>
          </p:cNvPr>
          <p:cNvSpPr>
            <a:spLocks noGrp="1"/>
          </p:cNvSpPr>
          <p:nvPr>
            <p:ph idx="1"/>
          </p:nvPr>
        </p:nvSpPr>
        <p:spPr>
          <a:xfrm>
            <a:off x="838200" y="1113448"/>
            <a:ext cx="10515600" cy="2007821"/>
          </a:xfrm>
        </p:spPr>
        <p:txBody>
          <a:bodyPr>
            <a:normAutofit/>
          </a:bodyPr>
          <a:lstStyle/>
          <a:p>
            <a:pPr marL="0" indent="0">
              <a:buNone/>
            </a:pPr>
            <a:r>
              <a:rPr lang="en-MY" sz="2000" b="1" dirty="0"/>
              <a:t>Feed preparation</a:t>
            </a:r>
          </a:p>
          <a:p>
            <a:pPr marL="0" indent="0">
              <a:buNone/>
            </a:pPr>
            <a:r>
              <a:rPr lang="en-MY" sz="2000" dirty="0"/>
              <a:t>Biomass needs to be ground into fine particles before the pyrolysis reaction. The reasons are:</a:t>
            </a:r>
          </a:p>
          <a:p>
            <a:pPr marL="514350" indent="-514350">
              <a:buAutoNum type="arabicPeriod"/>
            </a:pPr>
            <a:r>
              <a:rPr lang="en-MY" sz="2000" dirty="0"/>
              <a:t>To achieve high surface area per unit volume for reaction. </a:t>
            </a:r>
          </a:p>
          <a:p>
            <a:pPr marL="514350" indent="-514350">
              <a:buAutoNum type="arabicPeriod"/>
            </a:pPr>
            <a:r>
              <a:rPr lang="en-MY" sz="2000" dirty="0"/>
              <a:t>To avoid build-up of char on the surface of biomass; char hinders heat transfer to the centre of particles. </a:t>
            </a:r>
          </a:p>
        </p:txBody>
      </p:sp>
      <p:pic>
        <p:nvPicPr>
          <p:cNvPr id="7" name="Picture 6" descr="A screenshot of a video game&#10;&#10;Description automatically generated">
            <a:extLst>
              <a:ext uri="{FF2B5EF4-FFF2-40B4-BE49-F238E27FC236}">
                <a16:creationId xmlns:a16="http://schemas.microsoft.com/office/drawing/2014/main" id="{D87127E7-1E5F-40E1-93C8-A74648475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1065" y="2895027"/>
            <a:ext cx="4813012" cy="3744730"/>
          </a:xfrm>
          <a:prstGeom prst="rect">
            <a:avLst/>
          </a:prstGeom>
        </p:spPr>
      </p:pic>
      <p:sp>
        <p:nvSpPr>
          <p:cNvPr id="4" name="Rectangle 3">
            <a:extLst>
              <a:ext uri="{FF2B5EF4-FFF2-40B4-BE49-F238E27FC236}">
                <a16:creationId xmlns:a16="http://schemas.microsoft.com/office/drawing/2014/main" id="{D817BFF6-81C3-4BB8-ABF6-FDF2979B1237}"/>
              </a:ext>
            </a:extLst>
          </p:cNvPr>
          <p:cNvSpPr/>
          <p:nvPr/>
        </p:nvSpPr>
        <p:spPr>
          <a:xfrm>
            <a:off x="8440609" y="5654157"/>
            <a:ext cx="2913191" cy="923330"/>
          </a:xfrm>
          <a:prstGeom prst="rect">
            <a:avLst/>
          </a:prstGeom>
        </p:spPr>
        <p:txBody>
          <a:bodyPr wrap="square">
            <a:spAutoFit/>
          </a:bodyPr>
          <a:lstStyle/>
          <a:p>
            <a:r>
              <a:rPr lang="en-US" dirty="0"/>
              <a:t>Quenching (rapid cooling) of the pyrolysis </a:t>
            </a:r>
            <a:r>
              <a:rPr lang="en-US" dirty="0" err="1"/>
              <a:t>vapours</a:t>
            </a:r>
            <a:r>
              <a:rPr lang="en-US" dirty="0"/>
              <a:t> to give the bio-oil product.</a:t>
            </a:r>
            <a:endParaRPr lang="en-MY" dirty="0"/>
          </a:p>
        </p:txBody>
      </p:sp>
    </p:spTree>
    <p:extLst>
      <p:ext uri="{BB962C8B-B14F-4D97-AF65-F5344CB8AC3E}">
        <p14:creationId xmlns:p14="http://schemas.microsoft.com/office/powerpoint/2010/main" val="15791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A71EC-4E08-4809-A78F-026B1D493348}"/>
              </a:ext>
            </a:extLst>
          </p:cNvPr>
          <p:cNvSpPr>
            <a:spLocks noGrp="1"/>
          </p:cNvSpPr>
          <p:nvPr>
            <p:ph type="title"/>
          </p:nvPr>
        </p:nvSpPr>
        <p:spPr/>
        <p:txBody>
          <a:bodyPr/>
          <a:lstStyle/>
          <a:p>
            <a:r>
              <a:rPr lang="en-MY" b="1" dirty="0"/>
              <a:t>Pyrolysis product</a:t>
            </a:r>
          </a:p>
        </p:txBody>
      </p:sp>
      <p:sp>
        <p:nvSpPr>
          <p:cNvPr id="3" name="Content Placeholder 2">
            <a:extLst>
              <a:ext uri="{FF2B5EF4-FFF2-40B4-BE49-F238E27FC236}">
                <a16:creationId xmlns:a16="http://schemas.microsoft.com/office/drawing/2014/main" id="{114035CA-AD80-4F21-BC52-E917B335CFA1}"/>
              </a:ext>
            </a:extLst>
          </p:cNvPr>
          <p:cNvSpPr>
            <a:spLocks noGrp="1"/>
          </p:cNvSpPr>
          <p:nvPr>
            <p:ph idx="1"/>
          </p:nvPr>
        </p:nvSpPr>
        <p:spPr/>
        <p:txBody>
          <a:bodyPr/>
          <a:lstStyle/>
          <a:p>
            <a:pPr marL="0" indent="0">
              <a:buNone/>
            </a:pPr>
            <a:r>
              <a:rPr lang="en-US" dirty="0"/>
              <a:t>Depending on the thermal environment and the final temperature, pyrolysis will yield: Bio-oil, biochar, gaseous</a:t>
            </a:r>
          </a:p>
          <a:p>
            <a:pPr marL="0" indent="0">
              <a:buNone/>
            </a:pPr>
            <a:endParaRPr lang="en-US" dirty="0"/>
          </a:p>
          <a:p>
            <a:pPr marL="0" indent="0">
              <a:buNone/>
            </a:pPr>
            <a:br>
              <a:rPr lang="en-US" dirty="0"/>
            </a:br>
            <a:endParaRPr lang="en-MY" dirty="0"/>
          </a:p>
        </p:txBody>
      </p:sp>
      <p:pic>
        <p:nvPicPr>
          <p:cNvPr id="4" name="Picture 3">
            <a:extLst>
              <a:ext uri="{FF2B5EF4-FFF2-40B4-BE49-F238E27FC236}">
                <a16:creationId xmlns:a16="http://schemas.microsoft.com/office/drawing/2014/main" id="{04782BB0-72D1-45F4-A867-590537BBB3BC}"/>
              </a:ext>
            </a:extLst>
          </p:cNvPr>
          <p:cNvPicPr>
            <a:picLocks noChangeAspect="1"/>
          </p:cNvPicPr>
          <p:nvPr/>
        </p:nvPicPr>
        <p:blipFill>
          <a:blip r:embed="rId2"/>
          <a:stretch>
            <a:fillRect/>
          </a:stretch>
        </p:blipFill>
        <p:spPr>
          <a:xfrm>
            <a:off x="2471392" y="3044906"/>
            <a:ext cx="6561327" cy="3266994"/>
          </a:xfrm>
          <a:prstGeom prst="rect">
            <a:avLst/>
          </a:prstGeom>
        </p:spPr>
      </p:pic>
    </p:spTree>
    <p:extLst>
      <p:ext uri="{BB962C8B-B14F-4D97-AF65-F5344CB8AC3E}">
        <p14:creationId xmlns:p14="http://schemas.microsoft.com/office/powerpoint/2010/main" val="203040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a map&#10;&#10;Description automatically generated">
            <a:extLst>
              <a:ext uri="{FF2B5EF4-FFF2-40B4-BE49-F238E27FC236}">
                <a16:creationId xmlns:a16="http://schemas.microsoft.com/office/drawing/2014/main" id="{0F7B2D2C-C61E-4E3D-86E0-F4DBD8DBCC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502" y="221206"/>
            <a:ext cx="8542771" cy="6415587"/>
          </a:xfrm>
        </p:spPr>
      </p:pic>
    </p:spTree>
    <p:extLst>
      <p:ext uri="{BB962C8B-B14F-4D97-AF65-F5344CB8AC3E}">
        <p14:creationId xmlns:p14="http://schemas.microsoft.com/office/powerpoint/2010/main" val="3319070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0A360-DD47-4793-8AC4-84125CE094FC}"/>
              </a:ext>
            </a:extLst>
          </p:cNvPr>
          <p:cNvSpPr>
            <a:spLocks noGrp="1"/>
          </p:cNvSpPr>
          <p:nvPr>
            <p:ph type="title"/>
          </p:nvPr>
        </p:nvSpPr>
        <p:spPr/>
        <p:txBody>
          <a:bodyPr/>
          <a:lstStyle/>
          <a:p>
            <a:pPr algn="ctr"/>
            <a:r>
              <a:rPr lang="en-MY" b="1" dirty="0"/>
              <a:t>Production of bio-oil</a:t>
            </a:r>
          </a:p>
        </p:txBody>
      </p:sp>
      <p:pic>
        <p:nvPicPr>
          <p:cNvPr id="4" name="Picture 3">
            <a:extLst>
              <a:ext uri="{FF2B5EF4-FFF2-40B4-BE49-F238E27FC236}">
                <a16:creationId xmlns:a16="http://schemas.microsoft.com/office/drawing/2014/main" id="{2C25C3AA-4D51-4C00-A09A-24882489A7A6}"/>
              </a:ext>
            </a:extLst>
          </p:cNvPr>
          <p:cNvPicPr>
            <a:picLocks noChangeAspect="1"/>
          </p:cNvPicPr>
          <p:nvPr/>
        </p:nvPicPr>
        <p:blipFill>
          <a:blip r:embed="rId2"/>
          <a:stretch>
            <a:fillRect/>
          </a:stretch>
        </p:blipFill>
        <p:spPr>
          <a:xfrm>
            <a:off x="1661698" y="1531874"/>
            <a:ext cx="9042746" cy="4961001"/>
          </a:xfrm>
          <a:prstGeom prst="rect">
            <a:avLst/>
          </a:prstGeom>
        </p:spPr>
      </p:pic>
    </p:spTree>
    <p:extLst>
      <p:ext uri="{BB962C8B-B14F-4D97-AF65-F5344CB8AC3E}">
        <p14:creationId xmlns:p14="http://schemas.microsoft.com/office/powerpoint/2010/main" val="1862649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Image result for bio oil pyrolysis oil">
            <a:extLst>
              <a:ext uri="{FF2B5EF4-FFF2-40B4-BE49-F238E27FC236}">
                <a16:creationId xmlns:a16="http://schemas.microsoft.com/office/drawing/2014/main" id="{F820523E-3789-4D51-90E2-FE65EBD78F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4" r="1601" b="3"/>
          <a:stretch/>
        </p:blipFill>
        <p:spPr bwMode="auto">
          <a:xfrm>
            <a:off x="4912315" y="2207505"/>
            <a:ext cx="2259847" cy="23078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501AFDC-8810-442F-BA52-36DE6D75C530}"/>
              </a:ext>
            </a:extLst>
          </p:cNvPr>
          <p:cNvSpPr/>
          <p:nvPr/>
        </p:nvSpPr>
        <p:spPr>
          <a:xfrm>
            <a:off x="419788" y="1010136"/>
            <a:ext cx="3927565" cy="1759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b="1" dirty="0">
                <a:solidFill>
                  <a:schemeClr val="tx1"/>
                </a:solidFill>
              </a:rPr>
              <a:t>Physical appearance and characteristics</a:t>
            </a:r>
          </a:p>
          <a:p>
            <a:pPr algn="ctr"/>
            <a:endParaRPr lang="en-MY" sz="1400" b="1" dirty="0">
              <a:solidFill>
                <a:schemeClr val="tx1"/>
              </a:solidFill>
            </a:endParaRPr>
          </a:p>
          <a:p>
            <a:pPr algn="ctr"/>
            <a:r>
              <a:rPr lang="en-MY" sz="1400" dirty="0">
                <a:solidFill>
                  <a:schemeClr val="tx1"/>
                </a:solidFill>
              </a:rPr>
              <a:t>Dark brown in </a:t>
            </a:r>
            <a:r>
              <a:rPr lang="en-MY" sz="1400" dirty="0" err="1">
                <a:solidFill>
                  <a:schemeClr val="tx1"/>
                </a:solidFill>
              </a:rPr>
              <a:t>color</a:t>
            </a:r>
            <a:r>
              <a:rPr lang="en-MY" sz="1400" dirty="0">
                <a:solidFill>
                  <a:schemeClr val="tx1"/>
                </a:solidFill>
              </a:rPr>
              <a:t>, has </a:t>
            </a:r>
            <a:r>
              <a:rPr lang="en-MY" sz="1400" dirty="0" err="1">
                <a:solidFill>
                  <a:schemeClr val="tx1"/>
                </a:solidFill>
              </a:rPr>
              <a:t>smokey</a:t>
            </a:r>
            <a:r>
              <a:rPr lang="en-MY" sz="1400" dirty="0">
                <a:solidFill>
                  <a:schemeClr val="tx1"/>
                </a:solidFill>
              </a:rPr>
              <a:t> smell.</a:t>
            </a:r>
          </a:p>
          <a:p>
            <a:pPr algn="ctr"/>
            <a:r>
              <a:rPr lang="en-MY" sz="1400" dirty="0">
                <a:solidFill>
                  <a:schemeClr val="tx1"/>
                </a:solidFill>
              </a:rPr>
              <a:t>Immiscible with petroleum, cannot be introduced directly into conventional refinery.</a:t>
            </a:r>
          </a:p>
          <a:p>
            <a:pPr algn="ctr"/>
            <a:r>
              <a:rPr lang="en-MY" sz="1400" dirty="0">
                <a:solidFill>
                  <a:schemeClr val="tx1"/>
                </a:solidFill>
              </a:rPr>
              <a:t>Viscosity 40 to 100 </a:t>
            </a:r>
            <a:r>
              <a:rPr lang="en-MY" sz="1400" dirty="0" err="1">
                <a:solidFill>
                  <a:schemeClr val="tx1"/>
                </a:solidFill>
              </a:rPr>
              <a:t>cP</a:t>
            </a:r>
            <a:r>
              <a:rPr lang="en-MY" sz="1400" dirty="0">
                <a:solidFill>
                  <a:schemeClr val="tx1"/>
                </a:solidFill>
              </a:rPr>
              <a:t> at 40˚C with 25% water</a:t>
            </a:r>
          </a:p>
          <a:p>
            <a:pPr algn="ctr"/>
            <a:endParaRPr lang="en-MY" sz="1400" dirty="0">
              <a:solidFill>
                <a:schemeClr val="tx1"/>
              </a:solidFill>
            </a:endParaRPr>
          </a:p>
        </p:txBody>
      </p:sp>
      <p:sp>
        <p:nvSpPr>
          <p:cNvPr id="14" name="Rectangle 13">
            <a:extLst>
              <a:ext uri="{FF2B5EF4-FFF2-40B4-BE49-F238E27FC236}">
                <a16:creationId xmlns:a16="http://schemas.microsoft.com/office/drawing/2014/main" id="{AF922C4D-E422-488A-B636-825DFF5E3295}"/>
              </a:ext>
            </a:extLst>
          </p:cNvPr>
          <p:cNvSpPr/>
          <p:nvPr/>
        </p:nvSpPr>
        <p:spPr>
          <a:xfrm>
            <a:off x="419787" y="4088734"/>
            <a:ext cx="3927565" cy="1841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b="1" dirty="0">
                <a:solidFill>
                  <a:schemeClr val="tx1"/>
                </a:solidFill>
              </a:rPr>
              <a:t>Chemical properties</a:t>
            </a:r>
          </a:p>
          <a:p>
            <a:pPr algn="ctr"/>
            <a:endParaRPr lang="en-MY" sz="1400" b="1" dirty="0">
              <a:solidFill>
                <a:schemeClr val="tx1"/>
              </a:solidFill>
            </a:endParaRPr>
          </a:p>
          <a:p>
            <a:pPr algn="ctr"/>
            <a:r>
              <a:rPr lang="en-MY" sz="1400" dirty="0">
                <a:solidFill>
                  <a:schemeClr val="tx1"/>
                </a:solidFill>
              </a:rPr>
              <a:t>High proportions of oxygen (45-50%) and water (15-35%)</a:t>
            </a:r>
          </a:p>
          <a:p>
            <a:pPr algn="ctr"/>
            <a:r>
              <a:rPr lang="en-MY" sz="1400" dirty="0">
                <a:solidFill>
                  <a:schemeClr val="tx1"/>
                </a:solidFill>
              </a:rPr>
              <a:t>Chemically unstable due to presence of reactive components – aldehydes</a:t>
            </a:r>
          </a:p>
          <a:p>
            <a:pPr algn="ctr"/>
            <a:r>
              <a:rPr lang="en-MY" sz="1400" dirty="0">
                <a:solidFill>
                  <a:schemeClr val="tx1"/>
                </a:solidFill>
              </a:rPr>
              <a:t>Highly acidic (pH 2-3) due to presence of carboxylic acids – lead to corrosion in equipment. </a:t>
            </a:r>
          </a:p>
        </p:txBody>
      </p:sp>
      <p:sp>
        <p:nvSpPr>
          <p:cNvPr id="16" name="Rectangle 15">
            <a:extLst>
              <a:ext uri="{FF2B5EF4-FFF2-40B4-BE49-F238E27FC236}">
                <a16:creationId xmlns:a16="http://schemas.microsoft.com/office/drawing/2014/main" id="{6333782B-785D-4610-8943-458570179C1A}"/>
              </a:ext>
            </a:extLst>
          </p:cNvPr>
          <p:cNvSpPr/>
          <p:nvPr/>
        </p:nvSpPr>
        <p:spPr>
          <a:xfrm>
            <a:off x="7737124" y="666088"/>
            <a:ext cx="3927565" cy="1541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b="1" dirty="0">
                <a:solidFill>
                  <a:schemeClr val="tx1"/>
                </a:solidFill>
              </a:rPr>
              <a:t>Applications</a:t>
            </a:r>
          </a:p>
          <a:p>
            <a:pPr algn="ctr"/>
            <a:endParaRPr lang="en-MY" sz="1400" b="1" dirty="0">
              <a:solidFill>
                <a:schemeClr val="tx1"/>
              </a:solidFill>
            </a:endParaRPr>
          </a:p>
          <a:p>
            <a:pPr algn="ctr"/>
            <a:r>
              <a:rPr lang="en-MY" sz="1400" dirty="0">
                <a:solidFill>
                  <a:schemeClr val="tx1"/>
                </a:solidFill>
              </a:rPr>
              <a:t>Electricity generation via turbines, engines or boilers.</a:t>
            </a:r>
          </a:p>
          <a:p>
            <a:pPr algn="ctr"/>
            <a:r>
              <a:rPr lang="en-MY" sz="1400" dirty="0">
                <a:solidFill>
                  <a:schemeClr val="tx1"/>
                </a:solidFill>
              </a:rPr>
              <a:t>Fuel for transportation and chemical production.</a:t>
            </a:r>
          </a:p>
        </p:txBody>
      </p:sp>
      <p:sp>
        <p:nvSpPr>
          <p:cNvPr id="17" name="Rectangle 16">
            <a:extLst>
              <a:ext uri="{FF2B5EF4-FFF2-40B4-BE49-F238E27FC236}">
                <a16:creationId xmlns:a16="http://schemas.microsoft.com/office/drawing/2014/main" id="{A7FC956B-C613-4093-ADE5-4DC985DD2493}"/>
              </a:ext>
            </a:extLst>
          </p:cNvPr>
          <p:cNvSpPr/>
          <p:nvPr/>
        </p:nvSpPr>
        <p:spPr>
          <a:xfrm>
            <a:off x="7737124" y="3810000"/>
            <a:ext cx="3927565" cy="16720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400" b="1" dirty="0">
                <a:solidFill>
                  <a:schemeClr val="tx1"/>
                </a:solidFill>
              </a:rPr>
              <a:t>Advantages</a:t>
            </a:r>
          </a:p>
          <a:p>
            <a:pPr algn="ctr"/>
            <a:endParaRPr lang="en-MY" sz="1400" b="1" dirty="0">
              <a:solidFill>
                <a:schemeClr val="tx1"/>
              </a:solidFill>
            </a:endParaRPr>
          </a:p>
          <a:p>
            <a:pPr algn="ctr"/>
            <a:r>
              <a:rPr lang="en-MY" sz="1400" dirty="0">
                <a:solidFill>
                  <a:schemeClr val="tx1"/>
                </a:solidFill>
              </a:rPr>
              <a:t>Cleaner, with negligible amount of </a:t>
            </a:r>
            <a:r>
              <a:rPr lang="en-MY" sz="1400" dirty="0" err="1">
                <a:solidFill>
                  <a:schemeClr val="tx1"/>
                </a:solidFill>
              </a:rPr>
              <a:t>sulfur</a:t>
            </a:r>
            <a:r>
              <a:rPr lang="en-MY" sz="1400" dirty="0">
                <a:solidFill>
                  <a:schemeClr val="tx1"/>
                </a:solidFill>
              </a:rPr>
              <a:t>, nitrogen, ash and other impurities.</a:t>
            </a:r>
          </a:p>
          <a:p>
            <a:pPr algn="ctr"/>
            <a:r>
              <a:rPr lang="en-MY" sz="1400" dirty="0">
                <a:solidFill>
                  <a:schemeClr val="tx1"/>
                </a:solidFill>
              </a:rPr>
              <a:t>Has higher bulk energy density than solid biomass. </a:t>
            </a:r>
          </a:p>
          <a:p>
            <a:pPr algn="ctr"/>
            <a:r>
              <a:rPr lang="en-MY" sz="1400" dirty="0">
                <a:solidFill>
                  <a:schemeClr val="tx1"/>
                </a:solidFill>
              </a:rPr>
              <a:t>Inert and nontoxic properties. </a:t>
            </a:r>
          </a:p>
          <a:p>
            <a:pPr algn="ctr"/>
            <a:r>
              <a:rPr lang="en-MY" sz="1400" dirty="0">
                <a:solidFill>
                  <a:schemeClr val="tx1"/>
                </a:solidFill>
              </a:rPr>
              <a:t>Separate into heavy organic fraction that sinks. </a:t>
            </a:r>
          </a:p>
        </p:txBody>
      </p:sp>
      <p:cxnSp>
        <p:nvCxnSpPr>
          <p:cNvPr id="6" name="Connector: Curved 5">
            <a:extLst>
              <a:ext uri="{FF2B5EF4-FFF2-40B4-BE49-F238E27FC236}">
                <a16:creationId xmlns:a16="http://schemas.microsoft.com/office/drawing/2014/main" id="{A6473852-66B5-4A4D-B043-A7BEF84BE996}"/>
              </a:ext>
            </a:extLst>
          </p:cNvPr>
          <p:cNvCxnSpPr>
            <a:stCxn id="4" idx="0"/>
            <a:endCxn id="16" idx="1"/>
          </p:cNvCxnSpPr>
          <p:nvPr/>
        </p:nvCxnSpPr>
        <p:spPr>
          <a:xfrm rot="5400000" flipH="1" flipV="1">
            <a:off x="6504327" y="974709"/>
            <a:ext cx="770708" cy="169488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D743BD92-B5ED-4F47-B709-26080AF6A315}"/>
              </a:ext>
            </a:extLst>
          </p:cNvPr>
          <p:cNvCxnSpPr>
            <a:stCxn id="4" idx="1"/>
            <a:endCxn id="5" idx="3"/>
          </p:cNvCxnSpPr>
          <p:nvPr/>
        </p:nvCxnSpPr>
        <p:spPr>
          <a:xfrm rot="10800000">
            <a:off x="4347353" y="1889702"/>
            <a:ext cx="564962" cy="147174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557D67CF-28A5-4FAD-90C2-084FA93CA2EF}"/>
              </a:ext>
            </a:extLst>
          </p:cNvPr>
          <p:cNvCxnSpPr>
            <a:cxnSpLocks/>
            <a:stCxn id="4" idx="2"/>
            <a:endCxn id="14" idx="3"/>
          </p:cNvCxnSpPr>
          <p:nvPr/>
        </p:nvCxnSpPr>
        <p:spPr>
          <a:xfrm rot="5400000">
            <a:off x="4947661" y="3915087"/>
            <a:ext cx="494270" cy="169488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CA35D69E-3EA9-4545-AC10-55C79C6B4F3C}"/>
              </a:ext>
            </a:extLst>
          </p:cNvPr>
          <p:cNvCxnSpPr>
            <a:cxnSpLocks/>
            <a:stCxn id="4" idx="3"/>
            <a:endCxn id="17" idx="0"/>
          </p:cNvCxnSpPr>
          <p:nvPr/>
        </p:nvCxnSpPr>
        <p:spPr>
          <a:xfrm>
            <a:off x="7172162" y="3361450"/>
            <a:ext cx="2528745" cy="44855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01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6" grpId="0" animBg="1"/>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A7D9-480A-4E69-BFAA-317E47063D76}"/>
              </a:ext>
            </a:extLst>
          </p:cNvPr>
          <p:cNvSpPr>
            <a:spLocks noGrp="1"/>
          </p:cNvSpPr>
          <p:nvPr>
            <p:ph type="title"/>
          </p:nvPr>
        </p:nvSpPr>
        <p:spPr/>
        <p:txBody>
          <a:bodyPr>
            <a:normAutofit/>
          </a:bodyPr>
          <a:lstStyle/>
          <a:p>
            <a:pPr algn="ctr"/>
            <a:r>
              <a:rPr lang="en-MY" sz="3600" b="1" dirty="0"/>
              <a:t>Challenges for large scale production of bio-oil</a:t>
            </a:r>
          </a:p>
        </p:txBody>
      </p:sp>
      <p:sp>
        <p:nvSpPr>
          <p:cNvPr id="3" name="Content Placeholder 2">
            <a:extLst>
              <a:ext uri="{FF2B5EF4-FFF2-40B4-BE49-F238E27FC236}">
                <a16:creationId xmlns:a16="http://schemas.microsoft.com/office/drawing/2014/main" id="{C5DCFD23-9705-4C7E-A5B2-1D3DBF142F72}"/>
              </a:ext>
            </a:extLst>
          </p:cNvPr>
          <p:cNvSpPr>
            <a:spLocks noGrp="1"/>
          </p:cNvSpPr>
          <p:nvPr>
            <p:ph idx="1"/>
          </p:nvPr>
        </p:nvSpPr>
        <p:spPr/>
        <p:txBody>
          <a:bodyPr/>
          <a:lstStyle/>
          <a:p>
            <a:r>
              <a:rPr lang="en-MY" b="1" dirty="0"/>
              <a:t>Expensive </a:t>
            </a:r>
            <a:r>
              <a:rPr lang="en-MY" dirty="0"/>
              <a:t>– the cost of bio-oil is 10-100% higher than fossil fuel</a:t>
            </a:r>
          </a:p>
          <a:p>
            <a:r>
              <a:rPr lang="en-MY" b="1" dirty="0"/>
              <a:t>Availability </a:t>
            </a:r>
            <a:r>
              <a:rPr lang="en-MY" dirty="0"/>
              <a:t>– limited supplies for testing </a:t>
            </a:r>
          </a:p>
          <a:p>
            <a:r>
              <a:rPr lang="en-MY" b="1" dirty="0"/>
              <a:t>Quality</a:t>
            </a:r>
            <a:r>
              <a:rPr lang="en-MY" dirty="0"/>
              <a:t> – specification of bio-oil has not been standardized and has inconsistent quality</a:t>
            </a:r>
          </a:p>
          <a:p>
            <a:r>
              <a:rPr lang="en-MY" b="1" dirty="0"/>
              <a:t>Compatibility</a:t>
            </a:r>
            <a:r>
              <a:rPr lang="en-MY" dirty="0"/>
              <a:t> – incompatible with fossil fuels </a:t>
            </a:r>
          </a:p>
          <a:p>
            <a:r>
              <a:rPr lang="en-MY" b="1" dirty="0"/>
              <a:t>Familiarization</a:t>
            </a:r>
            <a:r>
              <a:rPr lang="en-MY" dirty="0"/>
              <a:t> – many users are not familiar with bio-oil</a:t>
            </a:r>
          </a:p>
          <a:p>
            <a:r>
              <a:rPr lang="en-MY" dirty="0"/>
              <a:t>Environmental </a:t>
            </a:r>
            <a:r>
              <a:rPr lang="en-MY" b="1" dirty="0"/>
              <a:t>health and safety </a:t>
            </a:r>
            <a:r>
              <a:rPr lang="en-MY" dirty="0"/>
              <a:t>issues</a:t>
            </a:r>
          </a:p>
        </p:txBody>
      </p:sp>
    </p:spTree>
    <p:extLst>
      <p:ext uri="{BB962C8B-B14F-4D97-AF65-F5344CB8AC3E}">
        <p14:creationId xmlns:p14="http://schemas.microsoft.com/office/powerpoint/2010/main" val="3989717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B70D-523D-4AC1-8D13-B6F59BE9385D}"/>
              </a:ext>
            </a:extLst>
          </p:cNvPr>
          <p:cNvSpPr>
            <a:spLocks noGrp="1"/>
          </p:cNvSpPr>
          <p:nvPr>
            <p:ph type="title"/>
          </p:nvPr>
        </p:nvSpPr>
        <p:spPr/>
        <p:txBody>
          <a:bodyPr/>
          <a:lstStyle/>
          <a:p>
            <a:r>
              <a:rPr lang="en-MY" dirty="0"/>
              <a:t>Biochar</a:t>
            </a:r>
          </a:p>
        </p:txBody>
      </p:sp>
      <p:sp>
        <p:nvSpPr>
          <p:cNvPr id="3" name="Content Placeholder 2">
            <a:extLst>
              <a:ext uri="{FF2B5EF4-FFF2-40B4-BE49-F238E27FC236}">
                <a16:creationId xmlns:a16="http://schemas.microsoft.com/office/drawing/2014/main" id="{62F3B1DE-FF35-420B-B11A-0A0ED5692F0D}"/>
              </a:ext>
            </a:extLst>
          </p:cNvPr>
          <p:cNvSpPr>
            <a:spLocks noGrp="1"/>
          </p:cNvSpPr>
          <p:nvPr>
            <p:ph idx="1"/>
          </p:nvPr>
        </p:nvSpPr>
        <p:spPr>
          <a:xfrm>
            <a:off x="5929460" y="1825625"/>
            <a:ext cx="5829693" cy="4351338"/>
          </a:xfrm>
        </p:spPr>
        <p:txBody>
          <a:bodyPr>
            <a:normAutofit/>
          </a:bodyPr>
          <a:lstStyle/>
          <a:p>
            <a:r>
              <a:rPr lang="en-US" dirty="0"/>
              <a:t>Combustion and decomposition of woody biomass and agricultural residues results in the emission of a large amount of CO</a:t>
            </a:r>
            <a:r>
              <a:rPr lang="en-US" baseline="-25000" dirty="0"/>
              <a:t>2</a:t>
            </a:r>
            <a:r>
              <a:rPr lang="en-US" dirty="0"/>
              <a:t>. Biochar can store this CO</a:t>
            </a:r>
            <a:r>
              <a:rPr lang="en-US" baseline="-25000" dirty="0"/>
              <a:t>2</a:t>
            </a:r>
            <a:r>
              <a:rPr lang="en-US" dirty="0"/>
              <a:t> in the soil leading to reduction in GHGs emission and enhancement of soil fertility.</a:t>
            </a:r>
          </a:p>
          <a:p>
            <a:r>
              <a:rPr lang="en-US" dirty="0"/>
              <a:t>Replacement for other biomass energy systems </a:t>
            </a:r>
            <a:br>
              <a:rPr lang="en-US" dirty="0"/>
            </a:br>
            <a:endParaRPr lang="en-MY" dirty="0"/>
          </a:p>
        </p:txBody>
      </p:sp>
      <p:pic>
        <p:nvPicPr>
          <p:cNvPr id="4" name="Picture 3">
            <a:extLst>
              <a:ext uri="{FF2B5EF4-FFF2-40B4-BE49-F238E27FC236}">
                <a16:creationId xmlns:a16="http://schemas.microsoft.com/office/drawing/2014/main" id="{C492DBA2-83A7-4CCC-8F6A-D582F6AF310C}"/>
              </a:ext>
            </a:extLst>
          </p:cNvPr>
          <p:cNvPicPr>
            <a:picLocks noChangeAspect="1"/>
          </p:cNvPicPr>
          <p:nvPr/>
        </p:nvPicPr>
        <p:blipFill>
          <a:blip r:embed="rId2"/>
          <a:stretch>
            <a:fillRect/>
          </a:stretch>
        </p:blipFill>
        <p:spPr>
          <a:xfrm>
            <a:off x="338579" y="1296194"/>
            <a:ext cx="5467350" cy="5410200"/>
          </a:xfrm>
          <a:prstGeom prst="rect">
            <a:avLst/>
          </a:prstGeom>
        </p:spPr>
      </p:pic>
    </p:spTree>
    <p:extLst>
      <p:ext uri="{BB962C8B-B14F-4D97-AF65-F5344CB8AC3E}">
        <p14:creationId xmlns:p14="http://schemas.microsoft.com/office/powerpoint/2010/main" val="556121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E8D1-C6D4-4B92-A29B-45088682ADC7}"/>
              </a:ext>
            </a:extLst>
          </p:cNvPr>
          <p:cNvSpPr>
            <a:spLocks noGrp="1"/>
          </p:cNvSpPr>
          <p:nvPr>
            <p:ph type="title"/>
          </p:nvPr>
        </p:nvSpPr>
        <p:spPr/>
        <p:txBody>
          <a:bodyPr/>
          <a:lstStyle/>
          <a:p>
            <a:r>
              <a:rPr lang="en-MY" b="1" dirty="0"/>
              <a:t>Type of pyrolysis reactor</a:t>
            </a:r>
          </a:p>
        </p:txBody>
      </p:sp>
      <p:sp>
        <p:nvSpPr>
          <p:cNvPr id="3" name="Content Placeholder 2">
            <a:extLst>
              <a:ext uri="{FF2B5EF4-FFF2-40B4-BE49-F238E27FC236}">
                <a16:creationId xmlns:a16="http://schemas.microsoft.com/office/drawing/2014/main" id="{468CB7B4-06D9-4C4B-99F5-051549D4E6FF}"/>
              </a:ext>
            </a:extLst>
          </p:cNvPr>
          <p:cNvSpPr>
            <a:spLocks noGrp="1"/>
          </p:cNvSpPr>
          <p:nvPr>
            <p:ph idx="1"/>
          </p:nvPr>
        </p:nvSpPr>
        <p:spPr/>
        <p:txBody>
          <a:bodyPr/>
          <a:lstStyle/>
          <a:p>
            <a:r>
              <a:rPr lang="en-MY" dirty="0"/>
              <a:t>Bubbling fluidized bed pyrolysis reactor</a:t>
            </a:r>
          </a:p>
          <a:p>
            <a:r>
              <a:rPr lang="en-MY" dirty="0"/>
              <a:t>Circulating fluidized bed pyrolysis reactor</a:t>
            </a:r>
          </a:p>
          <a:p>
            <a:r>
              <a:rPr lang="en-MY" dirty="0" err="1"/>
              <a:t>Ablasive</a:t>
            </a:r>
            <a:r>
              <a:rPr lang="en-MY" dirty="0"/>
              <a:t> pyrolysis reactor</a:t>
            </a:r>
          </a:p>
          <a:p>
            <a:r>
              <a:rPr lang="en-MY" dirty="0"/>
              <a:t>Auger/ screw pyrolysis reactor </a:t>
            </a:r>
          </a:p>
          <a:p>
            <a:r>
              <a:rPr lang="en-MY" dirty="0"/>
              <a:t>Rotating cone pyrolysis reactor</a:t>
            </a:r>
          </a:p>
          <a:p>
            <a:r>
              <a:rPr lang="en-MY" dirty="0"/>
              <a:t>Vacuum pyrolysis reactor</a:t>
            </a:r>
          </a:p>
        </p:txBody>
      </p:sp>
    </p:spTree>
    <p:extLst>
      <p:ext uri="{BB962C8B-B14F-4D97-AF65-F5344CB8AC3E}">
        <p14:creationId xmlns:p14="http://schemas.microsoft.com/office/powerpoint/2010/main" val="2475818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B24E66-01AD-43FC-AB2F-77687782848E}"/>
              </a:ext>
            </a:extLst>
          </p:cNvPr>
          <p:cNvPicPr>
            <a:picLocks noChangeAspect="1"/>
          </p:cNvPicPr>
          <p:nvPr/>
        </p:nvPicPr>
        <p:blipFill rotWithShape="1">
          <a:blip r:embed="rId2"/>
          <a:srcRect l="34227" t="39848" r="45066" b="17521"/>
          <a:stretch/>
        </p:blipFill>
        <p:spPr>
          <a:xfrm>
            <a:off x="452847" y="1944188"/>
            <a:ext cx="2870708" cy="3324498"/>
          </a:xfrm>
          <a:prstGeom prst="rect">
            <a:avLst/>
          </a:prstGeom>
        </p:spPr>
      </p:pic>
      <p:sp>
        <p:nvSpPr>
          <p:cNvPr id="2" name="Title 1">
            <a:extLst>
              <a:ext uri="{FF2B5EF4-FFF2-40B4-BE49-F238E27FC236}">
                <a16:creationId xmlns:a16="http://schemas.microsoft.com/office/drawing/2014/main" id="{9CBCC68A-E1D6-4DE7-906E-488F296B9B32}"/>
              </a:ext>
            </a:extLst>
          </p:cNvPr>
          <p:cNvSpPr>
            <a:spLocks noGrp="1"/>
          </p:cNvSpPr>
          <p:nvPr>
            <p:ph type="title"/>
          </p:nvPr>
        </p:nvSpPr>
        <p:spPr/>
        <p:txBody>
          <a:bodyPr>
            <a:normAutofit/>
          </a:bodyPr>
          <a:lstStyle/>
          <a:p>
            <a:pPr algn="ctr"/>
            <a:r>
              <a:rPr lang="en-MY" dirty="0"/>
              <a:t>Bubbling fluidized bed pyrolysis reactor</a:t>
            </a:r>
          </a:p>
        </p:txBody>
      </p:sp>
      <p:sp>
        <p:nvSpPr>
          <p:cNvPr id="3" name="Content Placeholder 2">
            <a:extLst>
              <a:ext uri="{FF2B5EF4-FFF2-40B4-BE49-F238E27FC236}">
                <a16:creationId xmlns:a16="http://schemas.microsoft.com/office/drawing/2014/main" id="{A5C7678A-AE71-4838-BF38-3345835931E7}"/>
              </a:ext>
            </a:extLst>
          </p:cNvPr>
          <p:cNvSpPr>
            <a:spLocks noGrp="1"/>
          </p:cNvSpPr>
          <p:nvPr>
            <p:ph idx="1"/>
          </p:nvPr>
        </p:nvSpPr>
        <p:spPr>
          <a:xfrm>
            <a:off x="3100252" y="1825625"/>
            <a:ext cx="8253548" cy="4351338"/>
          </a:xfrm>
        </p:spPr>
        <p:txBody>
          <a:bodyPr>
            <a:normAutofit fontScale="85000" lnSpcReduction="10000"/>
          </a:bodyPr>
          <a:lstStyle/>
          <a:p>
            <a:r>
              <a:rPr lang="en-MY" sz="2000" b="1" dirty="0"/>
              <a:t>Principle of operation</a:t>
            </a:r>
          </a:p>
          <a:p>
            <a:pPr marL="269875" indent="0" algn="just">
              <a:buNone/>
            </a:pPr>
            <a:r>
              <a:rPr lang="en-US" sz="2000" dirty="0"/>
              <a:t>A stream of gas (normally recycled pyrolysis gas) is used to </a:t>
            </a:r>
            <a:r>
              <a:rPr lang="en-US" sz="2000" b="1" dirty="0"/>
              <a:t>fluidize biomass particles together with hot sand</a:t>
            </a:r>
            <a:r>
              <a:rPr lang="en-US" sz="2000" dirty="0"/>
              <a:t>. Heat is supplied to the bed using either the process heat through the preheated fluidized gas (adiabatic) or sand that is indirectly heated by fired tubes. The former method normally allows a smaller throughput for the reactor design while the latter gives a better performance.</a:t>
            </a:r>
          </a:p>
          <a:p>
            <a:pPr algn="just"/>
            <a:r>
              <a:rPr lang="en-US" sz="2000" b="1" dirty="0"/>
              <a:t>Advantages</a:t>
            </a:r>
          </a:p>
          <a:p>
            <a:pPr indent="0">
              <a:buNone/>
            </a:pPr>
            <a:r>
              <a:rPr lang="en-US" sz="2000" dirty="0"/>
              <a:t>-Well established with long operating history</a:t>
            </a:r>
          </a:p>
          <a:p>
            <a:pPr indent="0">
              <a:buNone/>
            </a:pPr>
            <a:r>
              <a:rPr lang="en-US" sz="2000" dirty="0"/>
              <a:t>-High heat transfer rate</a:t>
            </a:r>
          </a:p>
          <a:p>
            <a:pPr indent="0">
              <a:buNone/>
            </a:pPr>
            <a:r>
              <a:rPr lang="en-US" sz="2000" dirty="0"/>
              <a:t>-Good temperature control</a:t>
            </a:r>
          </a:p>
          <a:p>
            <a:pPr indent="0">
              <a:buNone/>
            </a:pPr>
            <a:r>
              <a:rPr lang="en-US" sz="2000" dirty="0"/>
              <a:t>-Simple design</a:t>
            </a:r>
          </a:p>
          <a:p>
            <a:pPr marL="0" indent="182563"/>
            <a:r>
              <a:rPr lang="en-US" sz="2000" b="1" dirty="0"/>
              <a:t>Disadvantages</a:t>
            </a:r>
          </a:p>
          <a:p>
            <a:pPr marL="182563" indent="0">
              <a:buNone/>
            </a:pPr>
            <a:r>
              <a:rPr lang="en-US" sz="2000" dirty="0"/>
              <a:t>-Normally small throughput (heat supply is major consideration for scaling up the reactor)</a:t>
            </a:r>
          </a:p>
          <a:p>
            <a:pPr marL="182563" indent="0">
              <a:buNone/>
            </a:pPr>
            <a:r>
              <a:rPr lang="en-US" sz="2000" dirty="0"/>
              <a:t>-Feed has to be carefully sized (narrow particle size distribution).	</a:t>
            </a:r>
            <a:br>
              <a:rPr lang="en-US" sz="2000" dirty="0"/>
            </a:br>
            <a:endParaRPr lang="en-US" sz="2000" dirty="0"/>
          </a:p>
          <a:p>
            <a:pPr marL="0" indent="0" algn="just">
              <a:buNone/>
            </a:pPr>
            <a:endParaRPr lang="en-US" sz="2000" dirty="0"/>
          </a:p>
          <a:p>
            <a:pPr marL="0" indent="0" algn="just">
              <a:buNone/>
            </a:pPr>
            <a:endParaRPr lang="en-MY" dirty="0"/>
          </a:p>
          <a:p>
            <a:pPr marL="0" indent="0">
              <a:buNone/>
            </a:pPr>
            <a:endParaRPr lang="en-MY" dirty="0"/>
          </a:p>
        </p:txBody>
      </p:sp>
    </p:spTree>
    <p:extLst>
      <p:ext uri="{BB962C8B-B14F-4D97-AF65-F5344CB8AC3E}">
        <p14:creationId xmlns:p14="http://schemas.microsoft.com/office/powerpoint/2010/main" val="400398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35B00-A4BF-408E-AD01-ECAE87C62B01}"/>
              </a:ext>
            </a:extLst>
          </p:cNvPr>
          <p:cNvSpPr>
            <a:spLocks noGrp="1"/>
          </p:cNvSpPr>
          <p:nvPr>
            <p:ph type="title"/>
          </p:nvPr>
        </p:nvSpPr>
        <p:spPr/>
        <p:txBody>
          <a:bodyPr>
            <a:normAutofit/>
          </a:bodyPr>
          <a:lstStyle/>
          <a:p>
            <a:pPr algn="ctr"/>
            <a:r>
              <a:rPr lang="en-MY" dirty="0"/>
              <a:t>Circulating fluidized bed pyrolysis reactor</a:t>
            </a:r>
          </a:p>
        </p:txBody>
      </p:sp>
      <p:pic>
        <p:nvPicPr>
          <p:cNvPr id="4" name="Picture 3">
            <a:extLst>
              <a:ext uri="{FF2B5EF4-FFF2-40B4-BE49-F238E27FC236}">
                <a16:creationId xmlns:a16="http://schemas.microsoft.com/office/drawing/2014/main" id="{DDD4BEE0-64EC-4DCC-8C3F-DC5F7B4E3987}"/>
              </a:ext>
            </a:extLst>
          </p:cNvPr>
          <p:cNvPicPr>
            <a:picLocks noChangeAspect="1"/>
          </p:cNvPicPr>
          <p:nvPr/>
        </p:nvPicPr>
        <p:blipFill rotWithShape="1">
          <a:blip r:embed="rId2"/>
          <a:srcRect l="55761" t="27826" r="16685" b="24203"/>
          <a:stretch/>
        </p:blipFill>
        <p:spPr>
          <a:xfrm>
            <a:off x="705678" y="2087216"/>
            <a:ext cx="3359426" cy="3289853"/>
          </a:xfrm>
          <a:prstGeom prst="rect">
            <a:avLst/>
          </a:prstGeom>
        </p:spPr>
      </p:pic>
      <p:sp>
        <p:nvSpPr>
          <p:cNvPr id="5" name="Content Placeholder 2">
            <a:extLst>
              <a:ext uri="{FF2B5EF4-FFF2-40B4-BE49-F238E27FC236}">
                <a16:creationId xmlns:a16="http://schemas.microsoft.com/office/drawing/2014/main" id="{C948A59E-D6BA-4237-ADE9-1B9F72B8A1B7}"/>
              </a:ext>
            </a:extLst>
          </p:cNvPr>
          <p:cNvSpPr txBox="1">
            <a:spLocks/>
          </p:cNvSpPr>
          <p:nvPr/>
        </p:nvSpPr>
        <p:spPr>
          <a:xfrm>
            <a:off x="3657601" y="1690688"/>
            <a:ext cx="8253548"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sz="2000" b="1" dirty="0"/>
              <a:t>Principle of operation</a:t>
            </a:r>
          </a:p>
          <a:p>
            <a:pPr marL="269875" indent="0" algn="just">
              <a:buNone/>
            </a:pPr>
            <a:r>
              <a:rPr lang="en-US" sz="2000" dirty="0"/>
              <a:t>The principle is similar to fluidized bed except that it involves solid transport between two vessels, i.e., </a:t>
            </a:r>
            <a:r>
              <a:rPr lang="en-US" sz="2000" b="1" dirty="0" err="1"/>
              <a:t>pyrolyzer</a:t>
            </a:r>
            <a:r>
              <a:rPr lang="en-US" sz="2000" b="1" dirty="0"/>
              <a:t> and combustor</a:t>
            </a:r>
            <a:r>
              <a:rPr lang="en-US" sz="2000" dirty="0"/>
              <a:t>. Sand is transported together with char to combustor and recirculated back to </a:t>
            </a:r>
            <a:r>
              <a:rPr lang="en-US" sz="2000" dirty="0" err="1"/>
              <a:t>pyrolyzer</a:t>
            </a:r>
            <a:r>
              <a:rPr lang="en-US" sz="2000" dirty="0"/>
              <a:t>.</a:t>
            </a:r>
          </a:p>
          <a:p>
            <a:pPr marL="269875" indent="-269875" algn="just"/>
            <a:r>
              <a:rPr lang="en-US" sz="2000" b="1" dirty="0"/>
              <a:t>Advantages</a:t>
            </a:r>
          </a:p>
          <a:p>
            <a:pPr indent="0">
              <a:buFont typeface="Arial" panose="020B0604020202020204" pitchFamily="34" charset="0"/>
              <a:buNone/>
            </a:pPr>
            <a:r>
              <a:rPr lang="en-US" sz="2000" dirty="0"/>
              <a:t>-High heat transfer rate</a:t>
            </a:r>
          </a:p>
          <a:p>
            <a:pPr indent="0">
              <a:buFont typeface="Arial" panose="020B0604020202020204" pitchFamily="34" charset="0"/>
              <a:buNone/>
            </a:pPr>
            <a:r>
              <a:rPr lang="en-US" sz="2000" dirty="0"/>
              <a:t>-Large throughput is possible</a:t>
            </a:r>
          </a:p>
          <a:p>
            <a:pPr indent="0">
              <a:buFont typeface="Arial" panose="020B0604020202020204" pitchFamily="34" charset="0"/>
              <a:buNone/>
            </a:pPr>
            <a:r>
              <a:rPr lang="en-US" sz="2000" dirty="0"/>
              <a:t>-Good temperature control</a:t>
            </a:r>
          </a:p>
          <a:p>
            <a:pPr marL="0" indent="182563"/>
            <a:r>
              <a:rPr lang="en-US" sz="2000" b="1" dirty="0"/>
              <a:t>Disadvantages</a:t>
            </a:r>
          </a:p>
          <a:p>
            <a:pPr marL="182563" indent="0">
              <a:buFont typeface="Arial" panose="020B0604020202020204" pitchFamily="34" charset="0"/>
              <a:buNone/>
            </a:pPr>
            <a:r>
              <a:rPr lang="en-US" sz="2000" dirty="0"/>
              <a:t>-High energy need for circulating sand</a:t>
            </a:r>
          </a:p>
          <a:p>
            <a:pPr marL="182563" indent="0">
              <a:buFont typeface="Arial" panose="020B0604020202020204" pitchFamily="34" charset="0"/>
              <a:buNone/>
            </a:pPr>
            <a:r>
              <a:rPr lang="en-US" sz="2000" dirty="0"/>
              <a:t>-Wear problem in the reactor</a:t>
            </a:r>
          </a:p>
          <a:p>
            <a:pPr marL="182563" indent="0">
              <a:buFont typeface="Arial" panose="020B0604020202020204" pitchFamily="34" charset="0"/>
              <a:buNone/>
            </a:pPr>
            <a:r>
              <a:rPr lang="en-US" sz="2000" dirty="0"/>
              <a:t>-High gas velocity leading to higher char abrasion and hence higher char content</a:t>
            </a:r>
          </a:p>
          <a:p>
            <a:pPr marL="182563" indent="0">
              <a:buFont typeface="Arial" panose="020B0604020202020204" pitchFamily="34" charset="0"/>
              <a:buNone/>
            </a:pPr>
            <a:r>
              <a:rPr lang="en-US" sz="2000" dirty="0"/>
              <a:t>-Ash build-up in the circulating solid </a:t>
            </a:r>
            <a:r>
              <a:rPr lang="en-US" sz="2000" dirty="0" err="1"/>
              <a:t>cousing</a:t>
            </a:r>
            <a:r>
              <a:rPr lang="en-US" sz="2000" dirty="0"/>
              <a:t> further cracking and thus reducing the bio-oil yield	</a:t>
            </a:r>
            <a:br>
              <a:rPr lang="en-US" sz="2000" dirty="0"/>
            </a:br>
            <a:endParaRPr lang="en-US" sz="2000" dirty="0"/>
          </a:p>
          <a:p>
            <a:pPr marL="0" indent="0" algn="just">
              <a:buFont typeface="Arial" panose="020B0604020202020204" pitchFamily="34" charset="0"/>
              <a:buNone/>
            </a:pPr>
            <a:endParaRPr lang="en-US" sz="2000" dirty="0"/>
          </a:p>
          <a:p>
            <a:pPr marL="0" indent="0" algn="just">
              <a:buFont typeface="Arial" panose="020B0604020202020204" pitchFamily="34" charset="0"/>
              <a:buNone/>
            </a:pPr>
            <a:endParaRPr lang="en-MY" dirty="0"/>
          </a:p>
          <a:p>
            <a:pPr marL="0" indent="0">
              <a:buFont typeface="Arial" panose="020B0604020202020204" pitchFamily="34" charset="0"/>
              <a:buNone/>
            </a:pPr>
            <a:endParaRPr lang="en-MY" dirty="0"/>
          </a:p>
        </p:txBody>
      </p:sp>
    </p:spTree>
    <p:extLst>
      <p:ext uri="{BB962C8B-B14F-4D97-AF65-F5344CB8AC3E}">
        <p14:creationId xmlns:p14="http://schemas.microsoft.com/office/powerpoint/2010/main" val="39711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BC77-B0F1-4801-A64F-3E0C96709A7B}"/>
              </a:ext>
            </a:extLst>
          </p:cNvPr>
          <p:cNvSpPr>
            <a:spLocks noGrp="1"/>
          </p:cNvSpPr>
          <p:nvPr>
            <p:ph type="title"/>
          </p:nvPr>
        </p:nvSpPr>
        <p:spPr/>
        <p:txBody>
          <a:bodyPr/>
          <a:lstStyle/>
          <a:p>
            <a:pPr algn="ctr"/>
            <a:r>
              <a:rPr lang="en-MY" dirty="0" err="1"/>
              <a:t>Ablasive</a:t>
            </a:r>
            <a:r>
              <a:rPr lang="en-MY" dirty="0"/>
              <a:t> pyrolysis reactor</a:t>
            </a:r>
          </a:p>
        </p:txBody>
      </p:sp>
      <p:pic>
        <p:nvPicPr>
          <p:cNvPr id="4" name="Picture 3">
            <a:extLst>
              <a:ext uri="{FF2B5EF4-FFF2-40B4-BE49-F238E27FC236}">
                <a16:creationId xmlns:a16="http://schemas.microsoft.com/office/drawing/2014/main" id="{B75C886F-A9FC-45C8-AF06-B6C27A2AE19C}"/>
              </a:ext>
            </a:extLst>
          </p:cNvPr>
          <p:cNvPicPr>
            <a:picLocks noChangeAspect="1"/>
          </p:cNvPicPr>
          <p:nvPr/>
        </p:nvPicPr>
        <p:blipFill rotWithShape="1">
          <a:blip r:embed="rId2"/>
          <a:srcRect l="33505" t="50000" r="45136" b="23623"/>
          <a:stretch/>
        </p:blipFill>
        <p:spPr>
          <a:xfrm>
            <a:off x="579025" y="2524539"/>
            <a:ext cx="2604052" cy="1808922"/>
          </a:xfrm>
          <a:prstGeom prst="rect">
            <a:avLst/>
          </a:prstGeom>
        </p:spPr>
      </p:pic>
      <p:sp>
        <p:nvSpPr>
          <p:cNvPr id="5" name="Content Placeholder 2">
            <a:extLst>
              <a:ext uri="{FF2B5EF4-FFF2-40B4-BE49-F238E27FC236}">
                <a16:creationId xmlns:a16="http://schemas.microsoft.com/office/drawing/2014/main" id="{A0A0E4C9-3623-40CA-9B21-AC8F623BA4C2}"/>
              </a:ext>
            </a:extLst>
          </p:cNvPr>
          <p:cNvSpPr txBox="1">
            <a:spLocks/>
          </p:cNvSpPr>
          <p:nvPr/>
        </p:nvSpPr>
        <p:spPr>
          <a:xfrm>
            <a:off x="3657601" y="1690688"/>
            <a:ext cx="82535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sz="2000" b="1" dirty="0"/>
              <a:t>Principle of operation</a:t>
            </a:r>
          </a:p>
          <a:p>
            <a:pPr marL="269875" indent="0">
              <a:buNone/>
            </a:pPr>
            <a:r>
              <a:rPr lang="en-US" sz="2000" b="1" dirty="0"/>
              <a:t>Biomass particle is melted </a:t>
            </a:r>
            <a:r>
              <a:rPr lang="en-US" sz="2000" dirty="0"/>
              <a:t>under pressure on the hot surface of reactor (similar concept to melting a slice of butter over a frying pan). </a:t>
            </a:r>
          </a:p>
          <a:p>
            <a:pPr marL="269875" indent="-255588"/>
            <a:r>
              <a:rPr lang="en-US" sz="2000" b="1" dirty="0"/>
              <a:t>Advantages</a:t>
            </a:r>
          </a:p>
          <a:p>
            <a:pPr indent="0">
              <a:buFont typeface="Arial" panose="020B0604020202020204" pitchFamily="34" charset="0"/>
              <a:buNone/>
            </a:pPr>
            <a:r>
              <a:rPr lang="en-US" sz="2000" dirty="0"/>
              <a:t>-Large feed particles can be used</a:t>
            </a:r>
          </a:p>
          <a:p>
            <a:pPr marL="0" indent="182563"/>
            <a:r>
              <a:rPr lang="en-US" sz="2000" b="1" dirty="0"/>
              <a:t>Disadvantages</a:t>
            </a:r>
          </a:p>
          <a:p>
            <a:pPr marL="182563" indent="0">
              <a:buFont typeface="Arial" panose="020B0604020202020204" pitchFamily="34" charset="0"/>
              <a:buNone/>
            </a:pPr>
            <a:r>
              <a:rPr lang="en-US" sz="2000" dirty="0"/>
              <a:t>-Wear problem in the solid recycle loop.</a:t>
            </a:r>
          </a:p>
          <a:p>
            <a:pPr marL="182563" indent="0">
              <a:buFont typeface="Arial" panose="020B0604020202020204" pitchFamily="34" charset="0"/>
              <a:buNone/>
            </a:pPr>
            <a:r>
              <a:rPr lang="en-US" sz="2000" dirty="0"/>
              <a:t>-Scale up is difficult</a:t>
            </a:r>
          </a:p>
          <a:p>
            <a:pPr marL="182563" indent="0">
              <a:buFont typeface="Arial" panose="020B0604020202020204" pitchFamily="34" charset="0"/>
              <a:buNone/>
            </a:pPr>
            <a:r>
              <a:rPr lang="en-US" sz="2000" dirty="0"/>
              <a:t>-High gas velocity causing erosion</a:t>
            </a:r>
            <a:br>
              <a:rPr lang="en-US" sz="2000" dirty="0"/>
            </a:br>
            <a:endParaRPr lang="en-US" sz="2000" dirty="0"/>
          </a:p>
          <a:p>
            <a:pPr marL="0" indent="0" algn="just">
              <a:buFont typeface="Arial" panose="020B0604020202020204" pitchFamily="34" charset="0"/>
              <a:buNone/>
            </a:pPr>
            <a:endParaRPr lang="en-US" sz="2000" dirty="0"/>
          </a:p>
          <a:p>
            <a:pPr marL="0" indent="0" algn="just">
              <a:buFont typeface="Arial" panose="020B0604020202020204" pitchFamily="34" charset="0"/>
              <a:buNone/>
            </a:pPr>
            <a:endParaRPr lang="en-MY" dirty="0"/>
          </a:p>
          <a:p>
            <a:pPr marL="0" indent="0">
              <a:buFont typeface="Arial" panose="020B0604020202020204" pitchFamily="34" charset="0"/>
              <a:buNone/>
            </a:pPr>
            <a:endParaRPr lang="en-MY" dirty="0"/>
          </a:p>
        </p:txBody>
      </p:sp>
    </p:spTree>
    <p:extLst>
      <p:ext uri="{BB962C8B-B14F-4D97-AF65-F5344CB8AC3E}">
        <p14:creationId xmlns:p14="http://schemas.microsoft.com/office/powerpoint/2010/main" val="12651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2EC3-AE87-4828-852A-873AD8295F1E}"/>
              </a:ext>
            </a:extLst>
          </p:cNvPr>
          <p:cNvSpPr>
            <a:spLocks noGrp="1"/>
          </p:cNvSpPr>
          <p:nvPr>
            <p:ph type="title"/>
          </p:nvPr>
        </p:nvSpPr>
        <p:spPr/>
        <p:txBody>
          <a:bodyPr/>
          <a:lstStyle/>
          <a:p>
            <a:pPr algn="ctr"/>
            <a:r>
              <a:rPr lang="en-MY" dirty="0"/>
              <a:t>Auger screw pyrolysis reactor</a:t>
            </a:r>
          </a:p>
        </p:txBody>
      </p:sp>
      <p:pic>
        <p:nvPicPr>
          <p:cNvPr id="4" name="Picture 3">
            <a:extLst>
              <a:ext uri="{FF2B5EF4-FFF2-40B4-BE49-F238E27FC236}">
                <a16:creationId xmlns:a16="http://schemas.microsoft.com/office/drawing/2014/main" id="{CE017B7F-F8A5-43FC-8E53-6014C5ACF764}"/>
              </a:ext>
            </a:extLst>
          </p:cNvPr>
          <p:cNvPicPr>
            <a:picLocks noChangeAspect="1"/>
          </p:cNvPicPr>
          <p:nvPr/>
        </p:nvPicPr>
        <p:blipFill rotWithShape="1">
          <a:blip r:embed="rId2"/>
          <a:srcRect l="54620" t="47681" r="16195" b="23043"/>
          <a:stretch/>
        </p:blipFill>
        <p:spPr>
          <a:xfrm>
            <a:off x="606287" y="2574235"/>
            <a:ext cx="3558210" cy="2007704"/>
          </a:xfrm>
          <a:prstGeom prst="rect">
            <a:avLst/>
          </a:prstGeom>
        </p:spPr>
      </p:pic>
      <p:sp>
        <p:nvSpPr>
          <p:cNvPr id="5" name="Content Placeholder 2">
            <a:extLst>
              <a:ext uri="{FF2B5EF4-FFF2-40B4-BE49-F238E27FC236}">
                <a16:creationId xmlns:a16="http://schemas.microsoft.com/office/drawing/2014/main" id="{CDBF3907-D76D-479D-BCA0-EE5D179898A0}"/>
              </a:ext>
            </a:extLst>
          </p:cNvPr>
          <p:cNvSpPr txBox="1">
            <a:spLocks/>
          </p:cNvSpPr>
          <p:nvPr/>
        </p:nvSpPr>
        <p:spPr>
          <a:xfrm>
            <a:off x="3938452" y="1683205"/>
            <a:ext cx="82535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sz="2000" b="1" dirty="0"/>
              <a:t>Principle of operation</a:t>
            </a:r>
          </a:p>
          <a:p>
            <a:pPr marL="269875" indent="0">
              <a:buNone/>
            </a:pPr>
            <a:r>
              <a:rPr lang="en-US" sz="2000" dirty="0"/>
              <a:t>Sand and biomass are fed to screw and transported to reactor. Mixing and heating are carried out using rotational screw and transported to the reactor. The concept originated from </a:t>
            </a:r>
            <a:r>
              <a:rPr lang="en-US" sz="2000" dirty="0" err="1"/>
              <a:t>Lurgi</a:t>
            </a:r>
            <a:r>
              <a:rPr lang="en-US" sz="2000" dirty="0"/>
              <a:t> coal gasifier.</a:t>
            </a:r>
          </a:p>
          <a:p>
            <a:pPr marL="0" indent="269875"/>
            <a:r>
              <a:rPr lang="en-US" sz="2000" b="1" dirty="0"/>
              <a:t>Advantages</a:t>
            </a:r>
          </a:p>
          <a:p>
            <a:pPr indent="0">
              <a:buFont typeface="Arial" panose="020B0604020202020204" pitchFamily="34" charset="0"/>
              <a:buNone/>
            </a:pPr>
            <a:r>
              <a:rPr lang="en-US" sz="2000" dirty="0"/>
              <a:t>-Low operating temperature</a:t>
            </a:r>
          </a:p>
          <a:p>
            <a:pPr marL="0" indent="182563"/>
            <a:r>
              <a:rPr lang="en-US" sz="2000" b="1" dirty="0"/>
              <a:t>Disadvantages</a:t>
            </a:r>
          </a:p>
          <a:p>
            <a:pPr marL="182563" indent="0">
              <a:buFont typeface="Arial" panose="020B0604020202020204" pitchFamily="34" charset="0"/>
              <a:buNone/>
            </a:pPr>
            <a:r>
              <a:rPr lang="en-US" sz="2000" dirty="0"/>
              <a:t>-Heat transfer at large scale can be a problem</a:t>
            </a:r>
            <a:br>
              <a:rPr lang="en-US" sz="2000" dirty="0"/>
            </a:br>
            <a:endParaRPr lang="en-US" sz="2000" dirty="0"/>
          </a:p>
          <a:p>
            <a:pPr marL="0" indent="0" algn="just">
              <a:buFont typeface="Arial" panose="020B0604020202020204" pitchFamily="34" charset="0"/>
              <a:buNone/>
            </a:pPr>
            <a:endParaRPr lang="en-US" sz="2000" dirty="0"/>
          </a:p>
          <a:p>
            <a:pPr marL="0" indent="0" algn="just">
              <a:buFont typeface="Arial" panose="020B0604020202020204" pitchFamily="34" charset="0"/>
              <a:buNone/>
            </a:pPr>
            <a:endParaRPr lang="en-MY" dirty="0"/>
          </a:p>
          <a:p>
            <a:pPr marL="0" indent="0">
              <a:buFont typeface="Arial" panose="020B0604020202020204" pitchFamily="34" charset="0"/>
              <a:buNone/>
            </a:pPr>
            <a:endParaRPr lang="en-MY" dirty="0"/>
          </a:p>
        </p:txBody>
      </p:sp>
    </p:spTree>
    <p:extLst>
      <p:ext uri="{BB962C8B-B14F-4D97-AF65-F5344CB8AC3E}">
        <p14:creationId xmlns:p14="http://schemas.microsoft.com/office/powerpoint/2010/main" val="27976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9FCED-2BA5-4C6A-B4EB-DBA5B2AA51FF}"/>
              </a:ext>
            </a:extLst>
          </p:cNvPr>
          <p:cNvSpPr>
            <a:spLocks noGrp="1"/>
          </p:cNvSpPr>
          <p:nvPr>
            <p:ph type="title"/>
          </p:nvPr>
        </p:nvSpPr>
        <p:spPr/>
        <p:txBody>
          <a:bodyPr/>
          <a:lstStyle/>
          <a:p>
            <a:pPr algn="ctr"/>
            <a:r>
              <a:rPr lang="en-MY" dirty="0"/>
              <a:t>Rotating Cone Pyrolysis Reactor</a:t>
            </a:r>
          </a:p>
        </p:txBody>
      </p:sp>
      <p:pic>
        <p:nvPicPr>
          <p:cNvPr id="4" name="Picture 3">
            <a:extLst>
              <a:ext uri="{FF2B5EF4-FFF2-40B4-BE49-F238E27FC236}">
                <a16:creationId xmlns:a16="http://schemas.microsoft.com/office/drawing/2014/main" id="{3E5471D1-4077-4130-A6BC-977FF06A5BF2}"/>
              </a:ext>
            </a:extLst>
          </p:cNvPr>
          <p:cNvPicPr>
            <a:picLocks noChangeAspect="1"/>
          </p:cNvPicPr>
          <p:nvPr/>
        </p:nvPicPr>
        <p:blipFill rotWithShape="1">
          <a:blip r:embed="rId2"/>
          <a:srcRect l="33794" t="46465" r="46239" b="17171"/>
          <a:stretch/>
        </p:blipFill>
        <p:spPr>
          <a:xfrm>
            <a:off x="983974" y="2633870"/>
            <a:ext cx="2445026" cy="2504660"/>
          </a:xfrm>
          <a:prstGeom prst="rect">
            <a:avLst/>
          </a:prstGeom>
        </p:spPr>
      </p:pic>
      <p:sp>
        <p:nvSpPr>
          <p:cNvPr id="6" name="Content Placeholder 2">
            <a:extLst>
              <a:ext uri="{FF2B5EF4-FFF2-40B4-BE49-F238E27FC236}">
                <a16:creationId xmlns:a16="http://schemas.microsoft.com/office/drawing/2014/main" id="{3ACC9524-5B4E-46D0-8841-AB5B880961B3}"/>
              </a:ext>
            </a:extLst>
          </p:cNvPr>
          <p:cNvSpPr txBox="1">
            <a:spLocks/>
          </p:cNvSpPr>
          <p:nvPr/>
        </p:nvSpPr>
        <p:spPr>
          <a:xfrm>
            <a:off x="3642361" y="1710531"/>
            <a:ext cx="8253548"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sz="2000" b="1" dirty="0"/>
              <a:t>Principle of operation</a:t>
            </a:r>
          </a:p>
          <a:p>
            <a:pPr marL="269875" indent="0">
              <a:buNone/>
            </a:pPr>
            <a:r>
              <a:rPr lang="en-US" sz="2000" dirty="0"/>
              <a:t>Centrifugal force drives the biomass and sand from the bottom of the cone to the top. High speed rotation provides good mixing and heat transfer. Vapor is directed to a condenser. Sand is reheated in a combustor and sent back to the base of the cone.</a:t>
            </a:r>
          </a:p>
          <a:p>
            <a:pPr marL="342900" indent="-342900"/>
            <a:r>
              <a:rPr lang="en-US" sz="2000" b="1" dirty="0"/>
              <a:t>Advantages</a:t>
            </a:r>
          </a:p>
          <a:p>
            <a:pPr indent="0">
              <a:buFont typeface="Arial" panose="020B0604020202020204" pitchFamily="34" charset="0"/>
              <a:buNone/>
            </a:pPr>
            <a:r>
              <a:rPr lang="en-US" sz="2000" dirty="0"/>
              <a:t>-Carrier gas is not needed, recovery of bio-oil product is easier.</a:t>
            </a:r>
          </a:p>
          <a:p>
            <a:pPr indent="0">
              <a:buFont typeface="Arial" panose="020B0604020202020204" pitchFamily="34" charset="0"/>
              <a:buNone/>
            </a:pPr>
            <a:r>
              <a:rPr lang="en-US" sz="2000" dirty="0"/>
              <a:t>-Less aggressive transport dynamics of sand and biomass, hence wear problems can be minimized. </a:t>
            </a:r>
          </a:p>
          <a:p>
            <a:pPr indent="0">
              <a:buFont typeface="Arial" panose="020B0604020202020204" pitchFamily="34" charset="0"/>
              <a:buNone/>
            </a:pPr>
            <a:endParaRPr lang="en-US" sz="2000" dirty="0"/>
          </a:p>
          <a:p>
            <a:pPr marL="0" indent="182563"/>
            <a:r>
              <a:rPr lang="en-US" sz="2000" b="1" dirty="0"/>
              <a:t>Disadvantages</a:t>
            </a:r>
          </a:p>
          <a:p>
            <a:pPr marL="182563" indent="0">
              <a:buFont typeface="Arial" panose="020B0604020202020204" pitchFamily="34" charset="0"/>
              <a:buNone/>
            </a:pPr>
            <a:r>
              <a:rPr lang="en-US" sz="2000" dirty="0"/>
              <a:t>-Integration is complex</a:t>
            </a:r>
          </a:p>
          <a:p>
            <a:pPr marL="182563" indent="0">
              <a:buFont typeface="Arial" panose="020B0604020202020204" pitchFamily="34" charset="0"/>
              <a:buNone/>
            </a:pPr>
            <a:r>
              <a:rPr lang="en-US" sz="2000" dirty="0"/>
              <a:t>-Scale up is uncertain</a:t>
            </a:r>
            <a:br>
              <a:rPr lang="en-US" sz="2000" dirty="0"/>
            </a:br>
            <a:endParaRPr lang="en-US" sz="2000" dirty="0"/>
          </a:p>
          <a:p>
            <a:pPr marL="0" indent="0" algn="just">
              <a:buFont typeface="Arial" panose="020B0604020202020204" pitchFamily="34" charset="0"/>
              <a:buNone/>
            </a:pPr>
            <a:endParaRPr lang="en-US" sz="2000" dirty="0"/>
          </a:p>
          <a:p>
            <a:pPr marL="0" indent="0" algn="just">
              <a:buFont typeface="Arial" panose="020B0604020202020204" pitchFamily="34" charset="0"/>
              <a:buNone/>
            </a:pPr>
            <a:endParaRPr lang="en-MY" dirty="0"/>
          </a:p>
          <a:p>
            <a:pPr marL="0" indent="0">
              <a:buFont typeface="Arial" panose="020B0604020202020204" pitchFamily="34" charset="0"/>
              <a:buNone/>
            </a:pPr>
            <a:endParaRPr lang="en-MY" dirty="0"/>
          </a:p>
        </p:txBody>
      </p:sp>
    </p:spTree>
    <p:extLst>
      <p:ext uri="{BB962C8B-B14F-4D97-AF65-F5344CB8AC3E}">
        <p14:creationId xmlns:p14="http://schemas.microsoft.com/office/powerpoint/2010/main" val="393021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 calcmode="lin" valueType="num">
                                      <p:cBhvr additive="base">
                                        <p:cTn id="4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97C66-2401-47A1-B315-82BC3CA0DFC4}"/>
              </a:ext>
            </a:extLst>
          </p:cNvPr>
          <p:cNvSpPr>
            <a:spLocks noGrp="1"/>
          </p:cNvSpPr>
          <p:nvPr>
            <p:ph type="title"/>
          </p:nvPr>
        </p:nvSpPr>
        <p:spPr>
          <a:xfrm>
            <a:off x="838200" y="365125"/>
            <a:ext cx="10515600" cy="897145"/>
          </a:xfrm>
        </p:spPr>
        <p:txBody>
          <a:bodyPr>
            <a:normAutofit/>
          </a:bodyPr>
          <a:lstStyle/>
          <a:p>
            <a:pPr algn="ctr"/>
            <a:r>
              <a:rPr lang="en-MY" sz="3600" b="1" dirty="0"/>
              <a:t>Methods of biomass conversion</a:t>
            </a:r>
          </a:p>
        </p:txBody>
      </p:sp>
      <p:pic>
        <p:nvPicPr>
          <p:cNvPr id="5" name="Content Placeholder 4" descr="A screenshot of a cell phone&#10;&#10;Description automatically generated">
            <a:extLst>
              <a:ext uri="{FF2B5EF4-FFF2-40B4-BE49-F238E27FC236}">
                <a16:creationId xmlns:a16="http://schemas.microsoft.com/office/drawing/2014/main" id="{8997103D-435C-449B-8EC4-E1F3000FEF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0780" y="1362192"/>
            <a:ext cx="4690525" cy="4595787"/>
          </a:xfrm>
        </p:spPr>
      </p:pic>
      <p:sp>
        <p:nvSpPr>
          <p:cNvPr id="6" name="Rectangle 5">
            <a:extLst>
              <a:ext uri="{FF2B5EF4-FFF2-40B4-BE49-F238E27FC236}">
                <a16:creationId xmlns:a16="http://schemas.microsoft.com/office/drawing/2014/main" id="{CABE3C1D-C979-4F59-9F7B-4662D22F51DB}"/>
              </a:ext>
            </a:extLst>
          </p:cNvPr>
          <p:cNvSpPr/>
          <p:nvPr/>
        </p:nvSpPr>
        <p:spPr>
          <a:xfrm>
            <a:off x="222718" y="5957979"/>
            <a:ext cx="11575029" cy="523220"/>
          </a:xfrm>
          <a:prstGeom prst="rect">
            <a:avLst/>
          </a:prstGeom>
        </p:spPr>
        <p:txBody>
          <a:bodyPr wrap="square">
            <a:spAutoFit/>
          </a:bodyPr>
          <a:lstStyle/>
          <a:p>
            <a:r>
              <a:rPr lang="en-MY" sz="1400" dirty="0"/>
              <a:t>Ref: </a:t>
            </a:r>
            <a:r>
              <a:rPr lang="pl-PL" sz="1400" dirty="0"/>
              <a:t>Lewandowski, W. M., Ryms M., Meler P., Termiczno-chemiczna piroliza do biopaliw ciekáych i gazowych, jako metoda podnoszenia sprawnoĞci konwersji energii biomasy, Nafta-Gaz, Kraków 2010.</a:t>
            </a:r>
            <a:endParaRPr lang="en-MY" sz="1400" dirty="0"/>
          </a:p>
        </p:txBody>
      </p:sp>
    </p:spTree>
    <p:extLst>
      <p:ext uri="{BB962C8B-B14F-4D97-AF65-F5344CB8AC3E}">
        <p14:creationId xmlns:p14="http://schemas.microsoft.com/office/powerpoint/2010/main" val="363976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0E8D-9FE6-4D20-B760-3BF0AF778311}"/>
              </a:ext>
            </a:extLst>
          </p:cNvPr>
          <p:cNvSpPr>
            <a:spLocks noGrp="1"/>
          </p:cNvSpPr>
          <p:nvPr>
            <p:ph type="title"/>
          </p:nvPr>
        </p:nvSpPr>
        <p:spPr/>
        <p:txBody>
          <a:bodyPr/>
          <a:lstStyle/>
          <a:p>
            <a:pPr algn="ctr"/>
            <a:r>
              <a:rPr lang="en-MY" dirty="0"/>
              <a:t>Vacuum pyrolysis reactor</a:t>
            </a:r>
          </a:p>
        </p:txBody>
      </p:sp>
      <p:pic>
        <p:nvPicPr>
          <p:cNvPr id="4" name="Picture 3">
            <a:extLst>
              <a:ext uri="{FF2B5EF4-FFF2-40B4-BE49-F238E27FC236}">
                <a16:creationId xmlns:a16="http://schemas.microsoft.com/office/drawing/2014/main" id="{A5EA6EB8-34A0-48F2-B443-9FD8844782DA}"/>
              </a:ext>
            </a:extLst>
          </p:cNvPr>
          <p:cNvPicPr>
            <a:picLocks noChangeAspect="1"/>
          </p:cNvPicPr>
          <p:nvPr/>
        </p:nvPicPr>
        <p:blipFill rotWithShape="1">
          <a:blip r:embed="rId2"/>
          <a:srcRect l="53804" t="46667" r="16196" b="17391"/>
          <a:stretch/>
        </p:blipFill>
        <p:spPr>
          <a:xfrm>
            <a:off x="659542" y="2653748"/>
            <a:ext cx="3657600" cy="2464904"/>
          </a:xfrm>
          <a:prstGeom prst="rect">
            <a:avLst/>
          </a:prstGeom>
        </p:spPr>
      </p:pic>
      <p:sp>
        <p:nvSpPr>
          <p:cNvPr id="5" name="Content Placeholder 2">
            <a:extLst>
              <a:ext uri="{FF2B5EF4-FFF2-40B4-BE49-F238E27FC236}">
                <a16:creationId xmlns:a16="http://schemas.microsoft.com/office/drawing/2014/main" id="{62393C9F-0843-49C6-8309-C38219E120BF}"/>
              </a:ext>
            </a:extLst>
          </p:cNvPr>
          <p:cNvSpPr txBox="1">
            <a:spLocks/>
          </p:cNvSpPr>
          <p:nvPr/>
        </p:nvSpPr>
        <p:spPr>
          <a:xfrm>
            <a:off x="4571999" y="1710531"/>
            <a:ext cx="7323909" cy="435133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MY" sz="2000" b="1" dirty="0"/>
              <a:t>Principle of operation</a:t>
            </a:r>
          </a:p>
          <a:p>
            <a:pPr marL="269875" indent="0" algn="just">
              <a:buNone/>
            </a:pPr>
            <a:r>
              <a:rPr lang="en-US" sz="2000" dirty="0"/>
              <a:t>The boiling point of biomass is lowered due to reduced pressure condition (∼0.15 bar). After decomposition through heating, the small fragment is immediately removed using a vacuum pump and recovered as liquid product through condensation. This results in a shorter vapor residence time for reaction and, hence, secondary reactions can be minimized.</a:t>
            </a:r>
          </a:p>
          <a:p>
            <a:pPr marL="266700" indent="-266700"/>
            <a:r>
              <a:rPr lang="en-US" sz="2000" b="1" dirty="0"/>
              <a:t>Advantages</a:t>
            </a:r>
          </a:p>
          <a:p>
            <a:pPr indent="0">
              <a:buNone/>
            </a:pPr>
            <a:r>
              <a:rPr lang="en-US" sz="1900" dirty="0"/>
              <a:t>-Produces clean oil with little char</a:t>
            </a:r>
            <a:br>
              <a:rPr lang="en-US" sz="1900" dirty="0"/>
            </a:br>
            <a:r>
              <a:rPr lang="en-US" sz="1900" dirty="0"/>
              <a:t>-Large particles size of biomass can be used</a:t>
            </a:r>
            <a:br>
              <a:rPr lang="en-US" sz="1900" dirty="0"/>
            </a:br>
            <a:r>
              <a:rPr lang="en-US" sz="1900" dirty="0"/>
              <a:t>-Carrier gas is not needed, minimizing aerosol formation </a:t>
            </a:r>
            <a:br>
              <a:rPr lang="en-US" sz="2000" dirty="0"/>
            </a:br>
            <a:endParaRPr lang="en-US" sz="2000" dirty="0"/>
          </a:p>
          <a:p>
            <a:pPr marL="0" indent="182563"/>
            <a:r>
              <a:rPr lang="en-US" sz="2000" b="1" dirty="0"/>
              <a:t>Disadvantages</a:t>
            </a:r>
          </a:p>
          <a:p>
            <a:pPr marL="182563" indent="0">
              <a:buNone/>
            </a:pPr>
            <a:r>
              <a:rPr lang="en-US" sz="1900" dirty="0"/>
              <a:t>-Slow pyrolysis process due to poor heat and mass transfer rate</a:t>
            </a:r>
            <a:br>
              <a:rPr lang="en-US" sz="1900" dirty="0"/>
            </a:br>
            <a:r>
              <a:rPr lang="en-US" sz="1900" dirty="0"/>
              <a:t>-Low bio-oil yield</a:t>
            </a:r>
            <a:br>
              <a:rPr lang="en-US" sz="1900" dirty="0"/>
            </a:br>
            <a:r>
              <a:rPr lang="en-US" sz="1900" dirty="0"/>
              <a:t>-Generates significant amount of water</a:t>
            </a:r>
            <a:br>
              <a:rPr lang="en-US" sz="1900" dirty="0"/>
            </a:br>
            <a:r>
              <a:rPr lang="en-US" sz="1900" dirty="0"/>
              <a:t>-High cost for maintenance </a:t>
            </a:r>
            <a:br>
              <a:rPr lang="en-US" sz="2000" dirty="0"/>
            </a:br>
            <a:br>
              <a:rPr lang="en-US" sz="2000" dirty="0"/>
            </a:br>
            <a:r>
              <a:rPr lang="en-US" sz="2000" dirty="0"/>
              <a:t>`</a:t>
            </a:r>
          </a:p>
          <a:p>
            <a:pPr marL="0" indent="0" algn="just">
              <a:buFont typeface="Arial" panose="020B0604020202020204" pitchFamily="34" charset="0"/>
              <a:buNone/>
            </a:pPr>
            <a:endParaRPr lang="en-US" sz="2000" dirty="0"/>
          </a:p>
          <a:p>
            <a:pPr marL="0" indent="0" algn="just">
              <a:buFont typeface="Arial" panose="020B0604020202020204" pitchFamily="34" charset="0"/>
              <a:buNone/>
            </a:pPr>
            <a:endParaRPr lang="en-MY" dirty="0"/>
          </a:p>
          <a:p>
            <a:pPr marL="0" indent="0">
              <a:buFont typeface="Arial" panose="020B0604020202020204" pitchFamily="34" charset="0"/>
              <a:buNone/>
            </a:pPr>
            <a:endParaRPr lang="en-MY" dirty="0"/>
          </a:p>
        </p:txBody>
      </p:sp>
    </p:spTree>
    <p:extLst>
      <p:ext uri="{BB962C8B-B14F-4D97-AF65-F5344CB8AC3E}">
        <p14:creationId xmlns:p14="http://schemas.microsoft.com/office/powerpoint/2010/main" val="301716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874668-D7AF-498C-9A29-52EDE04181F8}"/>
              </a:ext>
            </a:extLst>
          </p:cNvPr>
          <p:cNvSpPr/>
          <p:nvPr/>
        </p:nvSpPr>
        <p:spPr>
          <a:xfrm>
            <a:off x="3068444" y="568712"/>
            <a:ext cx="6055112" cy="6356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Biomass Thermal Conversion Processes</a:t>
            </a:r>
          </a:p>
        </p:txBody>
      </p:sp>
      <p:cxnSp>
        <p:nvCxnSpPr>
          <p:cNvPr id="7" name="Straight Arrow Connector 6">
            <a:extLst>
              <a:ext uri="{FF2B5EF4-FFF2-40B4-BE49-F238E27FC236}">
                <a16:creationId xmlns:a16="http://schemas.microsoft.com/office/drawing/2014/main" id="{6B9BB05D-3A75-4623-A981-373F323083C1}"/>
              </a:ext>
            </a:extLst>
          </p:cNvPr>
          <p:cNvCxnSpPr>
            <a:cxnSpLocks/>
            <a:stCxn id="5" idx="2"/>
            <a:endCxn id="14" idx="0"/>
          </p:cNvCxnSpPr>
          <p:nvPr/>
        </p:nvCxnSpPr>
        <p:spPr>
          <a:xfrm>
            <a:off x="6096000" y="1204331"/>
            <a:ext cx="8146" cy="708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DB19C23-3CB4-40CC-9BF6-096CB031D819}"/>
              </a:ext>
            </a:extLst>
          </p:cNvPr>
          <p:cNvCxnSpPr>
            <a:cxnSpLocks/>
            <a:endCxn id="13" idx="0"/>
          </p:cNvCxnSpPr>
          <p:nvPr/>
        </p:nvCxnSpPr>
        <p:spPr>
          <a:xfrm flipH="1">
            <a:off x="2952963" y="1027047"/>
            <a:ext cx="1499604" cy="900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43E6CE3-F045-4AA8-99C7-D0A7F33F6FBF}"/>
              </a:ext>
            </a:extLst>
          </p:cNvPr>
          <p:cNvCxnSpPr>
            <a:cxnSpLocks/>
            <a:endCxn id="15" idx="0"/>
          </p:cNvCxnSpPr>
          <p:nvPr/>
        </p:nvCxnSpPr>
        <p:spPr>
          <a:xfrm>
            <a:off x="7638586" y="1204331"/>
            <a:ext cx="1622267" cy="723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C21FF74-0534-47A1-9E69-F92B6D086549}"/>
              </a:ext>
            </a:extLst>
          </p:cNvPr>
          <p:cNvSpPr/>
          <p:nvPr/>
        </p:nvSpPr>
        <p:spPr>
          <a:xfrm>
            <a:off x="1625039" y="1927483"/>
            <a:ext cx="2655847" cy="6356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Combustion</a:t>
            </a:r>
          </a:p>
        </p:txBody>
      </p:sp>
      <p:sp>
        <p:nvSpPr>
          <p:cNvPr id="14" name="Rectangle 13">
            <a:extLst>
              <a:ext uri="{FF2B5EF4-FFF2-40B4-BE49-F238E27FC236}">
                <a16:creationId xmlns:a16="http://schemas.microsoft.com/office/drawing/2014/main" id="{9D4A241C-5788-498A-981C-699BBA81193C}"/>
              </a:ext>
            </a:extLst>
          </p:cNvPr>
          <p:cNvSpPr/>
          <p:nvPr/>
        </p:nvSpPr>
        <p:spPr>
          <a:xfrm>
            <a:off x="4776222" y="1912437"/>
            <a:ext cx="2655847" cy="6356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Gasification</a:t>
            </a:r>
          </a:p>
        </p:txBody>
      </p:sp>
      <p:sp>
        <p:nvSpPr>
          <p:cNvPr id="15" name="Rectangle 14">
            <a:extLst>
              <a:ext uri="{FF2B5EF4-FFF2-40B4-BE49-F238E27FC236}">
                <a16:creationId xmlns:a16="http://schemas.microsoft.com/office/drawing/2014/main" id="{7CA2FD91-7952-40F9-A00D-1888DF78347F}"/>
              </a:ext>
            </a:extLst>
          </p:cNvPr>
          <p:cNvSpPr/>
          <p:nvPr/>
        </p:nvSpPr>
        <p:spPr>
          <a:xfrm>
            <a:off x="7932929" y="1927483"/>
            <a:ext cx="2655847" cy="6356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Pyrolysis</a:t>
            </a:r>
          </a:p>
        </p:txBody>
      </p:sp>
      <p:cxnSp>
        <p:nvCxnSpPr>
          <p:cNvPr id="17" name="Straight Arrow Connector 16">
            <a:extLst>
              <a:ext uri="{FF2B5EF4-FFF2-40B4-BE49-F238E27FC236}">
                <a16:creationId xmlns:a16="http://schemas.microsoft.com/office/drawing/2014/main" id="{D2C76F12-4764-4E0E-8DA1-8BB563E71B23}"/>
              </a:ext>
            </a:extLst>
          </p:cNvPr>
          <p:cNvCxnSpPr>
            <a:stCxn id="13" idx="2"/>
          </p:cNvCxnSpPr>
          <p:nvPr/>
        </p:nvCxnSpPr>
        <p:spPr>
          <a:xfrm flipH="1">
            <a:off x="2952962" y="2563102"/>
            <a:ext cx="1" cy="630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18F431D-538F-4B9D-A078-E0E855712927}"/>
              </a:ext>
            </a:extLst>
          </p:cNvPr>
          <p:cNvCxnSpPr/>
          <p:nvPr/>
        </p:nvCxnSpPr>
        <p:spPr>
          <a:xfrm flipH="1">
            <a:off x="9258791" y="2580520"/>
            <a:ext cx="1" cy="630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7336310-A5D6-45A4-BAD4-73DBEC9BC0AC}"/>
              </a:ext>
            </a:extLst>
          </p:cNvPr>
          <p:cNvCxnSpPr/>
          <p:nvPr/>
        </p:nvCxnSpPr>
        <p:spPr>
          <a:xfrm flipH="1">
            <a:off x="6117491" y="2534115"/>
            <a:ext cx="1" cy="630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B665A4C-5079-4D83-8F62-7D4462AC013A}"/>
              </a:ext>
            </a:extLst>
          </p:cNvPr>
          <p:cNvSpPr/>
          <p:nvPr/>
        </p:nvSpPr>
        <p:spPr>
          <a:xfrm>
            <a:off x="1591345" y="3198721"/>
            <a:ext cx="2655847" cy="6356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MY" dirty="0"/>
              <a:t>Heat and Power</a:t>
            </a:r>
          </a:p>
        </p:txBody>
      </p:sp>
      <p:sp>
        <p:nvSpPr>
          <p:cNvPr id="21" name="Rectangle 20">
            <a:extLst>
              <a:ext uri="{FF2B5EF4-FFF2-40B4-BE49-F238E27FC236}">
                <a16:creationId xmlns:a16="http://schemas.microsoft.com/office/drawing/2014/main" id="{1EB6E939-36B3-4FBD-866C-ADF317A7BAC2}"/>
              </a:ext>
            </a:extLst>
          </p:cNvPr>
          <p:cNvSpPr/>
          <p:nvPr/>
        </p:nvSpPr>
        <p:spPr>
          <a:xfrm>
            <a:off x="7932928" y="3227130"/>
            <a:ext cx="2655847" cy="6356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MY" dirty="0"/>
              <a:t>Liquids</a:t>
            </a:r>
          </a:p>
        </p:txBody>
      </p:sp>
      <p:sp>
        <p:nvSpPr>
          <p:cNvPr id="22" name="Rectangle 21">
            <a:extLst>
              <a:ext uri="{FF2B5EF4-FFF2-40B4-BE49-F238E27FC236}">
                <a16:creationId xmlns:a16="http://schemas.microsoft.com/office/drawing/2014/main" id="{0BBED8CB-5235-41AE-AA28-4D233ED77A85}"/>
              </a:ext>
            </a:extLst>
          </p:cNvPr>
          <p:cNvSpPr/>
          <p:nvPr/>
        </p:nvSpPr>
        <p:spPr>
          <a:xfrm>
            <a:off x="4787128" y="3198720"/>
            <a:ext cx="2655847" cy="6356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MY" dirty="0"/>
              <a:t>Fuel gases and syngas</a:t>
            </a:r>
          </a:p>
        </p:txBody>
      </p:sp>
      <p:cxnSp>
        <p:nvCxnSpPr>
          <p:cNvPr id="23" name="Straight Arrow Connector 22">
            <a:extLst>
              <a:ext uri="{FF2B5EF4-FFF2-40B4-BE49-F238E27FC236}">
                <a16:creationId xmlns:a16="http://schemas.microsoft.com/office/drawing/2014/main" id="{F1ED1798-3EFD-4B77-B14D-9D911BDF45FA}"/>
              </a:ext>
            </a:extLst>
          </p:cNvPr>
          <p:cNvCxnSpPr/>
          <p:nvPr/>
        </p:nvCxnSpPr>
        <p:spPr>
          <a:xfrm flipH="1">
            <a:off x="9246909" y="3761880"/>
            <a:ext cx="1" cy="630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C929CAF-98CA-4AEB-960A-5016D4D86BA3}"/>
              </a:ext>
            </a:extLst>
          </p:cNvPr>
          <p:cNvCxnSpPr>
            <a:cxnSpLocks/>
          </p:cNvCxnSpPr>
          <p:nvPr/>
        </p:nvCxnSpPr>
        <p:spPr>
          <a:xfrm flipH="1">
            <a:off x="6096000" y="3810401"/>
            <a:ext cx="1" cy="604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A9ED2F5-7669-40EA-9BDB-0F6A25CCF2F3}"/>
              </a:ext>
            </a:extLst>
          </p:cNvPr>
          <p:cNvSpPr/>
          <p:nvPr/>
        </p:nvSpPr>
        <p:spPr>
          <a:xfrm>
            <a:off x="4787127" y="4430355"/>
            <a:ext cx="2655847" cy="6356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MY" dirty="0" err="1"/>
              <a:t>Fishcer-Tropsch</a:t>
            </a:r>
            <a:r>
              <a:rPr lang="en-MY" dirty="0"/>
              <a:t> Synthesis</a:t>
            </a:r>
          </a:p>
        </p:txBody>
      </p:sp>
      <p:sp>
        <p:nvSpPr>
          <p:cNvPr id="26" name="Rectangle 25">
            <a:extLst>
              <a:ext uri="{FF2B5EF4-FFF2-40B4-BE49-F238E27FC236}">
                <a16:creationId xmlns:a16="http://schemas.microsoft.com/office/drawing/2014/main" id="{210BCE23-6614-473D-B78F-EAE0169015EF}"/>
              </a:ext>
            </a:extLst>
          </p:cNvPr>
          <p:cNvSpPr/>
          <p:nvPr/>
        </p:nvSpPr>
        <p:spPr>
          <a:xfrm>
            <a:off x="7944809" y="4397499"/>
            <a:ext cx="2655847" cy="6356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MY" dirty="0"/>
              <a:t>Refining</a:t>
            </a:r>
          </a:p>
        </p:txBody>
      </p:sp>
      <p:cxnSp>
        <p:nvCxnSpPr>
          <p:cNvPr id="27" name="Straight Arrow Connector 26">
            <a:extLst>
              <a:ext uri="{FF2B5EF4-FFF2-40B4-BE49-F238E27FC236}">
                <a16:creationId xmlns:a16="http://schemas.microsoft.com/office/drawing/2014/main" id="{4820ABB3-033D-47F6-9FA8-615293D0F8E9}"/>
              </a:ext>
            </a:extLst>
          </p:cNvPr>
          <p:cNvCxnSpPr>
            <a:cxnSpLocks/>
            <a:endCxn id="30" idx="0"/>
          </p:cNvCxnSpPr>
          <p:nvPr/>
        </p:nvCxnSpPr>
        <p:spPr>
          <a:xfrm flipH="1">
            <a:off x="9260852" y="5027543"/>
            <a:ext cx="2" cy="603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03C8236-C041-43F1-925A-0E6D339A69CC}"/>
              </a:ext>
            </a:extLst>
          </p:cNvPr>
          <p:cNvCxnSpPr>
            <a:cxnSpLocks/>
          </p:cNvCxnSpPr>
          <p:nvPr/>
        </p:nvCxnSpPr>
        <p:spPr>
          <a:xfrm flipH="1">
            <a:off x="6117492" y="5057365"/>
            <a:ext cx="1" cy="568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50EEE2B2-2B73-4702-AEBE-E09788719968}"/>
              </a:ext>
            </a:extLst>
          </p:cNvPr>
          <p:cNvSpPr/>
          <p:nvPr/>
        </p:nvSpPr>
        <p:spPr>
          <a:xfrm>
            <a:off x="4787126" y="5628943"/>
            <a:ext cx="2655847" cy="6356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MY" dirty="0"/>
              <a:t>Motor fuels</a:t>
            </a:r>
          </a:p>
        </p:txBody>
      </p:sp>
      <p:sp>
        <p:nvSpPr>
          <p:cNvPr id="30" name="Rectangle 29">
            <a:extLst>
              <a:ext uri="{FF2B5EF4-FFF2-40B4-BE49-F238E27FC236}">
                <a16:creationId xmlns:a16="http://schemas.microsoft.com/office/drawing/2014/main" id="{970885FE-89A9-47AA-A2A6-7933BF391D5A}"/>
              </a:ext>
            </a:extLst>
          </p:cNvPr>
          <p:cNvSpPr/>
          <p:nvPr/>
        </p:nvSpPr>
        <p:spPr>
          <a:xfrm>
            <a:off x="7932928" y="5631324"/>
            <a:ext cx="2655847" cy="63561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MY"/>
              <a:t>Motor fuels</a:t>
            </a:r>
            <a:endParaRPr lang="en-MY" dirty="0"/>
          </a:p>
        </p:txBody>
      </p:sp>
    </p:spTree>
    <p:extLst>
      <p:ext uri="{BB962C8B-B14F-4D97-AF65-F5344CB8AC3E}">
        <p14:creationId xmlns:p14="http://schemas.microsoft.com/office/powerpoint/2010/main" val="30585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P spid="25" grpId="0" animBg="1"/>
      <p:bldP spid="26"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CC1F2F-9D00-42B1-805F-B7A7C2301583}"/>
              </a:ext>
            </a:extLst>
          </p:cNvPr>
          <p:cNvGrpSpPr/>
          <p:nvPr/>
        </p:nvGrpSpPr>
        <p:grpSpPr>
          <a:xfrm>
            <a:off x="1983274" y="254417"/>
            <a:ext cx="7142139" cy="6379481"/>
            <a:chOff x="1983274" y="254417"/>
            <a:chExt cx="7142139" cy="6379481"/>
          </a:xfrm>
        </p:grpSpPr>
        <p:pic>
          <p:nvPicPr>
            <p:cNvPr id="4" name="Picture 3">
              <a:extLst>
                <a:ext uri="{FF2B5EF4-FFF2-40B4-BE49-F238E27FC236}">
                  <a16:creationId xmlns:a16="http://schemas.microsoft.com/office/drawing/2014/main" id="{BF509932-8F44-41CD-AB5A-D68A5F152B7F}"/>
                </a:ext>
              </a:extLst>
            </p:cNvPr>
            <p:cNvPicPr>
              <a:picLocks noChangeAspect="1"/>
            </p:cNvPicPr>
            <p:nvPr/>
          </p:nvPicPr>
          <p:blipFill>
            <a:blip r:embed="rId2"/>
            <a:stretch>
              <a:fillRect/>
            </a:stretch>
          </p:blipFill>
          <p:spPr>
            <a:xfrm>
              <a:off x="4625073" y="254417"/>
              <a:ext cx="2723581" cy="6349166"/>
            </a:xfrm>
            <a:prstGeom prst="rect">
              <a:avLst/>
            </a:prstGeom>
          </p:spPr>
        </p:pic>
        <p:sp>
          <p:nvSpPr>
            <p:cNvPr id="6" name="TextBox 5">
              <a:extLst>
                <a:ext uri="{FF2B5EF4-FFF2-40B4-BE49-F238E27FC236}">
                  <a16:creationId xmlns:a16="http://schemas.microsoft.com/office/drawing/2014/main" id="{2074332C-E7F9-4CDC-86E5-BAFE4A9DBB45}"/>
                </a:ext>
              </a:extLst>
            </p:cNvPr>
            <p:cNvSpPr txBox="1"/>
            <p:nvPr/>
          </p:nvSpPr>
          <p:spPr>
            <a:xfrm>
              <a:off x="1983274" y="439083"/>
              <a:ext cx="2516457" cy="369332"/>
            </a:xfrm>
            <a:prstGeom prst="rect">
              <a:avLst/>
            </a:prstGeom>
            <a:noFill/>
          </p:spPr>
          <p:txBody>
            <a:bodyPr wrap="square" rtlCol="0">
              <a:spAutoFit/>
            </a:bodyPr>
            <a:lstStyle/>
            <a:p>
              <a:r>
                <a:rPr lang="en-MY" b="1" dirty="0">
                  <a:latin typeface="Times New Roman" panose="02020603050405020304" pitchFamily="18" charset="0"/>
                  <a:cs typeface="Times New Roman" panose="02020603050405020304" pitchFamily="18" charset="0"/>
                </a:rPr>
                <a:t>Carbonaceous material</a:t>
              </a:r>
            </a:p>
          </p:txBody>
        </p:sp>
        <p:sp>
          <p:nvSpPr>
            <p:cNvPr id="10" name="TextBox 9">
              <a:extLst>
                <a:ext uri="{FF2B5EF4-FFF2-40B4-BE49-F238E27FC236}">
                  <a16:creationId xmlns:a16="http://schemas.microsoft.com/office/drawing/2014/main" id="{70674D82-8FED-4D26-B1EB-8A01ADE35C42}"/>
                </a:ext>
              </a:extLst>
            </p:cNvPr>
            <p:cNvSpPr txBox="1"/>
            <p:nvPr/>
          </p:nvSpPr>
          <p:spPr>
            <a:xfrm>
              <a:off x="2108616" y="3088132"/>
              <a:ext cx="2516457" cy="369332"/>
            </a:xfrm>
            <a:prstGeom prst="rect">
              <a:avLst/>
            </a:prstGeom>
            <a:noFill/>
          </p:spPr>
          <p:txBody>
            <a:bodyPr wrap="square" rtlCol="0">
              <a:spAutoFit/>
            </a:bodyPr>
            <a:lstStyle/>
            <a:p>
              <a:r>
                <a:rPr lang="en-MY" b="1" dirty="0">
                  <a:latin typeface="Times New Roman" panose="02020603050405020304" pitchFamily="18" charset="0"/>
                  <a:cs typeface="Times New Roman" panose="02020603050405020304" pitchFamily="18" charset="0"/>
                </a:rPr>
                <a:t>Intermediate product</a:t>
              </a:r>
            </a:p>
          </p:txBody>
        </p:sp>
        <p:sp>
          <p:nvSpPr>
            <p:cNvPr id="12" name="TextBox 11">
              <a:extLst>
                <a:ext uri="{FF2B5EF4-FFF2-40B4-BE49-F238E27FC236}">
                  <a16:creationId xmlns:a16="http://schemas.microsoft.com/office/drawing/2014/main" id="{974D1195-2101-406A-AB3B-E13E60B86F57}"/>
                </a:ext>
              </a:extLst>
            </p:cNvPr>
            <p:cNvSpPr txBox="1"/>
            <p:nvPr/>
          </p:nvSpPr>
          <p:spPr>
            <a:xfrm>
              <a:off x="2642524" y="5995299"/>
              <a:ext cx="2516457" cy="369332"/>
            </a:xfrm>
            <a:prstGeom prst="rect">
              <a:avLst/>
            </a:prstGeom>
            <a:noFill/>
          </p:spPr>
          <p:txBody>
            <a:bodyPr wrap="square" rtlCol="0">
              <a:spAutoFit/>
            </a:bodyPr>
            <a:lstStyle/>
            <a:p>
              <a:r>
                <a:rPr lang="en-MY" b="1" dirty="0">
                  <a:latin typeface="Times New Roman" panose="02020603050405020304" pitchFamily="18" charset="0"/>
                  <a:cs typeface="Times New Roman" panose="02020603050405020304" pitchFamily="18" charset="0"/>
                </a:rPr>
                <a:t>Final product</a:t>
              </a:r>
            </a:p>
          </p:txBody>
        </p:sp>
        <p:sp>
          <p:nvSpPr>
            <p:cNvPr id="14" name="TextBox 13">
              <a:extLst>
                <a:ext uri="{FF2B5EF4-FFF2-40B4-BE49-F238E27FC236}">
                  <a16:creationId xmlns:a16="http://schemas.microsoft.com/office/drawing/2014/main" id="{C35185DF-1C19-47F1-80B9-106F83695CB5}"/>
                </a:ext>
              </a:extLst>
            </p:cNvPr>
            <p:cNvSpPr txBox="1"/>
            <p:nvPr/>
          </p:nvSpPr>
          <p:spPr>
            <a:xfrm>
              <a:off x="6608956" y="1609223"/>
              <a:ext cx="2516457" cy="923330"/>
            </a:xfrm>
            <a:prstGeom prst="rect">
              <a:avLst/>
            </a:prstGeom>
            <a:noFill/>
          </p:spPr>
          <p:txBody>
            <a:bodyPr wrap="square" rtlCol="0">
              <a:spAutoFit/>
            </a:bodyPr>
            <a:lstStyle/>
            <a:p>
              <a:r>
                <a:rPr lang="en-MY" b="1" dirty="0">
                  <a:latin typeface="Times New Roman" panose="02020603050405020304" pitchFamily="18" charset="0"/>
                  <a:cs typeface="Times New Roman" panose="02020603050405020304" pitchFamily="18" charset="0"/>
                </a:rPr>
                <a:t>Combustion</a:t>
              </a:r>
            </a:p>
            <a:p>
              <a:r>
                <a:rPr lang="en-MY" b="1" dirty="0">
                  <a:latin typeface="Times New Roman" panose="02020603050405020304" pitchFamily="18" charset="0"/>
                  <a:cs typeface="Times New Roman" panose="02020603050405020304" pitchFamily="18" charset="0"/>
                </a:rPr>
                <a:t>Gasification</a:t>
              </a:r>
            </a:p>
            <a:p>
              <a:r>
                <a:rPr lang="en-MY" b="1" dirty="0">
                  <a:latin typeface="Times New Roman" panose="02020603050405020304" pitchFamily="18" charset="0"/>
                  <a:cs typeface="Times New Roman" panose="02020603050405020304" pitchFamily="18" charset="0"/>
                </a:rPr>
                <a:t>Pyrolysis</a:t>
              </a:r>
            </a:p>
          </p:txBody>
        </p:sp>
        <p:sp>
          <p:nvSpPr>
            <p:cNvPr id="18" name="TextBox 17">
              <a:extLst>
                <a:ext uri="{FF2B5EF4-FFF2-40B4-BE49-F238E27FC236}">
                  <a16:creationId xmlns:a16="http://schemas.microsoft.com/office/drawing/2014/main" id="{2B37F809-9318-4932-844B-D6BD043C309C}"/>
                </a:ext>
              </a:extLst>
            </p:cNvPr>
            <p:cNvSpPr txBox="1"/>
            <p:nvPr/>
          </p:nvSpPr>
          <p:spPr>
            <a:xfrm>
              <a:off x="4737404" y="891605"/>
              <a:ext cx="696954" cy="307777"/>
            </a:xfrm>
            <a:prstGeom prst="rect">
              <a:avLst/>
            </a:prstGeom>
            <a:noFill/>
          </p:spPr>
          <p:txBody>
            <a:bodyPr wrap="square" rtlCol="0">
              <a:spAutoFit/>
            </a:bodyPr>
            <a:lstStyle/>
            <a:p>
              <a:r>
                <a:rPr lang="en-MY" sz="1400" dirty="0">
                  <a:latin typeface="Times New Roman" panose="02020603050405020304" pitchFamily="18" charset="0"/>
                  <a:cs typeface="Times New Roman" panose="02020603050405020304" pitchFamily="18" charset="0"/>
                </a:rPr>
                <a:t>Coal</a:t>
              </a:r>
            </a:p>
          </p:txBody>
        </p:sp>
        <p:sp>
          <p:nvSpPr>
            <p:cNvPr id="19" name="TextBox 18">
              <a:extLst>
                <a:ext uri="{FF2B5EF4-FFF2-40B4-BE49-F238E27FC236}">
                  <a16:creationId xmlns:a16="http://schemas.microsoft.com/office/drawing/2014/main" id="{A92D6040-1701-48A4-93EE-9192BF1161C7}"/>
                </a:ext>
              </a:extLst>
            </p:cNvPr>
            <p:cNvSpPr txBox="1"/>
            <p:nvPr/>
          </p:nvSpPr>
          <p:spPr>
            <a:xfrm>
              <a:off x="5434358" y="902264"/>
              <a:ext cx="908829" cy="307777"/>
            </a:xfrm>
            <a:prstGeom prst="rect">
              <a:avLst/>
            </a:prstGeom>
            <a:noFill/>
          </p:spPr>
          <p:txBody>
            <a:bodyPr wrap="square" rtlCol="0">
              <a:spAutoFit/>
            </a:bodyPr>
            <a:lstStyle/>
            <a:p>
              <a:pPr algn="ctr"/>
              <a:r>
                <a:rPr lang="en-MY" sz="1400" dirty="0">
                  <a:latin typeface="Times New Roman" panose="02020603050405020304" pitchFamily="18" charset="0"/>
                  <a:cs typeface="Times New Roman" panose="02020603050405020304" pitchFamily="18" charset="0"/>
                </a:rPr>
                <a:t>Biomass</a:t>
              </a:r>
            </a:p>
          </p:txBody>
        </p:sp>
        <p:sp>
          <p:nvSpPr>
            <p:cNvPr id="20" name="TextBox 19">
              <a:extLst>
                <a:ext uri="{FF2B5EF4-FFF2-40B4-BE49-F238E27FC236}">
                  <a16:creationId xmlns:a16="http://schemas.microsoft.com/office/drawing/2014/main" id="{16BEFD70-0A94-4601-9C81-6AEEF05A63CF}"/>
                </a:ext>
              </a:extLst>
            </p:cNvPr>
            <p:cNvSpPr txBox="1"/>
            <p:nvPr/>
          </p:nvSpPr>
          <p:spPr>
            <a:xfrm>
              <a:off x="6163941" y="902264"/>
              <a:ext cx="1282391" cy="523220"/>
            </a:xfrm>
            <a:prstGeom prst="rect">
              <a:avLst/>
            </a:prstGeom>
            <a:noFill/>
          </p:spPr>
          <p:txBody>
            <a:bodyPr wrap="square" rtlCol="0">
              <a:spAutoFit/>
            </a:bodyPr>
            <a:lstStyle/>
            <a:p>
              <a:pPr algn="ctr"/>
              <a:r>
                <a:rPr lang="en-MY" sz="1400" dirty="0">
                  <a:latin typeface="Times New Roman" panose="02020603050405020304" pitchFamily="18" charset="0"/>
                  <a:cs typeface="Times New Roman" panose="02020603050405020304" pitchFamily="18" charset="0"/>
                </a:rPr>
                <a:t>Municipal Solid Waste</a:t>
              </a:r>
            </a:p>
          </p:txBody>
        </p:sp>
        <p:sp>
          <p:nvSpPr>
            <p:cNvPr id="21" name="TextBox 20">
              <a:extLst>
                <a:ext uri="{FF2B5EF4-FFF2-40B4-BE49-F238E27FC236}">
                  <a16:creationId xmlns:a16="http://schemas.microsoft.com/office/drawing/2014/main" id="{074C53CE-39B0-4A4D-B3ED-08718F268219}"/>
                </a:ext>
              </a:extLst>
            </p:cNvPr>
            <p:cNvSpPr txBox="1"/>
            <p:nvPr/>
          </p:nvSpPr>
          <p:spPr>
            <a:xfrm>
              <a:off x="4750415" y="3494365"/>
              <a:ext cx="696954" cy="307777"/>
            </a:xfrm>
            <a:prstGeom prst="rect">
              <a:avLst/>
            </a:prstGeom>
            <a:noFill/>
          </p:spPr>
          <p:txBody>
            <a:bodyPr wrap="square" rtlCol="0">
              <a:spAutoFit/>
            </a:bodyPr>
            <a:lstStyle/>
            <a:p>
              <a:pPr algn="ctr"/>
              <a:r>
                <a:rPr lang="en-MY" sz="1400" dirty="0">
                  <a:latin typeface="Times New Roman" panose="02020603050405020304" pitchFamily="18" charset="0"/>
                  <a:cs typeface="Times New Roman" panose="02020603050405020304" pitchFamily="18" charset="0"/>
                </a:rPr>
                <a:t>Steam</a:t>
              </a:r>
            </a:p>
          </p:txBody>
        </p:sp>
        <p:sp>
          <p:nvSpPr>
            <p:cNvPr id="22" name="TextBox 21">
              <a:extLst>
                <a:ext uri="{FF2B5EF4-FFF2-40B4-BE49-F238E27FC236}">
                  <a16:creationId xmlns:a16="http://schemas.microsoft.com/office/drawing/2014/main" id="{CBAE99E2-78C4-4539-BCF3-89A163371CF4}"/>
                </a:ext>
              </a:extLst>
            </p:cNvPr>
            <p:cNvSpPr txBox="1"/>
            <p:nvPr/>
          </p:nvSpPr>
          <p:spPr>
            <a:xfrm>
              <a:off x="5632398" y="3494365"/>
              <a:ext cx="913367" cy="307777"/>
            </a:xfrm>
            <a:prstGeom prst="rect">
              <a:avLst/>
            </a:prstGeom>
            <a:noFill/>
          </p:spPr>
          <p:txBody>
            <a:bodyPr wrap="square" rtlCol="0">
              <a:spAutoFit/>
            </a:bodyPr>
            <a:lstStyle/>
            <a:p>
              <a:pPr algn="ctr"/>
              <a:r>
                <a:rPr lang="en-MY" sz="1400" dirty="0" err="1">
                  <a:latin typeface="Times New Roman" panose="02020603050405020304" pitchFamily="18" charset="0"/>
                  <a:cs typeface="Times New Roman" panose="02020603050405020304" pitchFamily="18" charset="0"/>
                </a:rPr>
                <a:t>SynGas</a:t>
              </a:r>
              <a:endParaRPr lang="en-MY" sz="1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723CE59-2C35-44A5-B1F3-8C953D972E2D}"/>
                </a:ext>
              </a:extLst>
            </p:cNvPr>
            <p:cNvSpPr txBox="1"/>
            <p:nvPr/>
          </p:nvSpPr>
          <p:spPr>
            <a:xfrm>
              <a:off x="6454692" y="3494365"/>
              <a:ext cx="1019304" cy="523220"/>
            </a:xfrm>
            <a:prstGeom prst="rect">
              <a:avLst/>
            </a:prstGeom>
            <a:noFill/>
          </p:spPr>
          <p:txBody>
            <a:bodyPr wrap="square" rtlCol="0">
              <a:spAutoFit/>
            </a:bodyPr>
            <a:lstStyle/>
            <a:p>
              <a:pPr algn="ctr"/>
              <a:r>
                <a:rPr lang="en-MY" sz="1400" dirty="0">
                  <a:latin typeface="Times New Roman" panose="02020603050405020304" pitchFamily="18" charset="0"/>
                  <a:cs typeface="Times New Roman" panose="02020603050405020304" pitchFamily="18" charset="0"/>
                </a:rPr>
                <a:t>Pyrolysis Oil</a:t>
              </a:r>
            </a:p>
          </p:txBody>
        </p:sp>
        <p:sp>
          <p:nvSpPr>
            <p:cNvPr id="24" name="TextBox 23">
              <a:extLst>
                <a:ext uri="{FF2B5EF4-FFF2-40B4-BE49-F238E27FC236}">
                  <a16:creationId xmlns:a16="http://schemas.microsoft.com/office/drawing/2014/main" id="{A022D580-807A-4B08-8689-613E6AE1FEB7}"/>
                </a:ext>
              </a:extLst>
            </p:cNvPr>
            <p:cNvSpPr txBox="1"/>
            <p:nvPr/>
          </p:nvSpPr>
          <p:spPr>
            <a:xfrm>
              <a:off x="4750415" y="5084104"/>
              <a:ext cx="822296" cy="307777"/>
            </a:xfrm>
            <a:prstGeom prst="rect">
              <a:avLst/>
            </a:prstGeom>
            <a:noFill/>
          </p:spPr>
          <p:txBody>
            <a:bodyPr wrap="square" rtlCol="0">
              <a:spAutoFit/>
            </a:bodyPr>
            <a:lstStyle/>
            <a:p>
              <a:pPr algn="ctr"/>
              <a:r>
                <a:rPr lang="en-MY" sz="1400" dirty="0">
                  <a:latin typeface="Times New Roman" panose="02020603050405020304" pitchFamily="18" charset="0"/>
                  <a:cs typeface="Times New Roman" panose="02020603050405020304" pitchFamily="18" charset="0"/>
                </a:rPr>
                <a:t>Turbine</a:t>
              </a:r>
            </a:p>
          </p:txBody>
        </p:sp>
        <p:sp>
          <p:nvSpPr>
            <p:cNvPr id="25" name="TextBox 24">
              <a:extLst>
                <a:ext uri="{FF2B5EF4-FFF2-40B4-BE49-F238E27FC236}">
                  <a16:creationId xmlns:a16="http://schemas.microsoft.com/office/drawing/2014/main" id="{47A32EDE-DF14-4054-BFFF-10B7062D7B9D}"/>
                </a:ext>
              </a:extLst>
            </p:cNvPr>
            <p:cNvSpPr txBox="1"/>
            <p:nvPr/>
          </p:nvSpPr>
          <p:spPr>
            <a:xfrm>
              <a:off x="6373952" y="5065820"/>
              <a:ext cx="1019303" cy="523220"/>
            </a:xfrm>
            <a:prstGeom prst="rect">
              <a:avLst/>
            </a:prstGeom>
            <a:noFill/>
          </p:spPr>
          <p:txBody>
            <a:bodyPr wrap="square" rtlCol="0">
              <a:spAutoFit/>
            </a:bodyPr>
            <a:lstStyle/>
            <a:p>
              <a:pPr algn="ctr"/>
              <a:r>
                <a:rPr lang="en-MY" sz="1400" dirty="0">
                  <a:latin typeface="Times New Roman" panose="02020603050405020304" pitchFamily="18" charset="0"/>
                  <a:cs typeface="Times New Roman" panose="02020603050405020304" pitchFamily="18" charset="0"/>
                </a:rPr>
                <a:t>Synthesis Reactor</a:t>
              </a:r>
            </a:p>
          </p:txBody>
        </p:sp>
        <p:sp>
          <p:nvSpPr>
            <p:cNvPr id="26" name="TextBox 25">
              <a:extLst>
                <a:ext uri="{FF2B5EF4-FFF2-40B4-BE49-F238E27FC236}">
                  <a16:creationId xmlns:a16="http://schemas.microsoft.com/office/drawing/2014/main" id="{8DDF5CFC-F0F9-4044-9D19-E4BE38889970}"/>
                </a:ext>
              </a:extLst>
            </p:cNvPr>
            <p:cNvSpPr txBox="1"/>
            <p:nvPr/>
          </p:nvSpPr>
          <p:spPr>
            <a:xfrm>
              <a:off x="4691970" y="6326121"/>
              <a:ext cx="822296" cy="307777"/>
            </a:xfrm>
            <a:prstGeom prst="rect">
              <a:avLst/>
            </a:prstGeom>
            <a:noFill/>
          </p:spPr>
          <p:txBody>
            <a:bodyPr wrap="square" rtlCol="0">
              <a:spAutoFit/>
            </a:bodyPr>
            <a:lstStyle/>
            <a:p>
              <a:pPr algn="ctr"/>
              <a:r>
                <a:rPr lang="en-MY" sz="1400" dirty="0">
                  <a:latin typeface="Times New Roman" panose="02020603050405020304" pitchFamily="18" charset="0"/>
                  <a:cs typeface="Times New Roman" panose="02020603050405020304" pitchFamily="18" charset="0"/>
                </a:rPr>
                <a:t>Fuel</a:t>
              </a:r>
            </a:p>
          </p:txBody>
        </p:sp>
        <p:sp>
          <p:nvSpPr>
            <p:cNvPr id="27" name="TextBox 26">
              <a:extLst>
                <a:ext uri="{FF2B5EF4-FFF2-40B4-BE49-F238E27FC236}">
                  <a16:creationId xmlns:a16="http://schemas.microsoft.com/office/drawing/2014/main" id="{2E9BDD3D-951B-43BE-9794-2F861248A085}"/>
                </a:ext>
              </a:extLst>
            </p:cNvPr>
            <p:cNvSpPr txBox="1"/>
            <p:nvPr/>
          </p:nvSpPr>
          <p:spPr>
            <a:xfrm>
              <a:off x="5380447" y="6326121"/>
              <a:ext cx="1118869" cy="307777"/>
            </a:xfrm>
            <a:prstGeom prst="rect">
              <a:avLst/>
            </a:prstGeom>
            <a:noFill/>
          </p:spPr>
          <p:txBody>
            <a:bodyPr wrap="square" rtlCol="0">
              <a:spAutoFit/>
            </a:bodyPr>
            <a:lstStyle/>
            <a:p>
              <a:pPr algn="ctr"/>
              <a:r>
                <a:rPr lang="en-MY" sz="1400" dirty="0">
                  <a:latin typeface="Times New Roman" panose="02020603050405020304" pitchFamily="18" charset="0"/>
                  <a:cs typeface="Times New Roman" panose="02020603050405020304" pitchFamily="18" charset="0"/>
                </a:rPr>
                <a:t>Electricity</a:t>
              </a:r>
            </a:p>
          </p:txBody>
        </p:sp>
        <p:sp>
          <p:nvSpPr>
            <p:cNvPr id="28" name="TextBox 27">
              <a:extLst>
                <a:ext uri="{FF2B5EF4-FFF2-40B4-BE49-F238E27FC236}">
                  <a16:creationId xmlns:a16="http://schemas.microsoft.com/office/drawing/2014/main" id="{78DBB799-1139-4769-8680-4E73342C52D3}"/>
                </a:ext>
              </a:extLst>
            </p:cNvPr>
            <p:cNvSpPr txBox="1"/>
            <p:nvPr/>
          </p:nvSpPr>
          <p:spPr>
            <a:xfrm>
              <a:off x="6343187" y="6326121"/>
              <a:ext cx="1019303" cy="307777"/>
            </a:xfrm>
            <a:prstGeom prst="rect">
              <a:avLst/>
            </a:prstGeom>
            <a:noFill/>
          </p:spPr>
          <p:txBody>
            <a:bodyPr wrap="square" rtlCol="0">
              <a:spAutoFit/>
            </a:bodyPr>
            <a:lstStyle/>
            <a:p>
              <a:pPr algn="ctr"/>
              <a:r>
                <a:rPr lang="en-MY" sz="1400" dirty="0">
                  <a:latin typeface="Times New Roman" panose="02020603050405020304" pitchFamily="18" charset="0"/>
                  <a:cs typeface="Times New Roman" panose="02020603050405020304" pitchFamily="18" charset="0"/>
                </a:rPr>
                <a:t>Chemical</a:t>
              </a:r>
            </a:p>
          </p:txBody>
        </p:sp>
      </p:grpSp>
    </p:spTree>
    <p:extLst>
      <p:ext uri="{BB962C8B-B14F-4D97-AF65-F5344CB8AC3E}">
        <p14:creationId xmlns:p14="http://schemas.microsoft.com/office/powerpoint/2010/main" val="633331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3659</Words>
  <Application>Microsoft Office PowerPoint</Application>
  <PresentationFormat>Widescreen</PresentationFormat>
  <Paragraphs>460</Paragraphs>
  <Slides>70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NexusSans</vt:lpstr>
      <vt:lpstr>NexusSerif</vt:lpstr>
      <vt:lpstr>Arial</vt:lpstr>
      <vt:lpstr>Calibri</vt:lpstr>
      <vt:lpstr>Calibri Light</vt:lpstr>
      <vt:lpstr>Cambria Math</vt:lpstr>
      <vt:lpstr>Times New Roman</vt:lpstr>
      <vt:lpstr>Wingdings</vt:lpstr>
      <vt:lpstr>Office Theme</vt:lpstr>
      <vt:lpstr>EKC 464 BIOREFINERY ENGINEERING</vt:lpstr>
      <vt:lpstr>Learning outcome</vt:lpstr>
      <vt:lpstr>Thermochemical Processing of Biomass</vt:lpstr>
      <vt:lpstr>Reference</vt:lpstr>
      <vt:lpstr>Thermochemical processing</vt:lpstr>
      <vt:lpstr>PowerPoint Presentation</vt:lpstr>
      <vt:lpstr>Methods of biomass conversion</vt:lpstr>
      <vt:lpstr>PowerPoint Presentation</vt:lpstr>
      <vt:lpstr>PowerPoint Presentation</vt:lpstr>
      <vt:lpstr>Advantages of thermochemical processing route</vt:lpstr>
      <vt:lpstr>Advantages of thermochemical conversion of biomass over biological/biochemical process*</vt:lpstr>
      <vt:lpstr>PowerPoint Presentation</vt:lpstr>
      <vt:lpstr>PowerPoint Presentation</vt:lpstr>
      <vt:lpstr>PowerPoint Presentation</vt:lpstr>
      <vt:lpstr>Syngas abbreviation for synthesis gas</vt:lpstr>
      <vt:lpstr>Energy density</vt:lpstr>
      <vt:lpstr>Energy densities of different fuels</vt:lpstr>
      <vt:lpstr>Combustion</vt:lpstr>
      <vt:lpstr> Combustion </vt:lpstr>
      <vt:lpstr>Combustion</vt:lpstr>
      <vt:lpstr>PowerPoint Presentation</vt:lpstr>
      <vt:lpstr>PowerPoint Presentation</vt:lpstr>
      <vt:lpstr>PowerPoint Presentation</vt:lpstr>
      <vt:lpstr>Global distribution of biomass energy use in 2008 (Euromonitor International, 2009)</vt:lpstr>
      <vt:lpstr>PowerPoint Presentation</vt:lpstr>
      <vt:lpstr>PowerPoint Presentation</vt:lpstr>
      <vt:lpstr>Combustion Controlling Factors</vt:lpstr>
      <vt:lpstr>Combustion technologies</vt:lpstr>
      <vt:lpstr>COMBUSTION</vt:lpstr>
      <vt:lpstr>Example of rice straw power generation</vt:lpstr>
      <vt:lpstr>Gasification</vt:lpstr>
      <vt:lpstr>Gasification</vt:lpstr>
      <vt:lpstr>PowerPoint Presentation</vt:lpstr>
      <vt:lpstr>Gasification Agent:</vt:lpstr>
      <vt:lpstr>Gasification</vt:lpstr>
      <vt:lpstr>PowerPoint Presentation</vt:lpstr>
      <vt:lpstr>PowerPoint Presentation</vt:lpstr>
      <vt:lpstr>PowerPoint Presentation</vt:lpstr>
      <vt:lpstr>PowerPoint Presentation</vt:lpstr>
      <vt:lpstr>PowerPoint Presentation</vt:lpstr>
      <vt:lpstr>Comparison of gasifier technologies (a) fixed bed/ moving bed; (b) fluidized bed; (c)Entrained bed</vt:lpstr>
      <vt:lpstr>Types of gasifier Fixed bed/ Moving bed gasifier</vt:lpstr>
      <vt:lpstr>PowerPoint Presentation</vt:lpstr>
      <vt:lpstr>Types of gasifier Fluidized bed</vt:lpstr>
      <vt:lpstr>PowerPoint Presentation</vt:lpstr>
      <vt:lpstr>Types of gasifier Entrained bed</vt:lpstr>
      <vt:lpstr>What is the type of this gasifier?</vt:lpstr>
      <vt:lpstr>Factors Affecting Rate of Gasification</vt:lpstr>
      <vt:lpstr>Design consideration of gasifier</vt:lpstr>
      <vt:lpstr>PowerPoint Presentation</vt:lpstr>
      <vt:lpstr>Gasifier end-uses</vt:lpstr>
      <vt:lpstr>Advantages of Biomass Gasification</vt:lpstr>
      <vt:lpstr>Design of gasifier</vt:lpstr>
      <vt:lpstr>Pyrolysis</vt:lpstr>
      <vt:lpstr>PowerPoint Presentation</vt:lpstr>
      <vt:lpstr>PowerPoint Presentation</vt:lpstr>
      <vt:lpstr>PowerPoint Presentation</vt:lpstr>
      <vt:lpstr>Fast Pyrolysis</vt:lpstr>
      <vt:lpstr>Pyrolysis product</vt:lpstr>
      <vt:lpstr>Production of bio-oil</vt:lpstr>
      <vt:lpstr>PowerPoint Presentation</vt:lpstr>
      <vt:lpstr>Challenges for large scale production of bio-oil</vt:lpstr>
      <vt:lpstr>Biochar</vt:lpstr>
      <vt:lpstr>Type of pyrolysis reactor</vt:lpstr>
      <vt:lpstr>Bubbling fluidized bed pyrolysis reactor</vt:lpstr>
      <vt:lpstr>Circulating fluidized bed pyrolysis reactor</vt:lpstr>
      <vt:lpstr>Ablasive pyrolysis reactor</vt:lpstr>
      <vt:lpstr>Auger screw pyrolysis reactor</vt:lpstr>
      <vt:lpstr>Rotating Cone Pyrolysis Reactor</vt:lpstr>
      <vt:lpstr>Vacuum pyrolysis reactor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EKC 464 BIOREFINERY ENGINEERING</dc:title>
  <dc:creator>ayshah rosli</dc:creator>
  <cp:lastModifiedBy>ayshah rosli</cp:lastModifiedBy>
  <cp:revision>1</cp:revision>
  <dcterms:created xsi:type="dcterms:W3CDTF">2019-11-15T01:23:29Z</dcterms:created>
  <dcterms:modified xsi:type="dcterms:W3CDTF">2019-11-15T01:27:42Z</dcterms:modified>
</cp:coreProperties>
</file>