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8" r:id="rId2"/>
    <p:sldId id="259" r:id="rId3"/>
    <p:sldId id="260" r:id="rId4"/>
    <p:sldId id="257" r:id="rId5"/>
    <p:sldId id="321" r:id="rId6"/>
    <p:sldId id="360" r:id="rId7"/>
    <p:sldId id="325" r:id="rId8"/>
    <p:sldId id="339" r:id="rId9"/>
    <p:sldId id="326" r:id="rId10"/>
    <p:sldId id="327" r:id="rId11"/>
    <p:sldId id="328" r:id="rId12"/>
    <p:sldId id="341" r:id="rId13"/>
    <p:sldId id="329" r:id="rId14"/>
    <p:sldId id="480" r:id="rId15"/>
    <p:sldId id="332" r:id="rId16"/>
    <p:sldId id="333" r:id="rId17"/>
    <p:sldId id="334" r:id="rId18"/>
    <p:sldId id="335" r:id="rId19"/>
    <p:sldId id="340" r:id="rId20"/>
    <p:sldId id="336" r:id="rId21"/>
    <p:sldId id="481" r:id="rId22"/>
    <p:sldId id="482" r:id="rId23"/>
    <p:sldId id="342" r:id="rId24"/>
    <p:sldId id="343" r:id="rId25"/>
    <p:sldId id="344" r:id="rId26"/>
    <p:sldId id="362" r:id="rId27"/>
    <p:sldId id="363" r:id="rId28"/>
    <p:sldId id="337" r:id="rId29"/>
    <p:sldId id="348" r:id="rId30"/>
    <p:sldId id="354" r:id="rId31"/>
    <p:sldId id="352" r:id="rId32"/>
    <p:sldId id="349" r:id="rId33"/>
    <p:sldId id="351" r:id="rId34"/>
    <p:sldId id="350" r:id="rId35"/>
    <p:sldId id="353" r:id="rId36"/>
    <p:sldId id="361" r:id="rId37"/>
    <p:sldId id="347" r:id="rId38"/>
    <p:sldId id="355" r:id="rId39"/>
    <p:sldId id="338" r:id="rId40"/>
    <p:sldId id="356" r:id="rId41"/>
    <p:sldId id="357" r:id="rId42"/>
    <p:sldId id="358" r:id="rId43"/>
    <p:sldId id="359" r:id="rId44"/>
    <p:sldId id="345" r:id="rId45"/>
    <p:sldId id="322" r:id="rId46"/>
    <p:sldId id="371" r:id="rId47"/>
    <p:sldId id="364" r:id="rId48"/>
    <p:sldId id="365" r:id="rId49"/>
    <p:sldId id="462" r:id="rId50"/>
    <p:sldId id="463" r:id="rId51"/>
    <p:sldId id="464" r:id="rId52"/>
    <p:sldId id="465" r:id="rId53"/>
    <p:sldId id="466" r:id="rId54"/>
    <p:sldId id="366" r:id="rId55"/>
    <p:sldId id="367" r:id="rId56"/>
    <p:sldId id="368" r:id="rId57"/>
    <p:sldId id="369" r:id="rId58"/>
    <p:sldId id="376" r:id="rId59"/>
    <p:sldId id="375" r:id="rId60"/>
    <p:sldId id="377" r:id="rId61"/>
    <p:sldId id="378" r:id="rId62"/>
    <p:sldId id="379" r:id="rId63"/>
    <p:sldId id="380" r:id="rId64"/>
    <p:sldId id="381" r:id="rId65"/>
    <p:sldId id="460" r:id="rId66"/>
    <p:sldId id="382" r:id="rId67"/>
    <p:sldId id="383" r:id="rId68"/>
    <p:sldId id="461" r:id="rId69"/>
    <p:sldId id="467" r:id="rId70"/>
    <p:sldId id="468" r:id="rId71"/>
    <p:sldId id="469" r:id="rId72"/>
    <p:sldId id="470" r:id="rId73"/>
    <p:sldId id="471" r:id="rId74"/>
    <p:sldId id="370" r:id="rId75"/>
    <p:sldId id="373" r:id="rId76"/>
    <p:sldId id="372" r:id="rId77"/>
    <p:sldId id="374" r:id="rId78"/>
    <p:sldId id="384" r:id="rId79"/>
    <p:sldId id="459" r:id="rId80"/>
    <p:sldId id="472" r:id="rId81"/>
    <p:sldId id="474" r:id="rId82"/>
    <p:sldId id="475" r:id="rId83"/>
    <p:sldId id="323" r:id="rId84"/>
    <p:sldId id="438" r:id="rId85"/>
    <p:sldId id="385" r:id="rId86"/>
    <p:sldId id="457" r:id="rId87"/>
    <p:sldId id="436" r:id="rId88"/>
    <p:sldId id="413" r:id="rId89"/>
    <p:sldId id="414" r:id="rId90"/>
    <p:sldId id="415" r:id="rId91"/>
    <p:sldId id="416" r:id="rId92"/>
    <p:sldId id="417" r:id="rId93"/>
    <p:sldId id="484" r:id="rId94"/>
    <p:sldId id="443" r:id="rId95"/>
    <p:sldId id="458" r:id="rId96"/>
    <p:sldId id="477" r:id="rId97"/>
    <p:sldId id="478" r:id="rId98"/>
    <p:sldId id="479"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8EFFB-E793-43E9-90C1-44FF537FB4D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MY"/>
        </a:p>
      </dgm:t>
    </dgm:pt>
    <dgm:pt modelId="{E9CE4031-7ECD-4461-8EF9-E32141EBF88D}">
      <dgm:prSet phldrT="[Text]"/>
      <dgm:spPr/>
      <dgm:t>
        <a:bodyPr/>
        <a:lstStyle/>
        <a:p>
          <a:r>
            <a:rPr lang="en-MY" b="1" dirty="0"/>
            <a:t>Temperature</a:t>
          </a:r>
        </a:p>
      </dgm:t>
    </dgm:pt>
    <dgm:pt modelId="{7E68B091-B92D-45E4-B779-E539153622AB}" type="parTrans" cxnId="{8944169F-5BB8-4579-AC44-FA9EAC5972EF}">
      <dgm:prSet/>
      <dgm:spPr/>
      <dgm:t>
        <a:bodyPr/>
        <a:lstStyle/>
        <a:p>
          <a:endParaRPr lang="en-MY"/>
        </a:p>
      </dgm:t>
    </dgm:pt>
    <dgm:pt modelId="{DB58D52A-6741-463C-8A80-D25A9D971162}" type="sibTrans" cxnId="{8944169F-5BB8-4579-AC44-FA9EAC5972EF}">
      <dgm:prSet/>
      <dgm:spPr/>
      <dgm:t>
        <a:bodyPr/>
        <a:lstStyle/>
        <a:p>
          <a:endParaRPr lang="en-MY"/>
        </a:p>
      </dgm:t>
    </dgm:pt>
    <dgm:pt modelId="{5C541903-9F55-407D-A8E5-B10C62C783C8}">
      <dgm:prSet phldrT="[Text]"/>
      <dgm:spPr/>
      <dgm:t>
        <a:bodyPr/>
        <a:lstStyle/>
        <a:p>
          <a:r>
            <a:rPr lang="en-US" dirty="0"/>
            <a:t>Adsorption is an exothermic process. Therefore in accordance with Le </a:t>
          </a:r>
          <a:r>
            <a:rPr lang="en-US" dirty="0" err="1"/>
            <a:t>Chatelier's</a:t>
          </a:r>
          <a:r>
            <a:rPr lang="en-US" dirty="0"/>
            <a:t> principle, the magnitude of adsorption should increase with decrease in temperature. It is in the case of physical adsorption . Chemical adsorption first increases with rise in the temperature and </a:t>
          </a:r>
          <a:r>
            <a:rPr lang="en-MY" dirty="0"/>
            <a:t>then starts decreasing</a:t>
          </a:r>
        </a:p>
      </dgm:t>
    </dgm:pt>
    <dgm:pt modelId="{600D9A3D-BF02-4F33-B560-BCEDC29BF7E2}" type="parTrans" cxnId="{E6A68D38-CF4F-4BA6-A276-F14E7A195B99}">
      <dgm:prSet/>
      <dgm:spPr/>
      <dgm:t>
        <a:bodyPr/>
        <a:lstStyle/>
        <a:p>
          <a:endParaRPr lang="en-MY"/>
        </a:p>
      </dgm:t>
    </dgm:pt>
    <dgm:pt modelId="{C2AB5032-6B7F-48CD-B646-11CF47AFA9FA}" type="sibTrans" cxnId="{E6A68D38-CF4F-4BA6-A276-F14E7A195B99}">
      <dgm:prSet/>
      <dgm:spPr/>
      <dgm:t>
        <a:bodyPr/>
        <a:lstStyle/>
        <a:p>
          <a:endParaRPr lang="en-MY"/>
        </a:p>
      </dgm:t>
    </dgm:pt>
    <dgm:pt modelId="{9528E3B9-5A8D-4205-9EC3-F4C0A4517755}">
      <dgm:prSet phldrT="[Text]"/>
      <dgm:spPr/>
      <dgm:t>
        <a:bodyPr/>
        <a:lstStyle/>
        <a:p>
          <a:r>
            <a:rPr lang="en-MY" b="1" dirty="0"/>
            <a:t>Pressure</a:t>
          </a:r>
        </a:p>
      </dgm:t>
    </dgm:pt>
    <dgm:pt modelId="{A079E584-08F5-4F45-AAC8-95353CEC871E}" type="parTrans" cxnId="{B0450BE4-27DE-42DF-BA52-29C5D852CAD6}">
      <dgm:prSet/>
      <dgm:spPr/>
      <dgm:t>
        <a:bodyPr/>
        <a:lstStyle/>
        <a:p>
          <a:endParaRPr lang="en-MY"/>
        </a:p>
      </dgm:t>
    </dgm:pt>
    <dgm:pt modelId="{35359CE3-5939-4D3C-BFE6-C151D3749CBB}" type="sibTrans" cxnId="{B0450BE4-27DE-42DF-BA52-29C5D852CAD6}">
      <dgm:prSet/>
      <dgm:spPr/>
      <dgm:t>
        <a:bodyPr/>
        <a:lstStyle/>
        <a:p>
          <a:endParaRPr lang="en-MY"/>
        </a:p>
      </dgm:t>
    </dgm:pt>
    <dgm:pt modelId="{A713C290-4C1D-4FF1-8840-04CE5FA1D2D2}">
      <dgm:prSet phldrT="[Text]"/>
      <dgm:spPr/>
      <dgm:t>
        <a:bodyPr/>
        <a:lstStyle/>
        <a:p>
          <a:r>
            <a:rPr lang="en-US" b="0" i="0" dirty="0"/>
            <a:t>With increase of pressure, adsorption increases up to certain extent till saturation level is achieved - no more adsorption takes place no matter how high the pressure applied.</a:t>
          </a:r>
          <a:endParaRPr lang="en-MY" b="0" i="0" dirty="0"/>
        </a:p>
      </dgm:t>
    </dgm:pt>
    <dgm:pt modelId="{5FD74505-22C2-4396-AF91-92E703379136}" type="parTrans" cxnId="{EF99FD39-3712-4869-846D-A594D7E8D958}">
      <dgm:prSet/>
      <dgm:spPr/>
      <dgm:t>
        <a:bodyPr/>
        <a:lstStyle/>
        <a:p>
          <a:endParaRPr lang="en-MY"/>
        </a:p>
      </dgm:t>
    </dgm:pt>
    <dgm:pt modelId="{4D21CA1E-27A8-4FED-961D-08EBEC5FD03E}" type="sibTrans" cxnId="{EF99FD39-3712-4869-846D-A594D7E8D958}">
      <dgm:prSet/>
      <dgm:spPr/>
      <dgm:t>
        <a:bodyPr/>
        <a:lstStyle/>
        <a:p>
          <a:endParaRPr lang="en-MY"/>
        </a:p>
      </dgm:t>
    </dgm:pt>
    <dgm:pt modelId="{83EE66F6-3EC8-494A-AA2B-BEE1BC19DD51}">
      <dgm:prSet phldrT="[Text]"/>
      <dgm:spPr/>
      <dgm:t>
        <a:bodyPr/>
        <a:lstStyle/>
        <a:p>
          <a:r>
            <a:rPr lang="en-MY" b="1" dirty="0"/>
            <a:t>Surface area</a:t>
          </a:r>
        </a:p>
      </dgm:t>
    </dgm:pt>
    <dgm:pt modelId="{660C4B9E-C2D3-4132-BFA2-9383F6C8E0DC}" type="parTrans" cxnId="{DD66C805-7977-4065-B325-F902164D8102}">
      <dgm:prSet/>
      <dgm:spPr/>
      <dgm:t>
        <a:bodyPr/>
        <a:lstStyle/>
        <a:p>
          <a:endParaRPr lang="en-MY"/>
        </a:p>
      </dgm:t>
    </dgm:pt>
    <dgm:pt modelId="{2B96EBCE-D625-4ACB-83B2-E494917D2078}" type="sibTrans" cxnId="{DD66C805-7977-4065-B325-F902164D8102}">
      <dgm:prSet/>
      <dgm:spPr/>
      <dgm:t>
        <a:bodyPr/>
        <a:lstStyle/>
        <a:p>
          <a:endParaRPr lang="en-MY"/>
        </a:p>
      </dgm:t>
    </dgm:pt>
    <dgm:pt modelId="{0022A98A-C34D-4E90-9985-EC33796E06F2}">
      <dgm:prSet phldrT="[Text]"/>
      <dgm:spPr/>
      <dgm:t>
        <a:bodyPr/>
        <a:lstStyle/>
        <a:p>
          <a:r>
            <a:rPr lang="en-US" b="0" i="0" dirty="0"/>
            <a:t>It’s a surface phenomenon therefore adsorption capacity of adsorbent increases with increase in its surface area. Smaller the size of particles of solid adsorbents more is the extent of adsorption at its surface interface</a:t>
          </a:r>
          <a:endParaRPr lang="en-MY" dirty="0"/>
        </a:p>
      </dgm:t>
    </dgm:pt>
    <dgm:pt modelId="{A80D8642-B413-4484-9D87-8D5A5F910E13}" type="parTrans" cxnId="{22C30FE8-6766-405E-B6F3-F410575FE155}">
      <dgm:prSet/>
      <dgm:spPr/>
      <dgm:t>
        <a:bodyPr/>
        <a:lstStyle/>
        <a:p>
          <a:endParaRPr lang="en-MY"/>
        </a:p>
      </dgm:t>
    </dgm:pt>
    <dgm:pt modelId="{80854E36-F757-4447-B12B-E5D4C3FA4ACB}" type="sibTrans" cxnId="{22C30FE8-6766-405E-B6F3-F410575FE155}">
      <dgm:prSet/>
      <dgm:spPr/>
      <dgm:t>
        <a:bodyPr/>
        <a:lstStyle/>
        <a:p>
          <a:endParaRPr lang="en-MY"/>
        </a:p>
      </dgm:t>
    </dgm:pt>
    <dgm:pt modelId="{DCF8B544-33DA-4357-AC22-3F144FB406CA}">
      <dgm:prSet phldrT="[Text]"/>
      <dgm:spPr/>
      <dgm:t>
        <a:bodyPr/>
        <a:lstStyle/>
        <a:p>
          <a:r>
            <a:rPr lang="en-MY" b="1" i="0" dirty="0"/>
            <a:t>Activation of solid adsorbent</a:t>
          </a:r>
        </a:p>
      </dgm:t>
    </dgm:pt>
    <dgm:pt modelId="{C9C2AC46-E430-4AD6-9B3B-FB34AC1CCA62}" type="parTrans" cxnId="{73AB299C-2F23-4357-8A8C-F57A895683FC}">
      <dgm:prSet/>
      <dgm:spPr/>
      <dgm:t>
        <a:bodyPr/>
        <a:lstStyle/>
        <a:p>
          <a:endParaRPr lang="en-MY"/>
        </a:p>
      </dgm:t>
    </dgm:pt>
    <dgm:pt modelId="{EB4B9ED7-A152-4284-BA59-B972C955AA2B}" type="sibTrans" cxnId="{73AB299C-2F23-4357-8A8C-F57A895683FC}">
      <dgm:prSet/>
      <dgm:spPr/>
      <dgm:t>
        <a:bodyPr/>
        <a:lstStyle/>
        <a:p>
          <a:endParaRPr lang="en-MY"/>
        </a:p>
      </dgm:t>
    </dgm:pt>
    <dgm:pt modelId="{6A094BBD-1DBF-406F-BC19-525488308CC3}">
      <dgm:prSet phldrT="[Text]"/>
      <dgm:spPr/>
      <dgm:t>
        <a:bodyPr/>
        <a:lstStyle/>
        <a:p>
          <a:r>
            <a:rPr lang="en-US" dirty="0"/>
            <a:t>Activation of adsorbent surface done so as to provide more vacant sites on surface. This can be done by breaking solid crystal in small pieces, breaking lump of solid into powders or sub- dividing the </a:t>
          </a:r>
          <a:r>
            <a:rPr lang="en-MY" dirty="0"/>
            <a:t>adsorbent</a:t>
          </a:r>
        </a:p>
      </dgm:t>
    </dgm:pt>
    <dgm:pt modelId="{601376EC-9CB2-4EB7-884D-1762B0C6B8E4}" type="parTrans" cxnId="{BF693CB9-C1A4-43AD-852B-5E50A02B5562}">
      <dgm:prSet/>
      <dgm:spPr/>
      <dgm:t>
        <a:bodyPr/>
        <a:lstStyle/>
        <a:p>
          <a:endParaRPr lang="en-MY"/>
        </a:p>
      </dgm:t>
    </dgm:pt>
    <dgm:pt modelId="{6E174B24-E9D2-4529-AE61-C1632E356B62}" type="sibTrans" cxnId="{BF693CB9-C1A4-43AD-852B-5E50A02B5562}">
      <dgm:prSet/>
      <dgm:spPr/>
      <dgm:t>
        <a:bodyPr/>
        <a:lstStyle/>
        <a:p>
          <a:endParaRPr lang="en-MY"/>
        </a:p>
      </dgm:t>
    </dgm:pt>
    <dgm:pt modelId="{881CBD7C-CB2E-41A8-AF53-A6E5E91B87F0}" type="pres">
      <dgm:prSet presAssocID="{8728EFFB-E793-43E9-90C1-44FF537FB4DE}" presName="linear" presStyleCnt="0">
        <dgm:presLayoutVars>
          <dgm:animLvl val="lvl"/>
          <dgm:resizeHandles val="exact"/>
        </dgm:presLayoutVars>
      </dgm:prSet>
      <dgm:spPr/>
    </dgm:pt>
    <dgm:pt modelId="{4C5306F8-2E6E-4BEE-B505-24386806867F}" type="pres">
      <dgm:prSet presAssocID="{E9CE4031-7ECD-4461-8EF9-E32141EBF88D}" presName="parentText" presStyleLbl="node1" presStyleIdx="0" presStyleCnt="4">
        <dgm:presLayoutVars>
          <dgm:chMax val="0"/>
          <dgm:bulletEnabled val="1"/>
        </dgm:presLayoutVars>
      </dgm:prSet>
      <dgm:spPr/>
    </dgm:pt>
    <dgm:pt modelId="{B5456342-7970-4E01-9932-A7DCD28495CB}" type="pres">
      <dgm:prSet presAssocID="{E9CE4031-7ECD-4461-8EF9-E32141EBF88D}" presName="childText" presStyleLbl="revTx" presStyleIdx="0" presStyleCnt="4">
        <dgm:presLayoutVars>
          <dgm:bulletEnabled val="1"/>
        </dgm:presLayoutVars>
      </dgm:prSet>
      <dgm:spPr/>
    </dgm:pt>
    <dgm:pt modelId="{231FCCE8-6B03-4D8B-9100-6D1B09F59B3E}" type="pres">
      <dgm:prSet presAssocID="{9528E3B9-5A8D-4205-9EC3-F4C0A4517755}" presName="parentText" presStyleLbl="node1" presStyleIdx="1" presStyleCnt="4">
        <dgm:presLayoutVars>
          <dgm:chMax val="0"/>
          <dgm:bulletEnabled val="1"/>
        </dgm:presLayoutVars>
      </dgm:prSet>
      <dgm:spPr/>
    </dgm:pt>
    <dgm:pt modelId="{FFF58D0C-17AD-4AAD-8909-FA5053ACE33C}" type="pres">
      <dgm:prSet presAssocID="{9528E3B9-5A8D-4205-9EC3-F4C0A4517755}" presName="childText" presStyleLbl="revTx" presStyleIdx="1" presStyleCnt="4">
        <dgm:presLayoutVars>
          <dgm:bulletEnabled val="1"/>
        </dgm:presLayoutVars>
      </dgm:prSet>
      <dgm:spPr/>
    </dgm:pt>
    <dgm:pt modelId="{C5E533EA-0738-45C5-9B53-02E27C6B3FE8}" type="pres">
      <dgm:prSet presAssocID="{83EE66F6-3EC8-494A-AA2B-BEE1BC19DD51}" presName="parentText" presStyleLbl="node1" presStyleIdx="2" presStyleCnt="4">
        <dgm:presLayoutVars>
          <dgm:chMax val="0"/>
          <dgm:bulletEnabled val="1"/>
        </dgm:presLayoutVars>
      </dgm:prSet>
      <dgm:spPr/>
    </dgm:pt>
    <dgm:pt modelId="{FDF16BD3-5A0D-47B0-838A-6617DF4D4DA3}" type="pres">
      <dgm:prSet presAssocID="{83EE66F6-3EC8-494A-AA2B-BEE1BC19DD51}" presName="childText" presStyleLbl="revTx" presStyleIdx="2" presStyleCnt="4">
        <dgm:presLayoutVars>
          <dgm:bulletEnabled val="1"/>
        </dgm:presLayoutVars>
      </dgm:prSet>
      <dgm:spPr/>
    </dgm:pt>
    <dgm:pt modelId="{21ED9BE4-35CB-4E2F-B862-C760CA5DF63D}" type="pres">
      <dgm:prSet presAssocID="{DCF8B544-33DA-4357-AC22-3F144FB406CA}" presName="parentText" presStyleLbl="node1" presStyleIdx="3" presStyleCnt="4">
        <dgm:presLayoutVars>
          <dgm:chMax val="0"/>
          <dgm:bulletEnabled val="1"/>
        </dgm:presLayoutVars>
      </dgm:prSet>
      <dgm:spPr/>
    </dgm:pt>
    <dgm:pt modelId="{EDDC0977-CAFF-4DB2-A101-C0D9705CAA17}" type="pres">
      <dgm:prSet presAssocID="{DCF8B544-33DA-4357-AC22-3F144FB406CA}" presName="childText" presStyleLbl="revTx" presStyleIdx="3" presStyleCnt="4">
        <dgm:presLayoutVars>
          <dgm:bulletEnabled val="1"/>
        </dgm:presLayoutVars>
      </dgm:prSet>
      <dgm:spPr/>
    </dgm:pt>
  </dgm:ptLst>
  <dgm:cxnLst>
    <dgm:cxn modelId="{DD66C805-7977-4065-B325-F902164D8102}" srcId="{8728EFFB-E793-43E9-90C1-44FF537FB4DE}" destId="{83EE66F6-3EC8-494A-AA2B-BEE1BC19DD51}" srcOrd="2" destOrd="0" parTransId="{660C4B9E-C2D3-4132-BFA2-9383F6C8E0DC}" sibTransId="{2B96EBCE-D625-4ACB-83B2-E494917D2078}"/>
    <dgm:cxn modelId="{41FB5508-D927-4C85-86EA-E4BB3984ACA2}" type="presOf" srcId="{A713C290-4C1D-4FF1-8840-04CE5FA1D2D2}" destId="{FFF58D0C-17AD-4AAD-8909-FA5053ACE33C}" srcOrd="0" destOrd="0" presId="urn:microsoft.com/office/officeart/2005/8/layout/vList2"/>
    <dgm:cxn modelId="{6EE2D135-8D6D-4A4B-99B2-D774138E8B27}" type="presOf" srcId="{E9CE4031-7ECD-4461-8EF9-E32141EBF88D}" destId="{4C5306F8-2E6E-4BEE-B505-24386806867F}" srcOrd="0" destOrd="0" presId="urn:microsoft.com/office/officeart/2005/8/layout/vList2"/>
    <dgm:cxn modelId="{E6A68D38-CF4F-4BA6-A276-F14E7A195B99}" srcId="{E9CE4031-7ECD-4461-8EF9-E32141EBF88D}" destId="{5C541903-9F55-407D-A8E5-B10C62C783C8}" srcOrd="0" destOrd="0" parTransId="{600D9A3D-BF02-4F33-B560-BCEDC29BF7E2}" sibTransId="{C2AB5032-6B7F-48CD-B646-11CF47AFA9FA}"/>
    <dgm:cxn modelId="{EF99FD39-3712-4869-846D-A594D7E8D958}" srcId="{9528E3B9-5A8D-4205-9EC3-F4C0A4517755}" destId="{A713C290-4C1D-4FF1-8840-04CE5FA1D2D2}" srcOrd="0" destOrd="0" parTransId="{5FD74505-22C2-4396-AF91-92E703379136}" sibTransId="{4D21CA1E-27A8-4FED-961D-08EBEC5FD03E}"/>
    <dgm:cxn modelId="{1944BB63-D374-4AE0-BBF4-C2C5F841F6CB}" type="presOf" srcId="{0022A98A-C34D-4E90-9985-EC33796E06F2}" destId="{FDF16BD3-5A0D-47B0-838A-6617DF4D4DA3}" srcOrd="0" destOrd="0" presId="urn:microsoft.com/office/officeart/2005/8/layout/vList2"/>
    <dgm:cxn modelId="{C7B04166-1056-43B4-993A-FD474A1DA135}" type="presOf" srcId="{83EE66F6-3EC8-494A-AA2B-BEE1BC19DD51}" destId="{C5E533EA-0738-45C5-9B53-02E27C6B3FE8}" srcOrd="0" destOrd="0" presId="urn:microsoft.com/office/officeart/2005/8/layout/vList2"/>
    <dgm:cxn modelId="{31C9B797-855B-4A43-8AA5-18CFAED164DB}" type="presOf" srcId="{8728EFFB-E793-43E9-90C1-44FF537FB4DE}" destId="{881CBD7C-CB2E-41A8-AF53-A6E5E91B87F0}" srcOrd="0" destOrd="0" presId="urn:microsoft.com/office/officeart/2005/8/layout/vList2"/>
    <dgm:cxn modelId="{73AB299C-2F23-4357-8A8C-F57A895683FC}" srcId="{8728EFFB-E793-43E9-90C1-44FF537FB4DE}" destId="{DCF8B544-33DA-4357-AC22-3F144FB406CA}" srcOrd="3" destOrd="0" parTransId="{C9C2AC46-E430-4AD6-9B3B-FB34AC1CCA62}" sibTransId="{EB4B9ED7-A152-4284-BA59-B972C955AA2B}"/>
    <dgm:cxn modelId="{8944169F-5BB8-4579-AC44-FA9EAC5972EF}" srcId="{8728EFFB-E793-43E9-90C1-44FF537FB4DE}" destId="{E9CE4031-7ECD-4461-8EF9-E32141EBF88D}" srcOrd="0" destOrd="0" parTransId="{7E68B091-B92D-45E4-B779-E539153622AB}" sibTransId="{DB58D52A-6741-463C-8A80-D25A9D971162}"/>
    <dgm:cxn modelId="{F8924CA3-4A5D-46D0-B8CE-806EFEE35F9D}" type="presOf" srcId="{DCF8B544-33DA-4357-AC22-3F144FB406CA}" destId="{21ED9BE4-35CB-4E2F-B862-C760CA5DF63D}" srcOrd="0" destOrd="0" presId="urn:microsoft.com/office/officeart/2005/8/layout/vList2"/>
    <dgm:cxn modelId="{BF693CB9-C1A4-43AD-852B-5E50A02B5562}" srcId="{DCF8B544-33DA-4357-AC22-3F144FB406CA}" destId="{6A094BBD-1DBF-406F-BC19-525488308CC3}" srcOrd="0" destOrd="0" parTransId="{601376EC-9CB2-4EB7-884D-1762B0C6B8E4}" sibTransId="{6E174B24-E9D2-4529-AE61-C1632E356B62}"/>
    <dgm:cxn modelId="{921A3AC4-2E48-4942-8227-E9D919606042}" type="presOf" srcId="{9528E3B9-5A8D-4205-9EC3-F4C0A4517755}" destId="{231FCCE8-6B03-4D8B-9100-6D1B09F59B3E}" srcOrd="0" destOrd="0" presId="urn:microsoft.com/office/officeart/2005/8/layout/vList2"/>
    <dgm:cxn modelId="{B0450BE4-27DE-42DF-BA52-29C5D852CAD6}" srcId="{8728EFFB-E793-43E9-90C1-44FF537FB4DE}" destId="{9528E3B9-5A8D-4205-9EC3-F4C0A4517755}" srcOrd="1" destOrd="0" parTransId="{A079E584-08F5-4F45-AAC8-95353CEC871E}" sibTransId="{35359CE3-5939-4D3C-BFE6-C151D3749CBB}"/>
    <dgm:cxn modelId="{22C30FE8-6766-405E-B6F3-F410575FE155}" srcId="{83EE66F6-3EC8-494A-AA2B-BEE1BC19DD51}" destId="{0022A98A-C34D-4E90-9985-EC33796E06F2}" srcOrd="0" destOrd="0" parTransId="{A80D8642-B413-4484-9D87-8D5A5F910E13}" sibTransId="{80854E36-F757-4447-B12B-E5D4C3FA4ACB}"/>
    <dgm:cxn modelId="{E19384EF-0C47-4FF7-B4DF-F9F5AC90901B}" type="presOf" srcId="{6A094BBD-1DBF-406F-BC19-525488308CC3}" destId="{EDDC0977-CAFF-4DB2-A101-C0D9705CAA17}" srcOrd="0" destOrd="0" presId="urn:microsoft.com/office/officeart/2005/8/layout/vList2"/>
    <dgm:cxn modelId="{AE90B9FB-472F-4234-A9B0-1FF84DC0EE5D}" type="presOf" srcId="{5C541903-9F55-407D-A8E5-B10C62C783C8}" destId="{B5456342-7970-4E01-9932-A7DCD28495CB}" srcOrd="0" destOrd="0" presId="urn:microsoft.com/office/officeart/2005/8/layout/vList2"/>
    <dgm:cxn modelId="{E34EB67C-4F44-490A-93F0-EBD614C26C59}" type="presParOf" srcId="{881CBD7C-CB2E-41A8-AF53-A6E5E91B87F0}" destId="{4C5306F8-2E6E-4BEE-B505-24386806867F}" srcOrd="0" destOrd="0" presId="urn:microsoft.com/office/officeart/2005/8/layout/vList2"/>
    <dgm:cxn modelId="{749B1283-ED0E-44CB-ADC3-060CAB76D618}" type="presParOf" srcId="{881CBD7C-CB2E-41A8-AF53-A6E5E91B87F0}" destId="{B5456342-7970-4E01-9932-A7DCD28495CB}" srcOrd="1" destOrd="0" presId="urn:microsoft.com/office/officeart/2005/8/layout/vList2"/>
    <dgm:cxn modelId="{D1A6C07B-9FC2-414C-96E5-2A3853E584AA}" type="presParOf" srcId="{881CBD7C-CB2E-41A8-AF53-A6E5E91B87F0}" destId="{231FCCE8-6B03-4D8B-9100-6D1B09F59B3E}" srcOrd="2" destOrd="0" presId="urn:microsoft.com/office/officeart/2005/8/layout/vList2"/>
    <dgm:cxn modelId="{69560B56-4B31-4E3C-8DA2-2FF7B8C51875}" type="presParOf" srcId="{881CBD7C-CB2E-41A8-AF53-A6E5E91B87F0}" destId="{FFF58D0C-17AD-4AAD-8909-FA5053ACE33C}" srcOrd="3" destOrd="0" presId="urn:microsoft.com/office/officeart/2005/8/layout/vList2"/>
    <dgm:cxn modelId="{F70E9360-73CB-48C4-B9C0-87C59A98F70D}" type="presParOf" srcId="{881CBD7C-CB2E-41A8-AF53-A6E5E91B87F0}" destId="{C5E533EA-0738-45C5-9B53-02E27C6B3FE8}" srcOrd="4" destOrd="0" presId="urn:microsoft.com/office/officeart/2005/8/layout/vList2"/>
    <dgm:cxn modelId="{0FFEEEA8-01B6-492B-AE45-17E7AEE6E38D}" type="presParOf" srcId="{881CBD7C-CB2E-41A8-AF53-A6E5E91B87F0}" destId="{FDF16BD3-5A0D-47B0-838A-6617DF4D4DA3}" srcOrd="5" destOrd="0" presId="urn:microsoft.com/office/officeart/2005/8/layout/vList2"/>
    <dgm:cxn modelId="{CF1A0169-D664-4E8E-900F-1C70634E7925}" type="presParOf" srcId="{881CBD7C-CB2E-41A8-AF53-A6E5E91B87F0}" destId="{21ED9BE4-35CB-4E2F-B862-C760CA5DF63D}" srcOrd="6" destOrd="0" presId="urn:microsoft.com/office/officeart/2005/8/layout/vList2"/>
    <dgm:cxn modelId="{724260C1-DC17-4AF3-8654-281275C4C4C0}" type="presParOf" srcId="{881CBD7C-CB2E-41A8-AF53-A6E5E91B87F0}" destId="{EDDC0977-CAFF-4DB2-A101-C0D9705CAA1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E39EEE-973E-47B0-B16B-378A38EE8FB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8BBE52A-09E9-4911-B80F-FCF98F40D784}">
      <dgm:prSet/>
      <dgm:spPr/>
      <dgm:t>
        <a:bodyPr/>
        <a:lstStyle/>
        <a:p>
          <a:r>
            <a:rPr lang="en-US"/>
            <a:t>Advantages in the use of ion exchange in dry washing:</a:t>
          </a:r>
        </a:p>
      </dgm:t>
    </dgm:pt>
    <dgm:pt modelId="{BE1FFB63-B684-41FD-8072-838906547587}" type="parTrans" cxnId="{F797F8FE-DED8-40E0-BD00-DC7846CF7747}">
      <dgm:prSet/>
      <dgm:spPr/>
      <dgm:t>
        <a:bodyPr/>
        <a:lstStyle/>
        <a:p>
          <a:endParaRPr lang="en-US"/>
        </a:p>
      </dgm:t>
    </dgm:pt>
    <dgm:pt modelId="{CA7BE3C5-F190-4A32-9566-B7542734A65A}" type="sibTrans" cxnId="{F797F8FE-DED8-40E0-BD00-DC7846CF7747}">
      <dgm:prSet/>
      <dgm:spPr/>
      <dgm:t>
        <a:bodyPr/>
        <a:lstStyle/>
        <a:p>
          <a:endParaRPr lang="en-US"/>
        </a:p>
      </dgm:t>
    </dgm:pt>
    <dgm:pt modelId="{9FAB8FF4-B523-4499-8D17-EC0E4B4A9C7C}">
      <dgm:prSet/>
      <dgm:spPr/>
      <dgm:t>
        <a:bodyPr/>
        <a:lstStyle/>
        <a:p>
          <a:r>
            <a:rPr lang="en-US" dirty="0"/>
            <a:t>the high affinity for polar compounds present in biodiesel </a:t>
          </a:r>
        </a:p>
      </dgm:t>
    </dgm:pt>
    <dgm:pt modelId="{24C1135D-42A7-4DBC-89BA-DDF68CC6F11A}" type="parTrans" cxnId="{5410141A-B367-4FD2-BB64-493E295C1DA2}">
      <dgm:prSet/>
      <dgm:spPr/>
      <dgm:t>
        <a:bodyPr/>
        <a:lstStyle/>
        <a:p>
          <a:endParaRPr lang="en-US"/>
        </a:p>
      </dgm:t>
    </dgm:pt>
    <dgm:pt modelId="{00A4B505-4DF7-47C7-92CE-7C1121DB3CB0}" type="sibTrans" cxnId="{5410141A-B367-4FD2-BB64-493E295C1DA2}">
      <dgm:prSet/>
      <dgm:spPr/>
      <dgm:t>
        <a:bodyPr/>
        <a:lstStyle/>
        <a:p>
          <a:endParaRPr lang="en-US"/>
        </a:p>
      </dgm:t>
    </dgm:pt>
    <dgm:pt modelId="{86036044-4348-4DA5-940C-B18CE7D70A7A}">
      <dgm:prSet/>
      <dgm:spPr/>
      <dgm:t>
        <a:bodyPr/>
        <a:lstStyle/>
        <a:p>
          <a:r>
            <a:rPr lang="en-US"/>
            <a:t>it is a waterless process that is quicker than water-washing processes </a:t>
          </a:r>
        </a:p>
      </dgm:t>
    </dgm:pt>
    <dgm:pt modelId="{50A9A7C7-63D1-4C72-9E38-C2CF39A95AFA}" type="parTrans" cxnId="{367103D4-04DD-436C-A41E-7D5C176DD7BC}">
      <dgm:prSet/>
      <dgm:spPr/>
      <dgm:t>
        <a:bodyPr/>
        <a:lstStyle/>
        <a:p>
          <a:endParaRPr lang="en-US"/>
        </a:p>
      </dgm:t>
    </dgm:pt>
    <dgm:pt modelId="{25AE2900-14AA-4FBA-AAC7-675B1EBAD2EB}" type="sibTrans" cxnId="{367103D4-04DD-436C-A41E-7D5C176DD7BC}">
      <dgm:prSet/>
      <dgm:spPr/>
      <dgm:t>
        <a:bodyPr/>
        <a:lstStyle/>
        <a:p>
          <a:endParaRPr lang="en-US"/>
        </a:p>
      </dgm:t>
    </dgm:pt>
    <dgm:pt modelId="{3DBF88BA-0079-4C95-A547-809F044CD2D2}">
      <dgm:prSet/>
      <dgm:spPr/>
      <dgm:t>
        <a:bodyPr/>
        <a:lstStyle/>
        <a:p>
          <a:r>
            <a:rPr lang="en-US"/>
            <a:t>it is easy to incorporate in industrial plants </a:t>
          </a:r>
        </a:p>
      </dgm:t>
    </dgm:pt>
    <dgm:pt modelId="{EFB7AE55-8FE2-4A6E-A491-E514FCF3303D}" type="parTrans" cxnId="{0C68C9EE-E926-4C4A-80C5-D01DB43C7968}">
      <dgm:prSet/>
      <dgm:spPr/>
      <dgm:t>
        <a:bodyPr/>
        <a:lstStyle/>
        <a:p>
          <a:endParaRPr lang="en-US"/>
        </a:p>
      </dgm:t>
    </dgm:pt>
    <dgm:pt modelId="{B7FEEF11-FB2C-4B2A-A5E5-A0DB6CF4AEF7}" type="sibTrans" cxnId="{0C68C9EE-E926-4C4A-80C5-D01DB43C7968}">
      <dgm:prSet/>
      <dgm:spPr/>
      <dgm:t>
        <a:bodyPr/>
        <a:lstStyle/>
        <a:p>
          <a:endParaRPr lang="en-US"/>
        </a:p>
      </dgm:t>
    </dgm:pt>
    <dgm:pt modelId="{6683E4E7-ECC6-46BB-86E0-C6C8C6F68E96}">
      <dgm:prSet/>
      <dgm:spPr/>
      <dgm:t>
        <a:bodyPr/>
        <a:lstStyle/>
        <a:p>
          <a:r>
            <a:rPr lang="en-US"/>
            <a:t>it is easy to install </a:t>
          </a:r>
        </a:p>
      </dgm:t>
    </dgm:pt>
    <dgm:pt modelId="{C0615A4A-AD10-4FC1-8990-CE9BB064964F}" type="parTrans" cxnId="{7C3C1F59-2ADE-4AC0-AD22-B798736BA4B6}">
      <dgm:prSet/>
      <dgm:spPr/>
      <dgm:t>
        <a:bodyPr/>
        <a:lstStyle/>
        <a:p>
          <a:endParaRPr lang="en-US"/>
        </a:p>
      </dgm:t>
    </dgm:pt>
    <dgm:pt modelId="{1F91595F-623B-4D32-9CFE-9CA789ABF8A8}" type="sibTrans" cxnId="{7C3C1F59-2ADE-4AC0-AD22-B798736BA4B6}">
      <dgm:prSet/>
      <dgm:spPr/>
      <dgm:t>
        <a:bodyPr/>
        <a:lstStyle/>
        <a:p>
          <a:endParaRPr lang="en-US"/>
        </a:p>
      </dgm:t>
    </dgm:pt>
    <dgm:pt modelId="{6CF2FB77-53BB-4AE6-AB5D-092612AE3A6A}">
      <dgm:prSet/>
      <dgm:spPr/>
      <dgm:t>
        <a:bodyPr/>
        <a:lstStyle/>
        <a:p>
          <a:r>
            <a:rPr lang="en-US"/>
            <a:t>No wastewater is generated and the solid waste can be used </a:t>
          </a:r>
        </a:p>
      </dgm:t>
    </dgm:pt>
    <dgm:pt modelId="{A41A68A8-45CD-4F13-B057-12C3F2F88052}" type="parTrans" cxnId="{D7694C16-0FEA-4C5D-98F7-44CAFA2DA44B}">
      <dgm:prSet/>
      <dgm:spPr/>
      <dgm:t>
        <a:bodyPr/>
        <a:lstStyle/>
        <a:p>
          <a:endParaRPr lang="en-US"/>
        </a:p>
      </dgm:t>
    </dgm:pt>
    <dgm:pt modelId="{13A41A50-4EDF-436F-9B7C-E1D528CB577C}" type="sibTrans" cxnId="{D7694C16-0FEA-4C5D-98F7-44CAFA2DA44B}">
      <dgm:prSet/>
      <dgm:spPr/>
      <dgm:t>
        <a:bodyPr/>
        <a:lstStyle/>
        <a:p>
          <a:endParaRPr lang="en-US"/>
        </a:p>
      </dgm:t>
    </dgm:pt>
    <dgm:pt modelId="{665894B0-E9F9-4C15-9CF3-5B4EAF3D3579}" type="pres">
      <dgm:prSet presAssocID="{6CE39EEE-973E-47B0-B16B-378A38EE8FBD}" presName="linear" presStyleCnt="0">
        <dgm:presLayoutVars>
          <dgm:animLvl val="lvl"/>
          <dgm:resizeHandles val="exact"/>
        </dgm:presLayoutVars>
      </dgm:prSet>
      <dgm:spPr/>
    </dgm:pt>
    <dgm:pt modelId="{749CAB90-AAC2-429E-9866-91BD013CE4EF}" type="pres">
      <dgm:prSet presAssocID="{58BBE52A-09E9-4911-B80F-FCF98F40D784}" presName="parentText" presStyleLbl="node1" presStyleIdx="0" presStyleCnt="1">
        <dgm:presLayoutVars>
          <dgm:chMax val="0"/>
          <dgm:bulletEnabled val="1"/>
        </dgm:presLayoutVars>
      </dgm:prSet>
      <dgm:spPr/>
    </dgm:pt>
    <dgm:pt modelId="{16CCC1AB-058C-43AF-A7E0-EA9437D0ED28}" type="pres">
      <dgm:prSet presAssocID="{58BBE52A-09E9-4911-B80F-FCF98F40D784}" presName="childText" presStyleLbl="revTx" presStyleIdx="0" presStyleCnt="1">
        <dgm:presLayoutVars>
          <dgm:bulletEnabled val="1"/>
        </dgm:presLayoutVars>
      </dgm:prSet>
      <dgm:spPr/>
    </dgm:pt>
  </dgm:ptLst>
  <dgm:cxnLst>
    <dgm:cxn modelId="{DA8B3F02-47C4-4BDC-8FFD-0723FF2B405D}" type="presOf" srcId="{58BBE52A-09E9-4911-B80F-FCF98F40D784}" destId="{749CAB90-AAC2-429E-9866-91BD013CE4EF}" srcOrd="0" destOrd="0" presId="urn:microsoft.com/office/officeart/2005/8/layout/vList2"/>
    <dgm:cxn modelId="{D7694C16-0FEA-4C5D-98F7-44CAFA2DA44B}" srcId="{58BBE52A-09E9-4911-B80F-FCF98F40D784}" destId="{6CF2FB77-53BB-4AE6-AB5D-092612AE3A6A}" srcOrd="4" destOrd="0" parTransId="{A41A68A8-45CD-4F13-B057-12C3F2F88052}" sibTransId="{13A41A50-4EDF-436F-9B7C-E1D528CB577C}"/>
    <dgm:cxn modelId="{5410141A-B367-4FD2-BB64-493E295C1DA2}" srcId="{58BBE52A-09E9-4911-B80F-FCF98F40D784}" destId="{9FAB8FF4-B523-4499-8D17-EC0E4B4A9C7C}" srcOrd="0" destOrd="0" parTransId="{24C1135D-42A7-4DBC-89BA-DDF68CC6F11A}" sibTransId="{00A4B505-4DF7-47C7-92CE-7C1121DB3CB0}"/>
    <dgm:cxn modelId="{EBB7F81C-C3A7-4189-968D-0E2CAB359B34}" type="presOf" srcId="{3DBF88BA-0079-4C95-A547-809F044CD2D2}" destId="{16CCC1AB-058C-43AF-A7E0-EA9437D0ED28}" srcOrd="0" destOrd="2" presId="urn:microsoft.com/office/officeart/2005/8/layout/vList2"/>
    <dgm:cxn modelId="{9535E262-E8FF-48B6-8D5D-D54952FC7973}" type="presOf" srcId="{6CE39EEE-973E-47B0-B16B-378A38EE8FBD}" destId="{665894B0-E9F9-4C15-9CF3-5B4EAF3D3579}" srcOrd="0" destOrd="0" presId="urn:microsoft.com/office/officeart/2005/8/layout/vList2"/>
    <dgm:cxn modelId="{6747E246-FB0A-495B-9B53-B3DDFAE629BF}" type="presOf" srcId="{6683E4E7-ECC6-46BB-86E0-C6C8C6F68E96}" destId="{16CCC1AB-058C-43AF-A7E0-EA9437D0ED28}" srcOrd="0" destOrd="3" presId="urn:microsoft.com/office/officeart/2005/8/layout/vList2"/>
    <dgm:cxn modelId="{B4F1F351-9275-49AA-9207-CF8B95F6F087}" type="presOf" srcId="{86036044-4348-4DA5-940C-B18CE7D70A7A}" destId="{16CCC1AB-058C-43AF-A7E0-EA9437D0ED28}" srcOrd="0" destOrd="1" presId="urn:microsoft.com/office/officeart/2005/8/layout/vList2"/>
    <dgm:cxn modelId="{7C3C1F59-2ADE-4AC0-AD22-B798736BA4B6}" srcId="{58BBE52A-09E9-4911-B80F-FCF98F40D784}" destId="{6683E4E7-ECC6-46BB-86E0-C6C8C6F68E96}" srcOrd="3" destOrd="0" parTransId="{C0615A4A-AD10-4FC1-8990-CE9BB064964F}" sibTransId="{1F91595F-623B-4D32-9CFE-9CA789ABF8A8}"/>
    <dgm:cxn modelId="{2C7EC99D-6BCE-4877-8D6E-FA68947590DB}" type="presOf" srcId="{6CF2FB77-53BB-4AE6-AB5D-092612AE3A6A}" destId="{16CCC1AB-058C-43AF-A7E0-EA9437D0ED28}" srcOrd="0" destOrd="4" presId="urn:microsoft.com/office/officeart/2005/8/layout/vList2"/>
    <dgm:cxn modelId="{E78996B5-27A4-4FA3-90F6-E8EEECFF802A}" type="presOf" srcId="{9FAB8FF4-B523-4499-8D17-EC0E4B4A9C7C}" destId="{16CCC1AB-058C-43AF-A7E0-EA9437D0ED28}" srcOrd="0" destOrd="0" presId="urn:microsoft.com/office/officeart/2005/8/layout/vList2"/>
    <dgm:cxn modelId="{367103D4-04DD-436C-A41E-7D5C176DD7BC}" srcId="{58BBE52A-09E9-4911-B80F-FCF98F40D784}" destId="{86036044-4348-4DA5-940C-B18CE7D70A7A}" srcOrd="1" destOrd="0" parTransId="{50A9A7C7-63D1-4C72-9E38-C2CF39A95AFA}" sibTransId="{25AE2900-14AA-4FBA-AAC7-675B1EBAD2EB}"/>
    <dgm:cxn modelId="{0C68C9EE-E926-4C4A-80C5-D01DB43C7968}" srcId="{58BBE52A-09E9-4911-B80F-FCF98F40D784}" destId="{3DBF88BA-0079-4C95-A547-809F044CD2D2}" srcOrd="2" destOrd="0" parTransId="{EFB7AE55-8FE2-4A6E-A491-E514FCF3303D}" sibTransId="{B7FEEF11-FB2C-4B2A-A5E5-A0DB6CF4AEF7}"/>
    <dgm:cxn modelId="{F797F8FE-DED8-40E0-BD00-DC7846CF7747}" srcId="{6CE39EEE-973E-47B0-B16B-378A38EE8FBD}" destId="{58BBE52A-09E9-4911-B80F-FCF98F40D784}" srcOrd="0" destOrd="0" parTransId="{BE1FFB63-B684-41FD-8072-838906547587}" sibTransId="{CA7BE3C5-F190-4A32-9566-B7542734A65A}"/>
    <dgm:cxn modelId="{4CCD05E7-1687-419D-8BB1-C4FEA3274CC8}" type="presParOf" srcId="{665894B0-E9F9-4C15-9CF3-5B4EAF3D3579}" destId="{749CAB90-AAC2-429E-9866-91BD013CE4EF}" srcOrd="0" destOrd="0" presId="urn:microsoft.com/office/officeart/2005/8/layout/vList2"/>
    <dgm:cxn modelId="{87DADE2F-8C8B-4A4B-85FD-78B0B2735360}" type="presParOf" srcId="{665894B0-E9F9-4C15-9CF3-5B4EAF3D3579}" destId="{16CCC1AB-058C-43AF-A7E0-EA9437D0ED2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06F8-2E6E-4BEE-B505-24386806867F}">
      <dsp:nvSpPr>
        <dsp:cNvPr id="0" name=""/>
        <dsp:cNvSpPr/>
      </dsp:nvSpPr>
      <dsp:spPr>
        <a:xfrm>
          <a:off x="0" y="201528"/>
          <a:ext cx="10515600" cy="55165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MY" sz="2300" b="1" kern="1200" dirty="0"/>
            <a:t>Temperature</a:t>
          </a:r>
        </a:p>
      </dsp:txBody>
      <dsp:txXfrm>
        <a:off x="26930" y="228458"/>
        <a:ext cx="10461740" cy="497795"/>
      </dsp:txXfrm>
    </dsp:sp>
    <dsp:sp modelId="{B5456342-7970-4E01-9932-A7DCD28495CB}">
      <dsp:nvSpPr>
        <dsp:cNvPr id="0" name=""/>
        <dsp:cNvSpPr/>
      </dsp:nvSpPr>
      <dsp:spPr>
        <a:xfrm>
          <a:off x="0" y="753183"/>
          <a:ext cx="105156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Adsorption is an exothermic process. Therefore in accordance with Le </a:t>
          </a:r>
          <a:r>
            <a:rPr lang="en-US" sz="1800" kern="1200" dirty="0" err="1"/>
            <a:t>Chatelier's</a:t>
          </a:r>
          <a:r>
            <a:rPr lang="en-US" sz="1800" kern="1200" dirty="0"/>
            <a:t> principle, the magnitude of adsorption should increase with decrease in temperature. It is in the case of physical adsorption . Chemical adsorption first increases with rise in the temperature and </a:t>
          </a:r>
          <a:r>
            <a:rPr lang="en-MY" sz="1800" kern="1200" dirty="0"/>
            <a:t>then starts decreasing</a:t>
          </a:r>
        </a:p>
      </dsp:txBody>
      <dsp:txXfrm>
        <a:off x="0" y="753183"/>
        <a:ext cx="10515600" cy="833175"/>
      </dsp:txXfrm>
    </dsp:sp>
    <dsp:sp modelId="{231FCCE8-6B03-4D8B-9100-6D1B09F59B3E}">
      <dsp:nvSpPr>
        <dsp:cNvPr id="0" name=""/>
        <dsp:cNvSpPr/>
      </dsp:nvSpPr>
      <dsp:spPr>
        <a:xfrm>
          <a:off x="0" y="1586358"/>
          <a:ext cx="10515600" cy="55165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MY" sz="2300" b="1" kern="1200" dirty="0"/>
            <a:t>Pressure</a:t>
          </a:r>
        </a:p>
      </dsp:txBody>
      <dsp:txXfrm>
        <a:off x="26930" y="1613288"/>
        <a:ext cx="10461740" cy="497795"/>
      </dsp:txXfrm>
    </dsp:sp>
    <dsp:sp modelId="{FFF58D0C-17AD-4AAD-8909-FA5053ACE33C}">
      <dsp:nvSpPr>
        <dsp:cNvPr id="0" name=""/>
        <dsp:cNvSpPr/>
      </dsp:nvSpPr>
      <dsp:spPr>
        <a:xfrm>
          <a:off x="0" y="2138013"/>
          <a:ext cx="105156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With increase of pressure, adsorption increases up to certain extent till saturation level is achieved - no more adsorption takes place no matter how high the pressure applied.</a:t>
          </a:r>
          <a:endParaRPr lang="en-MY" sz="1800" b="0" i="0" kern="1200" dirty="0"/>
        </a:p>
      </dsp:txBody>
      <dsp:txXfrm>
        <a:off x="0" y="2138013"/>
        <a:ext cx="10515600" cy="571320"/>
      </dsp:txXfrm>
    </dsp:sp>
    <dsp:sp modelId="{C5E533EA-0738-45C5-9B53-02E27C6B3FE8}">
      <dsp:nvSpPr>
        <dsp:cNvPr id="0" name=""/>
        <dsp:cNvSpPr/>
      </dsp:nvSpPr>
      <dsp:spPr>
        <a:xfrm>
          <a:off x="0" y="2709333"/>
          <a:ext cx="10515600" cy="55165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MY" sz="2300" b="1" kern="1200" dirty="0"/>
            <a:t>Surface area</a:t>
          </a:r>
        </a:p>
      </dsp:txBody>
      <dsp:txXfrm>
        <a:off x="26930" y="2736263"/>
        <a:ext cx="10461740" cy="497795"/>
      </dsp:txXfrm>
    </dsp:sp>
    <dsp:sp modelId="{FDF16BD3-5A0D-47B0-838A-6617DF4D4DA3}">
      <dsp:nvSpPr>
        <dsp:cNvPr id="0" name=""/>
        <dsp:cNvSpPr/>
      </dsp:nvSpPr>
      <dsp:spPr>
        <a:xfrm>
          <a:off x="0" y="3260988"/>
          <a:ext cx="105156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It’s a surface phenomenon therefore adsorption capacity of adsorbent increases with increase in its surface area. Smaller the size of particles of solid adsorbents more is the extent of adsorption at its surface interface</a:t>
          </a:r>
          <a:endParaRPr lang="en-MY" sz="1800" kern="1200" dirty="0"/>
        </a:p>
      </dsp:txBody>
      <dsp:txXfrm>
        <a:off x="0" y="3260988"/>
        <a:ext cx="10515600" cy="833175"/>
      </dsp:txXfrm>
    </dsp:sp>
    <dsp:sp modelId="{21ED9BE4-35CB-4E2F-B862-C760CA5DF63D}">
      <dsp:nvSpPr>
        <dsp:cNvPr id="0" name=""/>
        <dsp:cNvSpPr/>
      </dsp:nvSpPr>
      <dsp:spPr>
        <a:xfrm>
          <a:off x="0" y="4094163"/>
          <a:ext cx="10515600" cy="55165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MY" sz="2300" b="1" i="0" kern="1200" dirty="0"/>
            <a:t>Activation of solid adsorbent</a:t>
          </a:r>
        </a:p>
      </dsp:txBody>
      <dsp:txXfrm>
        <a:off x="26930" y="4121093"/>
        <a:ext cx="10461740" cy="497795"/>
      </dsp:txXfrm>
    </dsp:sp>
    <dsp:sp modelId="{EDDC0977-CAFF-4DB2-A101-C0D9705CAA17}">
      <dsp:nvSpPr>
        <dsp:cNvPr id="0" name=""/>
        <dsp:cNvSpPr/>
      </dsp:nvSpPr>
      <dsp:spPr>
        <a:xfrm>
          <a:off x="0" y="4645818"/>
          <a:ext cx="105156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Activation of adsorbent surface done so as to provide more vacant sites on surface. This can be done by breaking solid crystal in small pieces, breaking lump of solid into powders or sub- dividing the </a:t>
          </a:r>
          <a:r>
            <a:rPr lang="en-MY" sz="1800" kern="1200" dirty="0"/>
            <a:t>adsorbent</a:t>
          </a:r>
        </a:p>
      </dsp:txBody>
      <dsp:txXfrm>
        <a:off x="0" y="4645818"/>
        <a:ext cx="10515600" cy="571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CAB90-AAC2-429E-9866-91BD013CE4EF}">
      <dsp:nvSpPr>
        <dsp:cNvPr id="0" name=""/>
        <dsp:cNvSpPr/>
      </dsp:nvSpPr>
      <dsp:spPr>
        <a:xfrm>
          <a:off x="0" y="138853"/>
          <a:ext cx="6513603" cy="1471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Advantages in the use of ion exchange in dry washing:</a:t>
          </a:r>
        </a:p>
      </dsp:txBody>
      <dsp:txXfrm>
        <a:off x="71850" y="210703"/>
        <a:ext cx="6369903" cy="1328160"/>
      </dsp:txXfrm>
    </dsp:sp>
    <dsp:sp modelId="{16CCC1AB-058C-43AF-A7E0-EA9437D0ED28}">
      <dsp:nvSpPr>
        <dsp:cNvPr id="0" name=""/>
        <dsp:cNvSpPr/>
      </dsp:nvSpPr>
      <dsp:spPr>
        <a:xfrm>
          <a:off x="0" y="1610713"/>
          <a:ext cx="6513603" cy="4135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the high affinity for polar compounds present in biodiesel </a:t>
          </a:r>
        </a:p>
        <a:p>
          <a:pPr marL="285750" lvl="1" indent="-285750" algn="l" defTabSz="1289050">
            <a:lnSpc>
              <a:spcPct val="90000"/>
            </a:lnSpc>
            <a:spcBef>
              <a:spcPct val="0"/>
            </a:spcBef>
            <a:spcAft>
              <a:spcPct val="20000"/>
            </a:spcAft>
            <a:buChar char="•"/>
          </a:pPr>
          <a:r>
            <a:rPr lang="en-US" sz="2900" kern="1200"/>
            <a:t>it is a waterless process that is quicker than water-washing processes </a:t>
          </a:r>
        </a:p>
        <a:p>
          <a:pPr marL="285750" lvl="1" indent="-285750" algn="l" defTabSz="1289050">
            <a:lnSpc>
              <a:spcPct val="90000"/>
            </a:lnSpc>
            <a:spcBef>
              <a:spcPct val="0"/>
            </a:spcBef>
            <a:spcAft>
              <a:spcPct val="20000"/>
            </a:spcAft>
            <a:buChar char="•"/>
          </a:pPr>
          <a:r>
            <a:rPr lang="en-US" sz="2900" kern="1200"/>
            <a:t>it is easy to incorporate in industrial plants </a:t>
          </a:r>
        </a:p>
        <a:p>
          <a:pPr marL="285750" lvl="1" indent="-285750" algn="l" defTabSz="1289050">
            <a:lnSpc>
              <a:spcPct val="90000"/>
            </a:lnSpc>
            <a:spcBef>
              <a:spcPct val="0"/>
            </a:spcBef>
            <a:spcAft>
              <a:spcPct val="20000"/>
            </a:spcAft>
            <a:buChar char="•"/>
          </a:pPr>
          <a:r>
            <a:rPr lang="en-US" sz="2900" kern="1200"/>
            <a:t>it is easy to install </a:t>
          </a:r>
        </a:p>
        <a:p>
          <a:pPr marL="285750" lvl="1" indent="-285750" algn="l" defTabSz="1289050">
            <a:lnSpc>
              <a:spcPct val="90000"/>
            </a:lnSpc>
            <a:spcBef>
              <a:spcPct val="0"/>
            </a:spcBef>
            <a:spcAft>
              <a:spcPct val="20000"/>
            </a:spcAft>
            <a:buChar char="•"/>
          </a:pPr>
          <a:r>
            <a:rPr lang="en-US" sz="2900" kern="1200"/>
            <a:t>No wastewater is generated and the solid waste can be used </a:t>
          </a:r>
        </a:p>
      </dsp:txBody>
      <dsp:txXfrm>
        <a:off x="0" y="1610713"/>
        <a:ext cx="6513603" cy="41358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E8608-4D36-44EE-8401-EC6AF30D36A7}" type="datetimeFigureOut">
              <a:rPr lang="en-MY" smtClean="0"/>
              <a:t>5/12/2019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948BC-B59F-42F9-B209-6D4EFD75AA52}" type="slidenum">
              <a:rPr lang="en-MY" smtClean="0"/>
              <a:t>‹#›</a:t>
            </a:fld>
            <a:endParaRPr lang="en-MY"/>
          </a:p>
        </p:txBody>
      </p:sp>
    </p:spTree>
    <p:extLst>
      <p:ext uri="{BB962C8B-B14F-4D97-AF65-F5344CB8AC3E}">
        <p14:creationId xmlns:p14="http://schemas.microsoft.com/office/powerpoint/2010/main" val="392802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39D1B4-2C01-4D0A-B424-E794F3F3A568}"/>
              </a:ext>
            </a:extLst>
          </p:cNvPr>
          <p:cNvSpPr>
            <a:spLocks noGrp="1" noChangeArrowheads="1"/>
          </p:cNvSpPr>
          <p:nvPr>
            <p:ph type="sldNum" sz="quarter" idx="5"/>
          </p:nvPr>
        </p:nvSpPr>
        <p:spPr>
          <a:ln/>
        </p:spPr>
        <p:txBody>
          <a:bodyPr/>
          <a:lstStyle/>
          <a:p>
            <a:fld id="{78DFCCFB-18D6-4383-AE84-6A30387D1339}" type="slidenum">
              <a:rPr lang="en-US" altLang="en-US"/>
              <a:pPr/>
              <a:t>84</a:t>
            </a:fld>
            <a:endParaRPr lang="en-US" altLang="en-US"/>
          </a:p>
        </p:txBody>
      </p:sp>
      <p:sp>
        <p:nvSpPr>
          <p:cNvPr id="229378" name="Rectangle 2">
            <a:extLst>
              <a:ext uri="{FF2B5EF4-FFF2-40B4-BE49-F238E27FC236}">
                <a16:creationId xmlns:a16="http://schemas.microsoft.com/office/drawing/2014/main" id="{D2D027CF-03BC-40F3-9DE7-1B056756B6A2}"/>
              </a:ext>
            </a:extLst>
          </p:cNvPr>
          <p:cNvSpPr>
            <a:spLocks noGrp="1" noRot="1" noChangeAspect="1" noChangeArrowheads="1" noTextEdit="1"/>
          </p:cNvSpPr>
          <p:nvPr>
            <p:ph type="sldImg"/>
          </p:nvPr>
        </p:nvSpPr>
        <p:spPr>
          <a:xfrm>
            <a:off x="387350" y="688975"/>
            <a:ext cx="6086475" cy="3424238"/>
          </a:xfrm>
          <a:ln w="12700" cap="flat">
            <a:solidFill>
              <a:schemeClr val="tx1"/>
            </a:solidFill>
          </a:ln>
          <a:extLst>
            <a:ext uri="{909E8E84-426E-40DD-AFC4-6F175D3DCCD1}">
              <a14:hiddenFill xmlns:a14="http://schemas.microsoft.com/office/drawing/2010/main">
                <a:noFill/>
              </a14:hiddenFill>
            </a:ext>
          </a:extLst>
        </p:spPr>
      </p:sp>
      <p:sp>
        <p:nvSpPr>
          <p:cNvPr id="229379" name="Rectangle 3">
            <a:extLst>
              <a:ext uri="{FF2B5EF4-FFF2-40B4-BE49-F238E27FC236}">
                <a16:creationId xmlns:a16="http://schemas.microsoft.com/office/drawing/2014/main" id="{75F8398D-D63E-43A9-AC58-FE106B1FCE1A}"/>
              </a:ext>
            </a:extLst>
          </p:cNvPr>
          <p:cNvSpPr>
            <a:spLocks noGrp="1" noChangeArrowheads="1"/>
          </p:cNvSpPr>
          <p:nvPr>
            <p:ph type="body" idx="1"/>
          </p:nvPr>
        </p:nvSpPr>
        <p:spPr>
          <a:xfrm>
            <a:off x="914400" y="4343400"/>
            <a:ext cx="5029200" cy="4113213"/>
          </a:xfrm>
          <a:ln/>
        </p:spPr>
        <p:txBody>
          <a:bodyPr lIns="90814" tIns="45407" rIns="90814" bIns="45407"/>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DB65E0-71FC-4FE1-BD88-ED8AB79A7450}"/>
              </a:ext>
            </a:extLst>
          </p:cNvPr>
          <p:cNvSpPr>
            <a:spLocks noGrp="1" noChangeArrowheads="1"/>
          </p:cNvSpPr>
          <p:nvPr>
            <p:ph type="sldNum" sz="quarter" idx="5"/>
          </p:nvPr>
        </p:nvSpPr>
        <p:spPr>
          <a:ln/>
        </p:spPr>
        <p:txBody>
          <a:bodyPr/>
          <a:lstStyle/>
          <a:p>
            <a:fld id="{0907E2D5-AA6F-4E25-ACC7-FBDAFE568CB4}" type="slidenum">
              <a:rPr lang="en-US" altLang="en-US"/>
              <a:pPr/>
              <a:t>86</a:t>
            </a:fld>
            <a:endParaRPr lang="en-US" altLang="en-US"/>
          </a:p>
        </p:txBody>
      </p:sp>
      <p:sp>
        <p:nvSpPr>
          <p:cNvPr id="253954" name="Rectangle 2">
            <a:extLst>
              <a:ext uri="{FF2B5EF4-FFF2-40B4-BE49-F238E27FC236}">
                <a16:creationId xmlns:a16="http://schemas.microsoft.com/office/drawing/2014/main" id="{8CCEBD95-D57D-4BC9-963F-F5105AEFF8C4}"/>
              </a:ext>
            </a:extLst>
          </p:cNvPr>
          <p:cNvSpPr>
            <a:spLocks noGrp="1" noRot="1" noChangeAspect="1" noChangeArrowheads="1" noTextEdit="1"/>
          </p:cNvSpPr>
          <p:nvPr>
            <p:ph type="sldImg"/>
          </p:nvPr>
        </p:nvSpPr>
        <p:spPr>
          <a:xfrm>
            <a:off x="387350" y="688975"/>
            <a:ext cx="6086475" cy="3424238"/>
          </a:xfrm>
          <a:ln w="12700" cap="flat">
            <a:solidFill>
              <a:schemeClr val="tx1"/>
            </a:solidFill>
          </a:ln>
          <a:extLst>
            <a:ext uri="{909E8E84-426E-40DD-AFC4-6F175D3DCCD1}">
              <a14:hiddenFill xmlns:a14="http://schemas.microsoft.com/office/drawing/2010/main">
                <a:noFill/>
              </a14:hiddenFill>
            </a:ext>
          </a:extLst>
        </p:spPr>
      </p:sp>
      <p:sp>
        <p:nvSpPr>
          <p:cNvPr id="253955" name="Rectangle 3">
            <a:extLst>
              <a:ext uri="{FF2B5EF4-FFF2-40B4-BE49-F238E27FC236}">
                <a16:creationId xmlns:a16="http://schemas.microsoft.com/office/drawing/2014/main" id="{14F5203D-EF00-40BF-866B-1882966B9011}"/>
              </a:ext>
            </a:extLst>
          </p:cNvPr>
          <p:cNvSpPr>
            <a:spLocks noGrp="1" noChangeArrowheads="1"/>
          </p:cNvSpPr>
          <p:nvPr>
            <p:ph type="body" idx="1"/>
          </p:nvPr>
        </p:nvSpPr>
        <p:spPr>
          <a:xfrm>
            <a:off x="914400" y="4343400"/>
            <a:ext cx="5029200" cy="4113213"/>
          </a:xfrm>
          <a:ln/>
        </p:spPr>
        <p:txBody>
          <a:bodyPr lIns="90814" tIns="45407" rIns="90814" bIns="45407"/>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6E98-5E5B-4997-A1A4-5824558115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66A57135-1DBF-410E-9526-C083E7EA4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B5E57A05-AB09-4A41-AB11-8E2C7EDCD467}"/>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5" name="Footer Placeholder 4">
            <a:extLst>
              <a:ext uri="{FF2B5EF4-FFF2-40B4-BE49-F238E27FC236}">
                <a16:creationId xmlns:a16="http://schemas.microsoft.com/office/drawing/2014/main" id="{EA712068-BE6D-49FF-89DE-FDF7D5C4580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2DF5E1F-9E79-4960-8D84-D17B6FFCB7A2}"/>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354559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9AE7-FC28-4110-9086-E44A7DB419A5}"/>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46EAA290-42B3-4627-B8B9-28A8C7E3F0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185A952-DB9E-4A17-BD10-5055C38B240F}"/>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5" name="Footer Placeholder 4">
            <a:extLst>
              <a:ext uri="{FF2B5EF4-FFF2-40B4-BE49-F238E27FC236}">
                <a16:creationId xmlns:a16="http://schemas.microsoft.com/office/drawing/2014/main" id="{E5A0983C-C7CA-475D-8A6D-91518BA2C5B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C750256-843C-42C6-A775-9EEB707CB003}"/>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32488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020FB5-E619-4DD2-B65D-145A205AAB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D93723D0-D871-45BB-8CE1-57BC1C4A89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B2F047A-5B49-4CB1-83B3-A178A36899B8}"/>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5" name="Footer Placeholder 4">
            <a:extLst>
              <a:ext uri="{FF2B5EF4-FFF2-40B4-BE49-F238E27FC236}">
                <a16:creationId xmlns:a16="http://schemas.microsoft.com/office/drawing/2014/main" id="{1E45D930-A3D2-4B78-91F1-EC4D12BEE87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7301961-D7F5-4B69-A2C2-61B30133A923}"/>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28826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7E36-C7DD-4575-B7F4-BE67F15F8090}"/>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D4F54BE6-B19F-4C60-AF9C-1BFD9C6B45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D2BC663-F34B-45E4-A84E-F7E6406D17E1}"/>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5" name="Footer Placeholder 4">
            <a:extLst>
              <a:ext uri="{FF2B5EF4-FFF2-40B4-BE49-F238E27FC236}">
                <a16:creationId xmlns:a16="http://schemas.microsoft.com/office/drawing/2014/main" id="{FE7B801D-8C93-4010-B4D7-168B2CF0C9D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E2DB50A-43B3-4DEF-A301-482460B3BB8C}"/>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239653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9CE-9412-4EB3-9D01-40E684880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7621ECAC-BA79-49E7-85C1-5D2D0D4523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62A276-24E6-4C9F-8643-9889E4EB1C38}"/>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5" name="Footer Placeholder 4">
            <a:extLst>
              <a:ext uri="{FF2B5EF4-FFF2-40B4-BE49-F238E27FC236}">
                <a16:creationId xmlns:a16="http://schemas.microsoft.com/office/drawing/2014/main" id="{7353D6BB-D172-43A5-A330-BA15EDEE702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3A21B75-47DD-496C-8B5B-32AC58237B51}"/>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383113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0EFA-AC1C-4220-85FD-AF80E6EE459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69FC5E2-482C-46F3-8F9D-75A360CC6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89838BE5-A440-4E73-8B67-2FA6C40A52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EA5EF543-1F8D-4A80-BF21-280E0EB0286B}"/>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6" name="Footer Placeholder 5">
            <a:extLst>
              <a:ext uri="{FF2B5EF4-FFF2-40B4-BE49-F238E27FC236}">
                <a16:creationId xmlns:a16="http://schemas.microsoft.com/office/drawing/2014/main" id="{8A02E834-98E1-493D-BDFD-A583E8E450B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6C8AD666-38C2-446F-9E35-ADFDC9184859}"/>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364368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531B-F561-419A-901F-3AE42812934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C5F8B22-B290-4225-909E-BCE373887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F00ECB-8E02-4F32-B9E8-1C2AA0C772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EFF9C57-408D-4FA7-9495-11ED4DE9C0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ECF7DF-990D-4E9B-9CD3-73C7FFBD1F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3071F4D1-7464-455E-99DD-A32F22212D37}"/>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8" name="Footer Placeholder 7">
            <a:extLst>
              <a:ext uri="{FF2B5EF4-FFF2-40B4-BE49-F238E27FC236}">
                <a16:creationId xmlns:a16="http://schemas.microsoft.com/office/drawing/2014/main" id="{266F9F59-F875-4A5D-A0E9-2D510806B09A}"/>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89A09406-361C-4FB5-83FB-788E26889FA7}"/>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214658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35C7-F264-4D39-9D45-3B8D2D07F52E}"/>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14B51346-1853-4FA8-9442-162381D346A7}"/>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4" name="Footer Placeholder 3">
            <a:extLst>
              <a:ext uri="{FF2B5EF4-FFF2-40B4-BE49-F238E27FC236}">
                <a16:creationId xmlns:a16="http://schemas.microsoft.com/office/drawing/2014/main" id="{C6C3BCD6-0317-444B-A742-B2BA686677FE}"/>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F9F88E08-0366-4A59-99C5-6462D5C57828}"/>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8527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C44F1-CEA1-4BDD-A1A8-FA516830BDF0}"/>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3" name="Footer Placeholder 2">
            <a:extLst>
              <a:ext uri="{FF2B5EF4-FFF2-40B4-BE49-F238E27FC236}">
                <a16:creationId xmlns:a16="http://schemas.microsoft.com/office/drawing/2014/main" id="{5EAAB10F-C858-43AF-A8A9-DF087291C729}"/>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5820378F-24AC-4212-868C-B1410E9B4051}"/>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17048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353D-B02B-475E-BDAD-922A053B0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0EFE8E71-06A5-4844-856E-A7C7F5494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9E6FB3A8-840E-4D34-A11A-E24C673B7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5FE18-7DF4-4313-AA83-51B1E183CF28}"/>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6" name="Footer Placeholder 5">
            <a:extLst>
              <a:ext uri="{FF2B5EF4-FFF2-40B4-BE49-F238E27FC236}">
                <a16:creationId xmlns:a16="http://schemas.microsoft.com/office/drawing/2014/main" id="{E1ACD332-950A-4CFB-A213-1C03CBD5787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8ADFB61F-DCF4-468B-ABEC-115C8CFEC1FA}"/>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20917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D052-C437-492A-97C5-E1D050313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493CD857-06EE-4978-B225-EBA74ED98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6011CC1D-47D2-4981-B97F-3814B8D75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121FB-2642-4D36-A2C3-BE507494A7DC}"/>
              </a:ext>
            </a:extLst>
          </p:cNvPr>
          <p:cNvSpPr>
            <a:spLocks noGrp="1"/>
          </p:cNvSpPr>
          <p:nvPr>
            <p:ph type="dt" sz="half" idx="10"/>
          </p:nvPr>
        </p:nvSpPr>
        <p:spPr/>
        <p:txBody>
          <a:bodyPr/>
          <a:lstStyle/>
          <a:p>
            <a:fld id="{DB147465-B392-4E97-A1A9-ACDBB64E7182}" type="datetimeFigureOut">
              <a:rPr lang="en-MY" smtClean="0"/>
              <a:t>5/12/2019</a:t>
            </a:fld>
            <a:endParaRPr lang="en-MY"/>
          </a:p>
        </p:txBody>
      </p:sp>
      <p:sp>
        <p:nvSpPr>
          <p:cNvPr id="6" name="Footer Placeholder 5">
            <a:extLst>
              <a:ext uri="{FF2B5EF4-FFF2-40B4-BE49-F238E27FC236}">
                <a16:creationId xmlns:a16="http://schemas.microsoft.com/office/drawing/2014/main" id="{5B58E338-148A-4872-B5C0-8594A1920BF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68D274F-96CF-455A-8A24-288926221B7B}"/>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355464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2FF20-48DA-4055-B10F-1A5873C7A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FB040163-1505-494E-AF11-557B8A62E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50F3494-56C8-4658-9824-978FEACF7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47465-B392-4E97-A1A9-ACDBB64E7182}" type="datetimeFigureOut">
              <a:rPr lang="en-MY" smtClean="0"/>
              <a:t>5/12/2019</a:t>
            </a:fld>
            <a:endParaRPr lang="en-MY"/>
          </a:p>
        </p:txBody>
      </p:sp>
      <p:sp>
        <p:nvSpPr>
          <p:cNvPr id="5" name="Footer Placeholder 4">
            <a:extLst>
              <a:ext uri="{FF2B5EF4-FFF2-40B4-BE49-F238E27FC236}">
                <a16:creationId xmlns:a16="http://schemas.microsoft.com/office/drawing/2014/main" id="{B48474FE-587C-4662-8959-88032DD7B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2886F10D-772A-4304-9557-9C3389416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141DE-885E-48CB-AFE4-4E9BDD188386}" type="slidenum">
              <a:rPr lang="en-MY" smtClean="0"/>
              <a:t>‹#›</a:t>
            </a:fld>
            <a:endParaRPr lang="en-MY"/>
          </a:p>
        </p:txBody>
      </p:sp>
    </p:spTree>
    <p:extLst>
      <p:ext uri="{BB962C8B-B14F-4D97-AF65-F5344CB8AC3E}">
        <p14:creationId xmlns:p14="http://schemas.microsoft.com/office/powerpoint/2010/main" val="27043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867C-17F6-4740-8219-8C67E7BB0012}"/>
              </a:ext>
            </a:extLst>
          </p:cNvPr>
          <p:cNvSpPr>
            <a:spLocks noGrp="1"/>
          </p:cNvSpPr>
          <p:nvPr>
            <p:ph type="ctrTitle"/>
          </p:nvPr>
        </p:nvSpPr>
        <p:spPr>
          <a:xfrm>
            <a:off x="642257" y="4525347"/>
            <a:ext cx="6939722" cy="1737360"/>
          </a:xfrm>
        </p:spPr>
        <p:txBody>
          <a:bodyPr anchor="ctr">
            <a:normAutofit/>
          </a:bodyPr>
          <a:lstStyle/>
          <a:p>
            <a:pPr algn="r"/>
            <a:r>
              <a:rPr lang="en-MY" sz="4700"/>
              <a:t>EKC 464</a:t>
            </a:r>
            <a:br>
              <a:rPr lang="en-MY" sz="4700"/>
            </a:br>
            <a:r>
              <a:rPr lang="en-MY" sz="4700"/>
              <a:t>BIOREFINERY ENGINEERING</a:t>
            </a:r>
          </a:p>
        </p:txBody>
      </p:sp>
      <p:sp>
        <p:nvSpPr>
          <p:cNvPr id="3" name="Subtitle 2">
            <a:extLst>
              <a:ext uri="{FF2B5EF4-FFF2-40B4-BE49-F238E27FC236}">
                <a16:creationId xmlns:a16="http://schemas.microsoft.com/office/drawing/2014/main" id="{DC659EB7-F0FE-43C2-A3FA-05B33F2474EC}"/>
              </a:ext>
            </a:extLst>
          </p:cNvPr>
          <p:cNvSpPr>
            <a:spLocks noGrp="1"/>
          </p:cNvSpPr>
          <p:nvPr>
            <p:ph type="subTitle" idx="1"/>
          </p:nvPr>
        </p:nvSpPr>
        <p:spPr>
          <a:xfrm>
            <a:off x="8050762" y="4525347"/>
            <a:ext cx="3211288" cy="1737360"/>
          </a:xfrm>
        </p:spPr>
        <p:txBody>
          <a:bodyPr anchor="ctr">
            <a:normAutofit/>
          </a:bodyPr>
          <a:lstStyle/>
          <a:p>
            <a:pPr algn="l"/>
            <a:r>
              <a:rPr lang="en-MY" sz="2400" kern="300"/>
              <a:t>Nur Ayshah Rosli, PhD</a:t>
            </a:r>
          </a:p>
          <a:p>
            <a:pPr algn="l"/>
            <a:r>
              <a:rPr lang="en-MY" sz="2400" kern="300"/>
              <a:t>Room No: 2.22</a:t>
            </a:r>
          </a:p>
          <a:p>
            <a:pPr algn="l"/>
            <a:r>
              <a:rPr lang="en-MY" sz="2400" kern="300"/>
              <a:t>Ext: 6487</a:t>
            </a:r>
          </a:p>
        </p:txBody>
      </p:sp>
      <p:pic>
        <p:nvPicPr>
          <p:cNvPr id="7" name="Picture 6" descr="A castle on top of a lush green field&#10;&#10;Description automatically generated">
            <a:extLst>
              <a:ext uri="{FF2B5EF4-FFF2-40B4-BE49-F238E27FC236}">
                <a16:creationId xmlns:a16="http://schemas.microsoft.com/office/drawing/2014/main" id="{62FF8E3C-5B3D-4727-9466-E1D73A62A6B6}"/>
              </a:ext>
            </a:extLst>
          </p:cNvPr>
          <p:cNvPicPr>
            <a:picLocks noChangeAspect="1"/>
          </p:cNvPicPr>
          <p:nvPr/>
        </p:nvPicPr>
        <p:blipFill rotWithShape="1">
          <a:blip r:embed="rId2">
            <a:extLst>
              <a:ext uri="{28A0092B-C50C-407E-A947-70E740481C1C}">
                <a14:useLocalDpi xmlns:a14="http://schemas.microsoft.com/office/drawing/2010/main" val="0"/>
              </a:ext>
            </a:extLst>
          </a:blip>
          <a:srcRect l="9079" r="2"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Tree>
    <p:extLst>
      <p:ext uri="{BB962C8B-B14F-4D97-AF65-F5344CB8AC3E}">
        <p14:creationId xmlns:p14="http://schemas.microsoft.com/office/powerpoint/2010/main" val="258709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02A5-DE8E-4F1E-B8F1-1B6B3DF2644F}"/>
              </a:ext>
            </a:extLst>
          </p:cNvPr>
          <p:cNvSpPr>
            <a:spLocks noGrp="1"/>
          </p:cNvSpPr>
          <p:nvPr>
            <p:ph type="title"/>
          </p:nvPr>
        </p:nvSpPr>
        <p:spPr/>
        <p:txBody>
          <a:bodyPr/>
          <a:lstStyle/>
          <a:p>
            <a:r>
              <a:rPr lang="en-MY" b="1" dirty="0"/>
              <a:t>Adsorption In Liquid</a:t>
            </a:r>
            <a:endParaRPr lang="en-MY" dirty="0"/>
          </a:p>
        </p:txBody>
      </p:sp>
      <p:sp>
        <p:nvSpPr>
          <p:cNvPr id="3" name="Content Placeholder 2">
            <a:extLst>
              <a:ext uri="{FF2B5EF4-FFF2-40B4-BE49-F238E27FC236}">
                <a16:creationId xmlns:a16="http://schemas.microsoft.com/office/drawing/2014/main" id="{CB1DFF22-6F55-4B1D-B5B7-A7ECDDF9C02C}"/>
              </a:ext>
            </a:extLst>
          </p:cNvPr>
          <p:cNvSpPr>
            <a:spLocks noGrp="1"/>
          </p:cNvSpPr>
          <p:nvPr>
            <p:ph idx="1"/>
          </p:nvPr>
        </p:nvSpPr>
        <p:spPr>
          <a:xfrm>
            <a:off x="838200" y="1573212"/>
            <a:ext cx="10515600" cy="4351338"/>
          </a:xfrm>
        </p:spPr>
        <p:txBody>
          <a:bodyPr/>
          <a:lstStyle/>
          <a:p>
            <a:pPr marL="0" indent="0" algn="just">
              <a:buNone/>
            </a:pPr>
            <a:r>
              <a:rPr lang="en-US" dirty="0"/>
              <a:t>A molecule in the interior of a liquid is, completely surrounded by other molecules so, on the average, it is attracted equally in all directions. On a molecule in the surface, however, there is a resultant attraction inwards, because the number of molecules per unit volume is greater in bulk of the liquid than in the </a:t>
            </a:r>
            <a:r>
              <a:rPr lang="en-US" dirty="0" err="1"/>
              <a:t>vapour</a:t>
            </a:r>
            <a:r>
              <a:rPr lang="en-US" dirty="0"/>
              <a:t>, this gives rise to surface tension. Hence, particles at surface and particles at the bulk are in different environment thus giving rise to difference in free energy at the surface &amp; in the bulk.</a:t>
            </a:r>
          </a:p>
          <a:p>
            <a:pPr marL="0" indent="0" algn="just">
              <a:buNone/>
            </a:pPr>
            <a:r>
              <a:rPr lang="en-US" dirty="0"/>
              <a:t> </a:t>
            </a:r>
            <a:br>
              <a:rPr lang="en-US" dirty="0"/>
            </a:br>
            <a:endParaRPr lang="en-MY" dirty="0"/>
          </a:p>
        </p:txBody>
      </p:sp>
      <p:pic>
        <p:nvPicPr>
          <p:cNvPr id="16386" name="Picture 2" descr="Water molecules experiencing forces from all direction ">
            <a:extLst>
              <a:ext uri="{FF2B5EF4-FFF2-40B4-BE49-F238E27FC236}">
                <a16:creationId xmlns:a16="http://schemas.microsoft.com/office/drawing/2014/main" id="{887234EC-DE7D-49E3-A036-D6795AAFB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7" y="4819015"/>
            <a:ext cx="44291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9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4223-C122-4993-8DDE-C9F71F43140E}"/>
              </a:ext>
            </a:extLst>
          </p:cNvPr>
          <p:cNvSpPr>
            <a:spLocks noGrp="1"/>
          </p:cNvSpPr>
          <p:nvPr>
            <p:ph type="title"/>
          </p:nvPr>
        </p:nvSpPr>
        <p:spPr/>
        <p:txBody>
          <a:bodyPr/>
          <a:lstStyle/>
          <a:p>
            <a:r>
              <a:rPr lang="en-MY" b="1" dirty="0"/>
              <a:t>Adsorption in Solids</a:t>
            </a:r>
          </a:p>
        </p:txBody>
      </p:sp>
      <p:sp>
        <p:nvSpPr>
          <p:cNvPr id="3" name="Content Placeholder 2">
            <a:extLst>
              <a:ext uri="{FF2B5EF4-FFF2-40B4-BE49-F238E27FC236}">
                <a16:creationId xmlns:a16="http://schemas.microsoft.com/office/drawing/2014/main" id="{DF5FDAC6-1C1C-4740-B4C2-D1B4CB9297F3}"/>
              </a:ext>
            </a:extLst>
          </p:cNvPr>
          <p:cNvSpPr>
            <a:spLocks noGrp="1"/>
          </p:cNvSpPr>
          <p:nvPr>
            <p:ph idx="1"/>
          </p:nvPr>
        </p:nvSpPr>
        <p:spPr/>
        <p:txBody>
          <a:bodyPr/>
          <a:lstStyle/>
          <a:p>
            <a:pPr marL="0" indent="0" algn="just">
              <a:buNone/>
            </a:pPr>
            <a:r>
              <a:rPr lang="en-US" dirty="0"/>
              <a:t>The Cleavage of a big crystal of solid into smaller units is done to increase surface area . Due to cleavage of a big crystal into smaller unit, residual forces or vacancies gets generated on the surface of the solid. Occupancy of these vacancies by some other molecular species results into adsorption</a:t>
            </a:r>
          </a:p>
          <a:p>
            <a:pPr marL="0" indent="0" algn="just">
              <a:buNone/>
            </a:pPr>
            <a:r>
              <a:rPr lang="en-US" dirty="0"/>
              <a:t> </a:t>
            </a:r>
            <a:br>
              <a:rPr lang="en-US" dirty="0"/>
            </a:br>
            <a:endParaRPr lang="en-MY" dirty="0"/>
          </a:p>
        </p:txBody>
      </p:sp>
      <p:pic>
        <p:nvPicPr>
          <p:cNvPr id="4" name="Picture 3">
            <a:extLst>
              <a:ext uri="{FF2B5EF4-FFF2-40B4-BE49-F238E27FC236}">
                <a16:creationId xmlns:a16="http://schemas.microsoft.com/office/drawing/2014/main" id="{BD525B9E-12C0-4379-9BA5-9D83EE17A50A}"/>
              </a:ext>
            </a:extLst>
          </p:cNvPr>
          <p:cNvPicPr>
            <a:picLocks noChangeAspect="1"/>
          </p:cNvPicPr>
          <p:nvPr/>
        </p:nvPicPr>
        <p:blipFill>
          <a:blip r:embed="rId2"/>
          <a:stretch>
            <a:fillRect/>
          </a:stretch>
        </p:blipFill>
        <p:spPr>
          <a:xfrm>
            <a:off x="3212465" y="3959225"/>
            <a:ext cx="5238750" cy="2533650"/>
          </a:xfrm>
          <a:prstGeom prst="rect">
            <a:avLst/>
          </a:prstGeom>
        </p:spPr>
      </p:pic>
    </p:spTree>
    <p:extLst>
      <p:ext uri="{BB962C8B-B14F-4D97-AF65-F5344CB8AC3E}">
        <p14:creationId xmlns:p14="http://schemas.microsoft.com/office/powerpoint/2010/main" val="287397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9610-1D6E-4AB4-8587-70C6A4CAD86C}"/>
              </a:ext>
            </a:extLst>
          </p:cNvPr>
          <p:cNvSpPr>
            <a:spLocks noGrp="1"/>
          </p:cNvSpPr>
          <p:nvPr>
            <p:ph type="title"/>
          </p:nvPr>
        </p:nvSpPr>
        <p:spPr/>
        <p:txBody>
          <a:bodyPr/>
          <a:lstStyle/>
          <a:p>
            <a:pPr algn="ctr"/>
            <a:r>
              <a:rPr lang="en-MY" b="1" dirty="0"/>
              <a:t>Adsorption mechanism</a:t>
            </a:r>
          </a:p>
        </p:txBody>
      </p:sp>
      <p:pic>
        <p:nvPicPr>
          <p:cNvPr id="4" name="Content Placeholder 3" descr="hpsl">
            <a:extLst>
              <a:ext uri="{FF2B5EF4-FFF2-40B4-BE49-F238E27FC236}">
                <a16:creationId xmlns:a16="http://schemas.microsoft.com/office/drawing/2014/main" id="{E9A5C842-9CFF-4322-8507-B6E0ADAF330C}"/>
              </a:ext>
            </a:extLst>
          </p:cNvPr>
          <p:cNvPicPr>
            <a:picLocks noGrp="1" noChangeAspect="1" noChangeArrowheads="1"/>
          </p:cNvPicPr>
          <p:nvPr>
            <p:ph idx="1"/>
          </p:nvPr>
        </p:nvPicPr>
        <p:blipFill>
          <a:blip r:embed="rId2" cstate="print"/>
          <a:srcRect l="6531" t="12279" r="7196" b="6010"/>
          <a:stretch>
            <a:fillRect/>
          </a:stretch>
        </p:blipFill>
        <p:spPr bwMode="auto">
          <a:xfrm>
            <a:off x="2136710" y="2166672"/>
            <a:ext cx="6972869" cy="4412294"/>
          </a:xfrm>
          <a:prstGeom prst="rect">
            <a:avLst/>
          </a:prstGeom>
          <a:noFill/>
          <a:ln w="9525">
            <a:noFill/>
            <a:miter lim="800000"/>
            <a:headEnd/>
            <a:tailEnd/>
          </a:ln>
        </p:spPr>
      </p:pic>
    </p:spTree>
    <p:extLst>
      <p:ext uri="{BB962C8B-B14F-4D97-AF65-F5344CB8AC3E}">
        <p14:creationId xmlns:p14="http://schemas.microsoft.com/office/powerpoint/2010/main" val="96197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334F-221B-4A05-AFE7-C04722B229D5}"/>
              </a:ext>
            </a:extLst>
          </p:cNvPr>
          <p:cNvSpPr>
            <a:spLocks noGrp="1"/>
          </p:cNvSpPr>
          <p:nvPr>
            <p:ph type="title"/>
          </p:nvPr>
        </p:nvSpPr>
        <p:spPr/>
        <p:txBody>
          <a:bodyPr/>
          <a:lstStyle/>
          <a:p>
            <a:r>
              <a:rPr lang="en-MY" b="1" dirty="0"/>
              <a:t>Two types of adsorption</a:t>
            </a:r>
          </a:p>
        </p:txBody>
      </p:sp>
      <p:sp>
        <p:nvSpPr>
          <p:cNvPr id="3" name="Content Placeholder 2">
            <a:extLst>
              <a:ext uri="{FF2B5EF4-FFF2-40B4-BE49-F238E27FC236}">
                <a16:creationId xmlns:a16="http://schemas.microsoft.com/office/drawing/2014/main" id="{D89203F8-CCC4-4AE4-B6F4-87B3FF061846}"/>
              </a:ext>
            </a:extLst>
          </p:cNvPr>
          <p:cNvSpPr>
            <a:spLocks noGrp="1"/>
          </p:cNvSpPr>
          <p:nvPr>
            <p:ph idx="1"/>
          </p:nvPr>
        </p:nvSpPr>
        <p:spPr>
          <a:xfrm>
            <a:off x="838200" y="1843752"/>
            <a:ext cx="6971522" cy="4351338"/>
          </a:xfrm>
        </p:spPr>
        <p:txBody>
          <a:bodyPr>
            <a:normAutofit fontScale="77500" lnSpcReduction="20000"/>
          </a:bodyPr>
          <a:lstStyle/>
          <a:p>
            <a:pPr marL="0" indent="0">
              <a:buNone/>
            </a:pPr>
            <a:r>
              <a:rPr lang="en-MY" sz="3900" b="1" dirty="0"/>
              <a:t>Physisorption</a:t>
            </a:r>
          </a:p>
          <a:p>
            <a:pPr algn="just">
              <a:buFont typeface="Wingdings" panose="05000000000000000000" pitchFamily="2" charset="2"/>
              <a:buChar char="ü"/>
            </a:pPr>
            <a:r>
              <a:rPr lang="en-US" dirty="0"/>
              <a:t>van der Waals interaction between the adsorbate &amp; the substrate. </a:t>
            </a:r>
          </a:p>
          <a:p>
            <a:pPr algn="just">
              <a:buFont typeface="Wingdings" panose="05000000000000000000" pitchFamily="2" charset="2"/>
              <a:buChar char="ü"/>
            </a:pPr>
            <a:r>
              <a:rPr lang="en-US" dirty="0"/>
              <a:t>Examples , A dispersion or dipolar-dipolar interaction . </a:t>
            </a:r>
          </a:p>
          <a:p>
            <a:pPr algn="just">
              <a:buFont typeface="Wingdings" panose="05000000000000000000" pitchFamily="2" charset="2"/>
              <a:buChar char="ü"/>
            </a:pPr>
            <a:r>
              <a:rPr lang="en-US" dirty="0"/>
              <a:t>Van der Waals interactions are long range but are weak. </a:t>
            </a:r>
          </a:p>
          <a:p>
            <a:pPr algn="just">
              <a:buFont typeface="Wingdings" panose="05000000000000000000" pitchFamily="2" charset="2"/>
              <a:buChar char="ü"/>
            </a:pPr>
            <a:r>
              <a:rPr lang="en-US" dirty="0"/>
              <a:t>Energy released when a particle is </a:t>
            </a:r>
            <a:r>
              <a:rPr lang="en-US" dirty="0" err="1"/>
              <a:t>physisorbed</a:t>
            </a:r>
            <a:r>
              <a:rPr lang="en-US" dirty="0"/>
              <a:t> is of the same order of magnitude as the enthalpy of condensation . </a:t>
            </a:r>
          </a:p>
          <a:p>
            <a:pPr algn="just">
              <a:buFont typeface="Wingdings" panose="05000000000000000000" pitchFamily="2" charset="2"/>
              <a:buChar char="ü"/>
            </a:pPr>
            <a:r>
              <a:rPr lang="en-US" dirty="0"/>
              <a:t>Such small energies can be absorbed as vibrations of the</a:t>
            </a:r>
            <a:br>
              <a:rPr lang="en-US" dirty="0"/>
            </a:br>
            <a:r>
              <a:rPr lang="en-US" dirty="0"/>
              <a:t>lattice &amp; dissipated as thermal motion, &amp; a molecule bouncing across the surface will gradually lose all its energy &amp; finally adsorb to it.</a:t>
            </a:r>
          </a:p>
          <a:p>
            <a:pPr marL="0" indent="0" algn="just">
              <a:buNone/>
            </a:pPr>
            <a:r>
              <a:rPr lang="en-US" dirty="0"/>
              <a:t> </a:t>
            </a:r>
            <a:br>
              <a:rPr lang="en-US" dirty="0"/>
            </a:br>
            <a:endParaRPr lang="en-MY" dirty="0"/>
          </a:p>
          <a:p>
            <a:pPr marL="0" indent="0">
              <a:buNone/>
            </a:pPr>
            <a:endParaRPr lang="en-MY" dirty="0"/>
          </a:p>
        </p:txBody>
      </p:sp>
      <p:pic>
        <p:nvPicPr>
          <p:cNvPr id="4" name="Picture 3">
            <a:extLst>
              <a:ext uri="{FF2B5EF4-FFF2-40B4-BE49-F238E27FC236}">
                <a16:creationId xmlns:a16="http://schemas.microsoft.com/office/drawing/2014/main" id="{AA9F7464-15FF-4AF2-84B4-86CC43F4A373}"/>
              </a:ext>
            </a:extLst>
          </p:cNvPr>
          <p:cNvPicPr>
            <a:picLocks noChangeAspect="1"/>
          </p:cNvPicPr>
          <p:nvPr/>
        </p:nvPicPr>
        <p:blipFill>
          <a:blip r:embed="rId2"/>
          <a:stretch>
            <a:fillRect/>
          </a:stretch>
        </p:blipFill>
        <p:spPr>
          <a:xfrm>
            <a:off x="8226652" y="257175"/>
            <a:ext cx="3810000" cy="3171825"/>
          </a:xfrm>
          <a:prstGeom prst="rect">
            <a:avLst/>
          </a:prstGeom>
        </p:spPr>
      </p:pic>
      <p:pic>
        <p:nvPicPr>
          <p:cNvPr id="5" name="Picture 4">
            <a:extLst>
              <a:ext uri="{FF2B5EF4-FFF2-40B4-BE49-F238E27FC236}">
                <a16:creationId xmlns:a16="http://schemas.microsoft.com/office/drawing/2014/main" id="{8D70BF14-3C01-4B72-88C3-9233D37AFDC0}"/>
              </a:ext>
            </a:extLst>
          </p:cNvPr>
          <p:cNvPicPr>
            <a:picLocks noChangeAspect="1"/>
          </p:cNvPicPr>
          <p:nvPr/>
        </p:nvPicPr>
        <p:blipFill>
          <a:blip r:embed="rId3"/>
          <a:stretch>
            <a:fillRect/>
          </a:stretch>
        </p:blipFill>
        <p:spPr>
          <a:xfrm>
            <a:off x="8226652" y="3536950"/>
            <a:ext cx="3810000" cy="2658140"/>
          </a:xfrm>
          <a:prstGeom prst="rect">
            <a:avLst/>
          </a:prstGeom>
        </p:spPr>
      </p:pic>
    </p:spTree>
    <p:extLst>
      <p:ext uri="{BB962C8B-B14F-4D97-AF65-F5344CB8AC3E}">
        <p14:creationId xmlns:p14="http://schemas.microsoft.com/office/powerpoint/2010/main" val="121787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DF3BC1-AC71-49F4-ACD5-FAB508AF4592}"/>
              </a:ext>
            </a:extLst>
          </p:cNvPr>
          <p:cNvSpPr>
            <a:spLocks noGrp="1"/>
          </p:cNvSpPr>
          <p:nvPr>
            <p:ph idx="1"/>
          </p:nvPr>
        </p:nvSpPr>
        <p:spPr>
          <a:xfrm>
            <a:off x="838200" y="457200"/>
            <a:ext cx="6346371" cy="5719763"/>
          </a:xfrm>
        </p:spPr>
        <p:txBody>
          <a:bodyPr>
            <a:normAutofit fontScale="85000" lnSpcReduction="20000"/>
          </a:bodyPr>
          <a:lstStyle/>
          <a:p>
            <a:pPr marL="0" indent="0">
              <a:buNone/>
            </a:pPr>
            <a:br>
              <a:rPr lang="en-US" dirty="0"/>
            </a:br>
            <a:endParaRPr lang="en-MY" dirty="0"/>
          </a:p>
          <a:p>
            <a:pPr marL="0" indent="0">
              <a:buNone/>
            </a:pPr>
            <a:r>
              <a:rPr lang="en-MY" sz="3800" b="1" dirty="0"/>
              <a:t>Chemisorption</a:t>
            </a:r>
          </a:p>
          <a:p>
            <a:pPr algn="just">
              <a:buFont typeface="Wingdings" panose="05000000000000000000" pitchFamily="2" charset="2"/>
              <a:buChar char="ü"/>
            </a:pPr>
            <a:r>
              <a:rPr lang="en-US" dirty="0"/>
              <a:t>The molecules or atoms stick to the surface</a:t>
            </a:r>
            <a:br>
              <a:rPr lang="en-US" dirty="0"/>
            </a:br>
            <a:r>
              <a:rPr lang="en-US" dirty="0"/>
              <a:t>of adsorbent by forming a chemical bond (usually covalent) and tend to find sites that maximize their coordination number with the substrate. </a:t>
            </a:r>
          </a:p>
          <a:p>
            <a:pPr algn="just">
              <a:buFont typeface="Wingdings" panose="05000000000000000000" pitchFamily="2" charset="2"/>
              <a:buChar char="ü"/>
            </a:pPr>
            <a:r>
              <a:rPr lang="en-US" dirty="0"/>
              <a:t>The distance between the surface &amp; the closest adsorbate atom is also typically shorter for chemisorption. </a:t>
            </a:r>
          </a:p>
          <a:p>
            <a:pPr algn="just">
              <a:buFont typeface="Wingdings" panose="05000000000000000000" pitchFamily="2" charset="2"/>
              <a:buChar char="ü"/>
            </a:pPr>
            <a:r>
              <a:rPr lang="en-US" dirty="0"/>
              <a:t>A chemisorbed molecule may be torn apart at the demand of the unsatisfied vacancies of the surface atoms, &amp; the existence of molecular fragments on the surface as a result of chemisorption is one reason why solid surface </a:t>
            </a:r>
            <a:r>
              <a:rPr lang="en-US" dirty="0" err="1"/>
              <a:t>catalyse</a:t>
            </a:r>
            <a:r>
              <a:rPr lang="en-US" dirty="0"/>
              <a:t> reactions.</a:t>
            </a:r>
          </a:p>
          <a:p>
            <a:pPr marL="0" indent="0" algn="just">
              <a:buNone/>
            </a:pPr>
            <a:r>
              <a:rPr lang="en-US" dirty="0"/>
              <a:t> </a:t>
            </a:r>
            <a:br>
              <a:rPr lang="en-US" dirty="0"/>
            </a:br>
            <a:endParaRPr lang="en-US" dirty="0"/>
          </a:p>
          <a:p>
            <a:pPr marL="0" indent="0">
              <a:buNone/>
            </a:pPr>
            <a:endParaRPr lang="en-MY" dirty="0"/>
          </a:p>
        </p:txBody>
      </p:sp>
      <p:pic>
        <p:nvPicPr>
          <p:cNvPr id="6" name="Picture 5">
            <a:extLst>
              <a:ext uri="{FF2B5EF4-FFF2-40B4-BE49-F238E27FC236}">
                <a16:creationId xmlns:a16="http://schemas.microsoft.com/office/drawing/2014/main" id="{C46E39F7-FCB5-49A2-8FC4-DA16C41F23C7}"/>
              </a:ext>
            </a:extLst>
          </p:cNvPr>
          <p:cNvPicPr>
            <a:picLocks noChangeAspect="1"/>
          </p:cNvPicPr>
          <p:nvPr/>
        </p:nvPicPr>
        <p:blipFill>
          <a:blip r:embed="rId2"/>
          <a:stretch>
            <a:fillRect/>
          </a:stretch>
        </p:blipFill>
        <p:spPr>
          <a:xfrm>
            <a:off x="7310533" y="-15104"/>
            <a:ext cx="4408715" cy="3275045"/>
          </a:xfrm>
          <a:prstGeom prst="rect">
            <a:avLst/>
          </a:prstGeom>
        </p:spPr>
      </p:pic>
      <p:pic>
        <p:nvPicPr>
          <p:cNvPr id="7" name="Picture 6">
            <a:extLst>
              <a:ext uri="{FF2B5EF4-FFF2-40B4-BE49-F238E27FC236}">
                <a16:creationId xmlns:a16="http://schemas.microsoft.com/office/drawing/2014/main" id="{138EE29F-31D2-41BF-8F8D-1638FA176227}"/>
              </a:ext>
            </a:extLst>
          </p:cNvPr>
          <p:cNvPicPr>
            <a:picLocks noChangeAspect="1"/>
          </p:cNvPicPr>
          <p:nvPr/>
        </p:nvPicPr>
        <p:blipFill>
          <a:blip r:embed="rId3"/>
          <a:stretch>
            <a:fillRect/>
          </a:stretch>
        </p:blipFill>
        <p:spPr>
          <a:xfrm>
            <a:off x="7819053" y="3524809"/>
            <a:ext cx="3226158" cy="2968066"/>
          </a:xfrm>
          <a:prstGeom prst="rect">
            <a:avLst/>
          </a:prstGeom>
        </p:spPr>
      </p:pic>
    </p:spTree>
    <p:extLst>
      <p:ext uri="{BB962C8B-B14F-4D97-AF65-F5344CB8AC3E}">
        <p14:creationId xmlns:p14="http://schemas.microsoft.com/office/powerpoint/2010/main" val="240816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3F25-2077-40F5-A9A4-C6F589D77EC5}"/>
              </a:ext>
            </a:extLst>
          </p:cNvPr>
          <p:cNvSpPr>
            <a:spLocks noGrp="1"/>
          </p:cNvSpPr>
          <p:nvPr>
            <p:ph type="title"/>
          </p:nvPr>
        </p:nvSpPr>
        <p:spPr>
          <a:xfrm>
            <a:off x="838200" y="365125"/>
            <a:ext cx="10515600" cy="1087755"/>
          </a:xfrm>
        </p:spPr>
        <p:txBody>
          <a:bodyPr>
            <a:noAutofit/>
          </a:bodyPr>
          <a:lstStyle/>
          <a:p>
            <a:pPr algn="ctr"/>
            <a:r>
              <a:rPr lang="en-MY" sz="3600" b="1" i="1" dirty="0"/>
              <a:t>Difference between physisorption and chemisorption</a:t>
            </a:r>
          </a:p>
        </p:txBody>
      </p:sp>
      <p:graphicFrame>
        <p:nvGraphicFramePr>
          <p:cNvPr id="4" name="Table 4">
            <a:extLst>
              <a:ext uri="{FF2B5EF4-FFF2-40B4-BE49-F238E27FC236}">
                <a16:creationId xmlns:a16="http://schemas.microsoft.com/office/drawing/2014/main" id="{D75D6DD5-6440-400A-A559-B520E98B27E6}"/>
              </a:ext>
            </a:extLst>
          </p:cNvPr>
          <p:cNvGraphicFramePr>
            <a:graphicFrameLocks noGrp="1"/>
          </p:cNvGraphicFramePr>
          <p:nvPr>
            <p:ph idx="4294967295"/>
            <p:extLst>
              <p:ext uri="{D42A27DB-BD31-4B8C-83A1-F6EECF244321}">
                <p14:modId xmlns:p14="http://schemas.microsoft.com/office/powerpoint/2010/main" val="2941850155"/>
              </p:ext>
            </p:extLst>
          </p:nvPr>
        </p:nvGraphicFramePr>
        <p:xfrm>
          <a:off x="838200" y="1690688"/>
          <a:ext cx="10515600" cy="4958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43801168"/>
                    </a:ext>
                  </a:extLst>
                </a:gridCol>
                <a:gridCol w="5257800">
                  <a:extLst>
                    <a:ext uri="{9D8B030D-6E8A-4147-A177-3AD203B41FA5}">
                      <a16:colId xmlns:a16="http://schemas.microsoft.com/office/drawing/2014/main" val="3039699512"/>
                    </a:ext>
                  </a:extLst>
                </a:gridCol>
              </a:tblGrid>
              <a:tr h="370840">
                <a:tc>
                  <a:txBody>
                    <a:bodyPr/>
                    <a:lstStyle/>
                    <a:p>
                      <a:r>
                        <a:rPr lang="en-MY" dirty="0"/>
                        <a:t>Physical Adsorption </a:t>
                      </a:r>
                    </a:p>
                  </a:txBody>
                  <a:tcPr/>
                </a:tc>
                <a:tc>
                  <a:txBody>
                    <a:bodyPr/>
                    <a:lstStyle/>
                    <a:p>
                      <a:r>
                        <a:rPr lang="en-MY" dirty="0"/>
                        <a:t>Chemical Adsorption</a:t>
                      </a:r>
                    </a:p>
                  </a:txBody>
                  <a:tcPr/>
                </a:tc>
                <a:extLst>
                  <a:ext uri="{0D108BD9-81ED-4DB2-BD59-A6C34878D82A}">
                    <a16:rowId xmlns:a16="http://schemas.microsoft.com/office/drawing/2014/main" val="2019690958"/>
                  </a:ext>
                </a:extLst>
              </a:tr>
              <a:tr h="370840">
                <a:tc>
                  <a:txBody>
                    <a:bodyPr/>
                    <a:lstStyle/>
                    <a:p>
                      <a:r>
                        <a:rPr lang="en-US" sz="1800" b="0" i="1" kern="1200" dirty="0">
                          <a:solidFill>
                            <a:schemeClr val="dk1"/>
                          </a:solidFill>
                          <a:effectLst/>
                          <a:latin typeface="+mn-lt"/>
                          <a:ea typeface="+mn-ea"/>
                          <a:cs typeface="+mn-cs"/>
                        </a:rPr>
                        <a:t>Not very Specific </a:t>
                      </a:r>
                      <a:endParaRPr lang="en-MY" dirty="0"/>
                    </a:p>
                  </a:txBody>
                  <a:tcPr/>
                </a:tc>
                <a:tc>
                  <a:txBody>
                    <a:bodyPr/>
                    <a:lstStyle/>
                    <a:p>
                      <a:r>
                        <a:rPr lang="en-US" sz="1800" b="0" i="1" kern="1200" dirty="0">
                          <a:solidFill>
                            <a:schemeClr val="dk1"/>
                          </a:solidFill>
                          <a:effectLst/>
                          <a:latin typeface="+mn-lt"/>
                          <a:ea typeface="+mn-ea"/>
                          <a:cs typeface="+mn-cs"/>
                        </a:rPr>
                        <a:t>Highly Specific</a:t>
                      </a:r>
                    </a:p>
                  </a:txBody>
                  <a:tcPr/>
                </a:tc>
                <a:extLst>
                  <a:ext uri="{0D108BD9-81ED-4DB2-BD59-A6C34878D82A}">
                    <a16:rowId xmlns:a16="http://schemas.microsoft.com/office/drawing/2014/main" val="951860967"/>
                  </a:ext>
                </a:extLst>
              </a:tr>
              <a:tr h="370840">
                <a:tc>
                  <a:txBody>
                    <a:bodyPr/>
                    <a:lstStyle/>
                    <a:p>
                      <a:r>
                        <a:rPr lang="en-US" sz="1800" b="0" i="1" kern="1200" dirty="0">
                          <a:solidFill>
                            <a:schemeClr val="dk1"/>
                          </a:solidFill>
                          <a:effectLst/>
                          <a:latin typeface="+mn-lt"/>
                          <a:ea typeface="+mn-ea"/>
                          <a:cs typeface="+mn-cs"/>
                        </a:rPr>
                        <a:t>No electron transfer although polarization of adsorbate may occur </a:t>
                      </a:r>
                      <a:endParaRPr lang="en-MY"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Electron transfer leading to bond</a:t>
                      </a:r>
                      <a:br>
                        <a:rPr lang="en-US" sz="1800" b="0" i="1" kern="1200" dirty="0">
                          <a:solidFill>
                            <a:schemeClr val="dk1"/>
                          </a:solidFill>
                          <a:effectLst/>
                          <a:latin typeface="+mn-lt"/>
                          <a:ea typeface="+mn-ea"/>
                          <a:cs typeface="+mn-cs"/>
                        </a:rPr>
                      </a:br>
                      <a:r>
                        <a:rPr lang="en-US" sz="1800" b="0" i="1" kern="1200" dirty="0">
                          <a:solidFill>
                            <a:schemeClr val="dk1"/>
                          </a:solidFill>
                          <a:effectLst/>
                          <a:latin typeface="+mn-lt"/>
                          <a:ea typeface="+mn-ea"/>
                          <a:cs typeface="+mn-cs"/>
                        </a:rPr>
                        <a:t>formation between adsorbate &amp; adsorbent</a:t>
                      </a:r>
                    </a:p>
                    <a:p>
                      <a:endParaRPr lang="en-MY" dirty="0"/>
                    </a:p>
                  </a:txBody>
                  <a:tcPr/>
                </a:tc>
                <a:extLst>
                  <a:ext uri="{0D108BD9-81ED-4DB2-BD59-A6C34878D82A}">
                    <a16:rowId xmlns:a16="http://schemas.microsoft.com/office/drawing/2014/main" val="1825421558"/>
                  </a:ext>
                </a:extLst>
              </a:tr>
              <a:tr h="370840">
                <a:tc>
                  <a:txBody>
                    <a:bodyPr/>
                    <a:lstStyle/>
                    <a:p>
                      <a:r>
                        <a:rPr lang="en-US" sz="1800" b="0" i="1" kern="1200" dirty="0">
                          <a:solidFill>
                            <a:schemeClr val="dk1"/>
                          </a:solidFill>
                          <a:effectLst/>
                          <a:latin typeface="+mn-lt"/>
                          <a:ea typeface="+mn-ea"/>
                          <a:cs typeface="+mn-cs"/>
                        </a:rPr>
                        <a:t>Rapid, non-activated &amp; reversible </a:t>
                      </a:r>
                      <a:endParaRPr lang="en-MY"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Activated , may be slow &amp; irreversible</a:t>
                      </a:r>
                    </a:p>
                    <a:p>
                      <a:endParaRPr lang="en-MY" dirty="0"/>
                    </a:p>
                  </a:txBody>
                  <a:tcPr/>
                </a:tc>
                <a:extLst>
                  <a:ext uri="{0D108BD9-81ED-4DB2-BD59-A6C34878D82A}">
                    <a16:rowId xmlns:a16="http://schemas.microsoft.com/office/drawing/2014/main" val="1235039575"/>
                  </a:ext>
                </a:extLst>
              </a:tr>
              <a:tr h="370840">
                <a:tc>
                  <a:txBody>
                    <a:bodyPr/>
                    <a:lstStyle/>
                    <a:p>
                      <a:r>
                        <a:rPr lang="en-US" sz="1800" b="0" i="1" kern="1200" dirty="0">
                          <a:solidFill>
                            <a:schemeClr val="dk1"/>
                          </a:solidFill>
                          <a:effectLst/>
                          <a:latin typeface="+mn-lt"/>
                          <a:ea typeface="+mn-ea"/>
                          <a:cs typeface="+mn-cs"/>
                        </a:rPr>
                        <a:t>No dissociation of adsorbed species </a:t>
                      </a:r>
                      <a:endParaRPr lang="en-MY" dirty="0"/>
                    </a:p>
                  </a:txBody>
                  <a:tcPr/>
                </a:tc>
                <a:tc>
                  <a:txBody>
                    <a:bodyPr/>
                    <a:lstStyle/>
                    <a:p>
                      <a:r>
                        <a:rPr lang="en-US" sz="1800" b="0" i="1" kern="1200" dirty="0">
                          <a:solidFill>
                            <a:schemeClr val="dk1"/>
                          </a:solidFill>
                          <a:effectLst/>
                          <a:latin typeface="+mn-lt"/>
                          <a:ea typeface="+mn-ea"/>
                          <a:cs typeface="+mn-cs"/>
                        </a:rPr>
                        <a:t>May involve dissociation</a:t>
                      </a:r>
                      <a:endParaRPr lang="en-MY" dirty="0"/>
                    </a:p>
                  </a:txBody>
                  <a:tcPr/>
                </a:tc>
                <a:extLst>
                  <a:ext uri="{0D108BD9-81ED-4DB2-BD59-A6C34878D82A}">
                    <a16:rowId xmlns:a16="http://schemas.microsoft.com/office/drawing/2014/main" val="2409435306"/>
                  </a:ext>
                </a:extLst>
              </a:tr>
              <a:tr h="370840">
                <a:tc>
                  <a:txBody>
                    <a:bodyPr/>
                    <a:lstStyle/>
                    <a:p>
                      <a:r>
                        <a:rPr lang="en-US" sz="1800" b="0" i="1" kern="1200" dirty="0">
                          <a:solidFill>
                            <a:schemeClr val="dk1"/>
                          </a:solidFill>
                          <a:effectLst/>
                          <a:latin typeface="+mn-lt"/>
                          <a:ea typeface="+mn-ea"/>
                          <a:cs typeface="+mn-cs"/>
                        </a:rPr>
                        <a:t>Monolayer or Multilayer </a:t>
                      </a:r>
                      <a:endParaRPr lang="en-MY" dirty="0"/>
                    </a:p>
                  </a:txBody>
                  <a:tcPr/>
                </a:tc>
                <a:tc>
                  <a:txBody>
                    <a:bodyPr/>
                    <a:lstStyle/>
                    <a:p>
                      <a:r>
                        <a:rPr lang="en-US" sz="1800" b="0" i="1" kern="1200" dirty="0">
                          <a:solidFill>
                            <a:schemeClr val="dk1"/>
                          </a:solidFill>
                          <a:effectLst/>
                          <a:latin typeface="+mn-lt"/>
                          <a:ea typeface="+mn-ea"/>
                          <a:cs typeface="+mn-cs"/>
                        </a:rPr>
                        <a:t>Monolayer only</a:t>
                      </a:r>
                      <a:endParaRPr lang="en-MY" dirty="0"/>
                    </a:p>
                  </a:txBody>
                  <a:tcPr/>
                </a:tc>
                <a:extLst>
                  <a:ext uri="{0D108BD9-81ED-4DB2-BD59-A6C34878D82A}">
                    <a16:rowId xmlns:a16="http://schemas.microsoft.com/office/drawing/2014/main" val="3831194686"/>
                  </a:ext>
                </a:extLst>
              </a:tr>
              <a:tr h="370840">
                <a:tc>
                  <a:txBody>
                    <a:bodyPr/>
                    <a:lstStyle/>
                    <a:p>
                      <a:r>
                        <a:rPr lang="en-US" sz="1800" b="0" i="1" kern="1200" dirty="0">
                          <a:solidFill>
                            <a:schemeClr val="dk1"/>
                          </a:solidFill>
                          <a:effectLst/>
                          <a:latin typeface="+mn-lt"/>
                          <a:ea typeface="+mn-ea"/>
                          <a:cs typeface="+mn-cs"/>
                        </a:rPr>
                        <a:t>Only significant at relatively low temperatures </a:t>
                      </a:r>
                      <a:endParaRPr lang="en-MY"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Possible over a wide range of temperatures</a:t>
                      </a:r>
                    </a:p>
                    <a:p>
                      <a:endParaRPr lang="en-MY" dirty="0"/>
                    </a:p>
                  </a:txBody>
                  <a:tcPr/>
                </a:tc>
                <a:extLst>
                  <a:ext uri="{0D108BD9-81ED-4DB2-BD59-A6C34878D82A}">
                    <a16:rowId xmlns:a16="http://schemas.microsoft.com/office/drawing/2014/main" val="4211363886"/>
                  </a:ext>
                </a:extLst>
              </a:tr>
              <a:tr h="370840">
                <a:tc>
                  <a:txBody>
                    <a:bodyPr/>
                    <a:lstStyle/>
                    <a:p>
                      <a:r>
                        <a:rPr lang="en-US" sz="1800" b="0" i="1" kern="1200" dirty="0">
                          <a:solidFill>
                            <a:schemeClr val="dk1"/>
                          </a:solidFill>
                          <a:effectLst/>
                          <a:latin typeface="+mn-lt"/>
                          <a:ea typeface="+mn-ea"/>
                          <a:cs typeface="+mn-cs"/>
                        </a:rPr>
                        <a:t>Enthalpies are in the region of -20 kJ/mol </a:t>
                      </a:r>
                      <a:endParaRPr lang="en-MY" dirty="0"/>
                    </a:p>
                  </a:txBody>
                  <a:tcPr/>
                </a:tc>
                <a:tc>
                  <a:txBody>
                    <a:bodyPr/>
                    <a:lstStyle/>
                    <a:p>
                      <a:r>
                        <a:rPr lang="en-US" sz="1800" b="0" i="1" kern="1200" dirty="0">
                          <a:solidFill>
                            <a:schemeClr val="dk1"/>
                          </a:solidFill>
                          <a:effectLst/>
                          <a:latin typeface="+mn-lt"/>
                          <a:ea typeface="+mn-ea"/>
                          <a:cs typeface="+mn-cs"/>
                        </a:rPr>
                        <a:t>Enthalpies are in the region of -200 kJ/</a:t>
                      </a:r>
                      <a:r>
                        <a:rPr lang="en-US" sz="1800" b="0" i="1" kern="1200" dirty="0" err="1">
                          <a:solidFill>
                            <a:schemeClr val="dk1"/>
                          </a:solidFill>
                          <a:effectLst/>
                          <a:latin typeface="+mn-lt"/>
                          <a:ea typeface="+mn-ea"/>
                          <a:cs typeface="+mn-cs"/>
                        </a:rPr>
                        <a:t>molWith</a:t>
                      </a:r>
                      <a:r>
                        <a:rPr lang="en-US" sz="1800" b="0" i="1" kern="1200" dirty="0">
                          <a:solidFill>
                            <a:schemeClr val="dk1"/>
                          </a:solidFill>
                          <a:effectLst/>
                          <a:latin typeface="+mn-lt"/>
                          <a:ea typeface="+mn-ea"/>
                          <a:cs typeface="+mn-cs"/>
                        </a:rPr>
                        <a:t> the increases in temperature</a:t>
                      </a:r>
                      <a:endParaRPr lang="en-MY" dirty="0"/>
                    </a:p>
                  </a:txBody>
                  <a:tcPr/>
                </a:tc>
                <a:extLst>
                  <a:ext uri="{0D108BD9-81ED-4DB2-BD59-A6C34878D82A}">
                    <a16:rowId xmlns:a16="http://schemas.microsoft.com/office/drawing/2014/main" val="3678157858"/>
                  </a:ext>
                </a:extLst>
              </a:tr>
              <a:tr h="370840">
                <a:tc>
                  <a:txBody>
                    <a:bodyPr/>
                    <a:lstStyle/>
                    <a:p>
                      <a:r>
                        <a:rPr lang="en-US" sz="1800" b="0" i="1" kern="1200" dirty="0">
                          <a:solidFill>
                            <a:schemeClr val="dk1"/>
                          </a:solidFill>
                          <a:effectLst/>
                          <a:latin typeface="+mn-lt"/>
                          <a:ea typeface="+mn-ea"/>
                          <a:cs typeface="+mn-cs"/>
                        </a:rPr>
                        <a:t>As the temperature increases, process of Physisorption decreases </a:t>
                      </a:r>
                      <a:endParaRPr lang="en-MY"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Chemisorption first increases &amp; then decreases</a:t>
                      </a:r>
                      <a:r>
                        <a:rPr lang="en-US" dirty="0"/>
                        <a:t> </a:t>
                      </a:r>
                      <a:endParaRPr lang="en-MY" dirty="0"/>
                    </a:p>
                    <a:p>
                      <a:endParaRPr lang="en-MY" dirty="0"/>
                    </a:p>
                  </a:txBody>
                  <a:tcPr/>
                </a:tc>
                <a:extLst>
                  <a:ext uri="{0D108BD9-81ED-4DB2-BD59-A6C34878D82A}">
                    <a16:rowId xmlns:a16="http://schemas.microsoft.com/office/drawing/2014/main" val="2576046399"/>
                  </a:ext>
                </a:extLst>
              </a:tr>
            </a:tbl>
          </a:graphicData>
        </a:graphic>
      </p:graphicFrame>
    </p:spTree>
    <p:extLst>
      <p:ext uri="{BB962C8B-B14F-4D97-AF65-F5344CB8AC3E}">
        <p14:creationId xmlns:p14="http://schemas.microsoft.com/office/powerpoint/2010/main" val="56701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3EB6-E4E6-4564-85A1-E30147F1A599}"/>
              </a:ext>
            </a:extLst>
          </p:cNvPr>
          <p:cNvSpPr>
            <a:spLocks noGrp="1"/>
          </p:cNvSpPr>
          <p:nvPr>
            <p:ph type="title"/>
          </p:nvPr>
        </p:nvSpPr>
        <p:spPr/>
        <p:txBody>
          <a:bodyPr/>
          <a:lstStyle/>
          <a:p>
            <a:r>
              <a:rPr lang="en-MY" dirty="0"/>
              <a:t>Factors affecting adsorption</a:t>
            </a:r>
          </a:p>
        </p:txBody>
      </p:sp>
      <p:graphicFrame>
        <p:nvGraphicFramePr>
          <p:cNvPr id="4" name="Diagram 3">
            <a:extLst>
              <a:ext uri="{FF2B5EF4-FFF2-40B4-BE49-F238E27FC236}">
                <a16:creationId xmlns:a16="http://schemas.microsoft.com/office/drawing/2014/main" id="{8007792C-F6D2-4B0A-90C4-A32BA277CF3A}"/>
              </a:ext>
            </a:extLst>
          </p:cNvPr>
          <p:cNvGraphicFramePr/>
          <p:nvPr>
            <p:extLst>
              <p:ext uri="{D42A27DB-BD31-4B8C-83A1-F6EECF244321}">
                <p14:modId xmlns:p14="http://schemas.microsoft.com/office/powerpoint/2010/main" val="3581357141"/>
              </p:ext>
            </p:extLst>
          </p:nvPr>
        </p:nvGraphicFramePr>
        <p:xfrm>
          <a:off x="838200" y="1522098"/>
          <a:ext cx="10515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08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B487-1422-44C5-8E5D-4FC0EABF7C2C}"/>
              </a:ext>
            </a:extLst>
          </p:cNvPr>
          <p:cNvSpPr>
            <a:spLocks noGrp="1"/>
          </p:cNvSpPr>
          <p:nvPr>
            <p:ph type="title"/>
          </p:nvPr>
        </p:nvSpPr>
        <p:spPr/>
        <p:txBody>
          <a:bodyPr/>
          <a:lstStyle/>
          <a:p>
            <a:pPr algn="ctr"/>
            <a:r>
              <a:rPr lang="en-MY" b="1" dirty="0"/>
              <a:t>Adsorption isotherm</a:t>
            </a:r>
          </a:p>
        </p:txBody>
      </p:sp>
      <p:sp>
        <p:nvSpPr>
          <p:cNvPr id="3" name="Content Placeholder 2">
            <a:extLst>
              <a:ext uri="{FF2B5EF4-FFF2-40B4-BE49-F238E27FC236}">
                <a16:creationId xmlns:a16="http://schemas.microsoft.com/office/drawing/2014/main" id="{19BE6F2D-A2E3-4C1F-90AB-D8498E9DB9F7}"/>
              </a:ext>
            </a:extLst>
          </p:cNvPr>
          <p:cNvSpPr>
            <a:spLocks noGrp="1"/>
          </p:cNvSpPr>
          <p:nvPr>
            <p:ph idx="1"/>
          </p:nvPr>
        </p:nvSpPr>
        <p:spPr/>
        <p:txBody>
          <a:bodyPr/>
          <a:lstStyle/>
          <a:p>
            <a:pPr marL="0" indent="0" algn="just">
              <a:buNone/>
            </a:pPr>
            <a:r>
              <a:rPr lang="en-US" dirty="0"/>
              <a:t>Adsorption process is usually studied through graphs known as </a:t>
            </a:r>
            <a:r>
              <a:rPr lang="en-US" b="1" dirty="0"/>
              <a:t>Adsorption Isotherm</a:t>
            </a:r>
            <a:r>
              <a:rPr lang="en-US" dirty="0"/>
              <a:t>. The amount of adsorbate on the adsorbent as a function if its pressure (gas) or concentration (liquid) at constant T </a:t>
            </a:r>
            <a:br>
              <a:rPr lang="en-US" dirty="0"/>
            </a:br>
            <a:endParaRPr lang="en-MY" dirty="0"/>
          </a:p>
        </p:txBody>
      </p:sp>
      <p:pic>
        <p:nvPicPr>
          <p:cNvPr id="4" name="Picture 3">
            <a:extLst>
              <a:ext uri="{FF2B5EF4-FFF2-40B4-BE49-F238E27FC236}">
                <a16:creationId xmlns:a16="http://schemas.microsoft.com/office/drawing/2014/main" id="{4C47071E-45F6-480E-A779-D3EB713F79FB}"/>
              </a:ext>
            </a:extLst>
          </p:cNvPr>
          <p:cNvPicPr>
            <a:picLocks noChangeAspect="1"/>
          </p:cNvPicPr>
          <p:nvPr/>
        </p:nvPicPr>
        <p:blipFill>
          <a:blip r:embed="rId2"/>
          <a:stretch>
            <a:fillRect/>
          </a:stretch>
        </p:blipFill>
        <p:spPr>
          <a:xfrm>
            <a:off x="1218479" y="3312919"/>
            <a:ext cx="3295650" cy="2133600"/>
          </a:xfrm>
          <a:prstGeom prst="rect">
            <a:avLst/>
          </a:prstGeom>
        </p:spPr>
      </p:pic>
      <p:sp>
        <p:nvSpPr>
          <p:cNvPr id="6" name="Rectangle 5">
            <a:extLst>
              <a:ext uri="{FF2B5EF4-FFF2-40B4-BE49-F238E27FC236}">
                <a16:creationId xmlns:a16="http://schemas.microsoft.com/office/drawing/2014/main" id="{30035230-01A5-4281-8443-0AFA9098B920}"/>
              </a:ext>
            </a:extLst>
          </p:cNvPr>
          <p:cNvSpPr/>
          <p:nvPr/>
        </p:nvSpPr>
        <p:spPr>
          <a:xfrm>
            <a:off x="838200" y="5846544"/>
            <a:ext cx="6956122" cy="646331"/>
          </a:xfrm>
          <a:prstGeom prst="rect">
            <a:avLst/>
          </a:prstGeom>
        </p:spPr>
        <p:txBody>
          <a:bodyPr wrap="square">
            <a:spAutoFit/>
          </a:bodyPr>
          <a:lstStyle/>
          <a:p>
            <a:r>
              <a:rPr lang="en-US" dirty="0">
                <a:solidFill>
                  <a:srgbClr val="422E2E"/>
                </a:solidFill>
                <a:latin typeface="Constantia" panose="02030602050306030303" pitchFamily="18" charset="0"/>
              </a:rPr>
              <a:t>Graph between the amounts of adsorbate (x) adsorbed on the surface of adsorbent (m) and pressure at constant temperature</a:t>
            </a:r>
            <a:r>
              <a:rPr lang="en-US" dirty="0"/>
              <a:t> </a:t>
            </a:r>
            <a:endParaRPr lang="en-MY" dirty="0"/>
          </a:p>
        </p:txBody>
      </p:sp>
      <p:sp>
        <p:nvSpPr>
          <p:cNvPr id="7" name="TextBox 6">
            <a:extLst>
              <a:ext uri="{FF2B5EF4-FFF2-40B4-BE49-F238E27FC236}">
                <a16:creationId xmlns:a16="http://schemas.microsoft.com/office/drawing/2014/main" id="{5ED6EE5D-9E54-4A59-B832-519D26EBAA8A}"/>
              </a:ext>
            </a:extLst>
          </p:cNvPr>
          <p:cNvSpPr txBox="1"/>
          <p:nvPr/>
        </p:nvSpPr>
        <p:spPr>
          <a:xfrm>
            <a:off x="9245086" y="3312919"/>
            <a:ext cx="1173911" cy="369332"/>
          </a:xfrm>
          <a:prstGeom prst="rect">
            <a:avLst/>
          </a:prstGeom>
          <a:noFill/>
        </p:spPr>
        <p:txBody>
          <a:bodyPr wrap="none" rtlCol="0">
            <a:spAutoFit/>
          </a:bodyPr>
          <a:lstStyle/>
          <a:p>
            <a:r>
              <a:rPr lang="en-MY" dirty="0">
                <a:solidFill>
                  <a:srgbClr val="FF0000"/>
                </a:solidFill>
              </a:rPr>
              <a:t>Freundlich</a:t>
            </a:r>
          </a:p>
        </p:txBody>
      </p:sp>
      <p:sp>
        <p:nvSpPr>
          <p:cNvPr id="8" name="TextBox 7">
            <a:extLst>
              <a:ext uri="{FF2B5EF4-FFF2-40B4-BE49-F238E27FC236}">
                <a16:creationId xmlns:a16="http://schemas.microsoft.com/office/drawing/2014/main" id="{82E4836A-0762-4DDA-9158-241D9B01CBA4}"/>
              </a:ext>
            </a:extLst>
          </p:cNvPr>
          <p:cNvSpPr txBox="1"/>
          <p:nvPr/>
        </p:nvSpPr>
        <p:spPr>
          <a:xfrm>
            <a:off x="9300485" y="4473896"/>
            <a:ext cx="855042" cy="369332"/>
          </a:xfrm>
          <a:prstGeom prst="rect">
            <a:avLst/>
          </a:prstGeom>
          <a:noFill/>
        </p:spPr>
        <p:txBody>
          <a:bodyPr wrap="none" rtlCol="0">
            <a:spAutoFit/>
          </a:bodyPr>
          <a:lstStyle/>
          <a:p>
            <a:r>
              <a:rPr lang="en-MY" dirty="0">
                <a:solidFill>
                  <a:srgbClr val="FF0000"/>
                </a:solidFill>
              </a:rPr>
              <a:t>Temkin</a:t>
            </a:r>
          </a:p>
        </p:txBody>
      </p:sp>
      <p:sp>
        <p:nvSpPr>
          <p:cNvPr id="9" name="TextBox 8">
            <a:extLst>
              <a:ext uri="{FF2B5EF4-FFF2-40B4-BE49-F238E27FC236}">
                <a16:creationId xmlns:a16="http://schemas.microsoft.com/office/drawing/2014/main" id="{8005A069-2533-4723-83A8-84FC73C6F670}"/>
              </a:ext>
            </a:extLst>
          </p:cNvPr>
          <p:cNvSpPr txBox="1"/>
          <p:nvPr/>
        </p:nvSpPr>
        <p:spPr>
          <a:xfrm>
            <a:off x="9300485" y="3911092"/>
            <a:ext cx="1063112" cy="369332"/>
          </a:xfrm>
          <a:prstGeom prst="rect">
            <a:avLst/>
          </a:prstGeom>
          <a:noFill/>
        </p:spPr>
        <p:txBody>
          <a:bodyPr wrap="none" rtlCol="0">
            <a:spAutoFit/>
          </a:bodyPr>
          <a:lstStyle/>
          <a:p>
            <a:r>
              <a:rPr lang="en-MY" dirty="0">
                <a:solidFill>
                  <a:srgbClr val="FF0000"/>
                </a:solidFill>
              </a:rPr>
              <a:t>Langmuir</a:t>
            </a:r>
          </a:p>
        </p:txBody>
      </p:sp>
      <p:sp>
        <p:nvSpPr>
          <p:cNvPr id="10" name="TextBox 9">
            <a:extLst>
              <a:ext uri="{FF2B5EF4-FFF2-40B4-BE49-F238E27FC236}">
                <a16:creationId xmlns:a16="http://schemas.microsoft.com/office/drawing/2014/main" id="{A74ED828-D1AF-40C6-BD7A-277E85B58585}"/>
              </a:ext>
            </a:extLst>
          </p:cNvPr>
          <p:cNvSpPr txBox="1"/>
          <p:nvPr/>
        </p:nvSpPr>
        <p:spPr>
          <a:xfrm>
            <a:off x="9564980" y="5077187"/>
            <a:ext cx="534121" cy="369332"/>
          </a:xfrm>
          <a:prstGeom prst="rect">
            <a:avLst/>
          </a:prstGeom>
          <a:noFill/>
        </p:spPr>
        <p:txBody>
          <a:bodyPr wrap="square" rtlCol="0">
            <a:spAutoFit/>
          </a:bodyPr>
          <a:lstStyle/>
          <a:p>
            <a:r>
              <a:rPr lang="en-MY" dirty="0">
                <a:solidFill>
                  <a:srgbClr val="FF0000"/>
                </a:solidFill>
              </a:rPr>
              <a:t>BET</a:t>
            </a:r>
          </a:p>
        </p:txBody>
      </p:sp>
    </p:spTree>
    <p:extLst>
      <p:ext uri="{BB962C8B-B14F-4D97-AF65-F5344CB8AC3E}">
        <p14:creationId xmlns:p14="http://schemas.microsoft.com/office/powerpoint/2010/main" val="34579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F872-4AE1-4820-B2F5-D7C6879050E0}"/>
              </a:ext>
            </a:extLst>
          </p:cNvPr>
          <p:cNvSpPr>
            <a:spLocks noGrp="1"/>
          </p:cNvSpPr>
          <p:nvPr>
            <p:ph type="title"/>
          </p:nvPr>
        </p:nvSpPr>
        <p:spPr/>
        <p:txBody>
          <a:bodyPr/>
          <a:lstStyle/>
          <a:p>
            <a:endParaRPr lang="en-MY"/>
          </a:p>
        </p:txBody>
      </p:sp>
      <p:pic>
        <p:nvPicPr>
          <p:cNvPr id="1026" name="Picture 2" descr="Image result for adsorption isotherm models">
            <a:extLst>
              <a:ext uri="{FF2B5EF4-FFF2-40B4-BE49-F238E27FC236}">
                <a16:creationId xmlns:a16="http://schemas.microsoft.com/office/drawing/2014/main" id="{EC822264-FEE8-4A79-8D64-9AE6DB40B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12"/>
          <a:stretch/>
        </p:blipFill>
        <p:spPr bwMode="auto">
          <a:xfrm>
            <a:off x="2047875" y="787503"/>
            <a:ext cx="8096250" cy="588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57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5BF4-D9AB-4EA9-8EA5-9538F9BB1661}"/>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C948E4F4-5A17-46E3-BE0C-EC0B5ACE456B}"/>
              </a:ext>
            </a:extLst>
          </p:cNvPr>
          <p:cNvSpPr>
            <a:spLocks noGrp="1"/>
          </p:cNvSpPr>
          <p:nvPr>
            <p:ph idx="1"/>
          </p:nvPr>
        </p:nvSpPr>
        <p:spPr/>
        <p:txBody>
          <a:bodyPr/>
          <a:lstStyle/>
          <a:p>
            <a:endParaRPr lang="en-MY"/>
          </a:p>
        </p:txBody>
      </p:sp>
      <p:pic>
        <p:nvPicPr>
          <p:cNvPr id="4" name="Picture 2" descr="ISOMODS">
            <a:extLst>
              <a:ext uri="{FF2B5EF4-FFF2-40B4-BE49-F238E27FC236}">
                <a16:creationId xmlns:a16="http://schemas.microsoft.com/office/drawing/2014/main" id="{64A987A6-D934-4B4F-8011-805CF3259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518" y="201678"/>
            <a:ext cx="7620000" cy="68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42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4354-D9F8-40D2-8DC4-8A942EE131CD}"/>
              </a:ext>
            </a:extLst>
          </p:cNvPr>
          <p:cNvSpPr>
            <a:spLocks noGrp="1"/>
          </p:cNvSpPr>
          <p:nvPr>
            <p:ph type="title"/>
          </p:nvPr>
        </p:nvSpPr>
        <p:spPr>
          <a:xfrm>
            <a:off x="838200" y="2422525"/>
            <a:ext cx="10515600" cy="1325563"/>
          </a:xfrm>
        </p:spPr>
        <p:txBody>
          <a:bodyPr>
            <a:normAutofit/>
          </a:bodyPr>
          <a:lstStyle/>
          <a:p>
            <a:pPr algn="ctr"/>
            <a:r>
              <a:rPr lang="en-US" dirty="0"/>
              <a:t>Separation and purification technologies </a:t>
            </a:r>
            <a:br>
              <a:rPr lang="en-US" dirty="0"/>
            </a:br>
            <a:r>
              <a:rPr lang="en-US" dirty="0"/>
              <a:t>in biorefinery.</a:t>
            </a:r>
            <a:endParaRPr lang="en-MY" dirty="0"/>
          </a:p>
        </p:txBody>
      </p:sp>
    </p:spTree>
    <p:extLst>
      <p:ext uri="{BB962C8B-B14F-4D97-AF65-F5344CB8AC3E}">
        <p14:creationId xmlns:p14="http://schemas.microsoft.com/office/powerpoint/2010/main" val="2184181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53A2-D46D-4CDB-8F3F-F7F189FEE47B}"/>
              </a:ext>
            </a:extLst>
          </p:cNvPr>
          <p:cNvSpPr>
            <a:spLocks noGrp="1"/>
          </p:cNvSpPr>
          <p:nvPr>
            <p:ph type="title"/>
          </p:nvPr>
        </p:nvSpPr>
        <p:spPr/>
        <p:txBody>
          <a:bodyPr/>
          <a:lstStyle/>
          <a:p>
            <a:r>
              <a:rPr lang="en-MY" dirty="0"/>
              <a:t>Type of adsorbent</a:t>
            </a:r>
          </a:p>
        </p:txBody>
      </p:sp>
      <p:sp>
        <p:nvSpPr>
          <p:cNvPr id="3" name="Content Placeholder 2">
            <a:extLst>
              <a:ext uri="{FF2B5EF4-FFF2-40B4-BE49-F238E27FC236}">
                <a16:creationId xmlns:a16="http://schemas.microsoft.com/office/drawing/2014/main" id="{9A35D824-6AC2-4CF1-846C-E7828D1A8095}"/>
              </a:ext>
            </a:extLst>
          </p:cNvPr>
          <p:cNvSpPr>
            <a:spLocks noGrp="1"/>
          </p:cNvSpPr>
          <p:nvPr>
            <p:ph idx="1"/>
          </p:nvPr>
        </p:nvSpPr>
        <p:spPr/>
        <p:txBody>
          <a:bodyPr>
            <a:normAutofit/>
          </a:bodyPr>
          <a:lstStyle/>
          <a:p>
            <a:pPr>
              <a:buFont typeface="Wingdings" panose="05000000000000000000" pitchFamily="2" charset="2"/>
              <a:buChar char="ü"/>
            </a:pPr>
            <a:r>
              <a:rPr lang="en-US" b="1" i="1" dirty="0"/>
              <a:t>Oxygen Containing Compounds</a:t>
            </a:r>
            <a:br>
              <a:rPr lang="en-US" b="1" i="1" dirty="0"/>
            </a:br>
            <a:r>
              <a:rPr lang="en-US" i="1" dirty="0"/>
              <a:t>Typically Hydrophilic &amp; Polar</a:t>
            </a:r>
            <a:br>
              <a:rPr lang="en-US" i="1" dirty="0"/>
            </a:br>
            <a:r>
              <a:rPr lang="en-US" i="1" dirty="0"/>
              <a:t>Examples : Silica Gel &amp; Zeolites</a:t>
            </a:r>
            <a:r>
              <a:rPr lang="en-US" dirty="0"/>
              <a:t> </a:t>
            </a:r>
            <a:br>
              <a:rPr lang="en-US" dirty="0"/>
            </a:br>
            <a:endParaRPr lang="en-US" dirty="0"/>
          </a:p>
          <a:p>
            <a:pPr>
              <a:buFont typeface="Wingdings" panose="05000000000000000000" pitchFamily="2" charset="2"/>
              <a:buChar char="ü"/>
            </a:pPr>
            <a:r>
              <a:rPr lang="en-US" b="1" i="1" dirty="0"/>
              <a:t>Carbon Based Compounds</a:t>
            </a:r>
            <a:br>
              <a:rPr lang="en-US" b="1" i="1" dirty="0"/>
            </a:br>
            <a:r>
              <a:rPr lang="en-US" i="1" dirty="0"/>
              <a:t>Typically Hydrophobic &amp; Non-Polar</a:t>
            </a:r>
            <a:br>
              <a:rPr lang="en-US" i="1" dirty="0"/>
            </a:br>
            <a:r>
              <a:rPr lang="en-US" i="1" dirty="0"/>
              <a:t>Examples : Activated Carbon &amp; Graphite</a:t>
            </a:r>
            <a:r>
              <a:rPr lang="en-US" dirty="0"/>
              <a:t> </a:t>
            </a:r>
            <a:br>
              <a:rPr lang="en-US" dirty="0"/>
            </a:br>
            <a:endParaRPr lang="en-US" dirty="0"/>
          </a:p>
          <a:p>
            <a:pPr marL="0" indent="0">
              <a:buNone/>
            </a:pPr>
            <a:br>
              <a:rPr lang="en-US" dirty="0"/>
            </a:br>
            <a:endParaRPr lang="en-MY" dirty="0"/>
          </a:p>
        </p:txBody>
      </p:sp>
    </p:spTree>
    <p:extLst>
      <p:ext uri="{BB962C8B-B14F-4D97-AF65-F5344CB8AC3E}">
        <p14:creationId xmlns:p14="http://schemas.microsoft.com/office/powerpoint/2010/main" val="245953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5B2A-81DE-4A5C-A44D-66C5C380F754}"/>
              </a:ext>
            </a:extLst>
          </p:cNvPr>
          <p:cNvSpPr>
            <a:spLocks noGrp="1"/>
          </p:cNvSpPr>
          <p:nvPr>
            <p:ph type="title"/>
          </p:nvPr>
        </p:nvSpPr>
        <p:spPr/>
        <p:txBody>
          <a:bodyPr/>
          <a:lstStyle/>
          <a:p>
            <a:r>
              <a:rPr lang="en-MY" b="1" dirty="0"/>
              <a:t>Activated carbon</a:t>
            </a:r>
          </a:p>
        </p:txBody>
      </p:sp>
      <p:sp>
        <p:nvSpPr>
          <p:cNvPr id="3" name="Content Placeholder 2">
            <a:extLst>
              <a:ext uri="{FF2B5EF4-FFF2-40B4-BE49-F238E27FC236}">
                <a16:creationId xmlns:a16="http://schemas.microsoft.com/office/drawing/2014/main" id="{D415CEDA-6A65-4598-8315-D4497C4A4176}"/>
              </a:ext>
            </a:extLst>
          </p:cNvPr>
          <p:cNvSpPr>
            <a:spLocks noGrp="1"/>
          </p:cNvSpPr>
          <p:nvPr>
            <p:ph idx="1"/>
          </p:nvPr>
        </p:nvSpPr>
        <p:spPr/>
        <p:txBody>
          <a:bodyPr>
            <a:normAutofit fontScale="92500" lnSpcReduction="20000"/>
          </a:bodyPr>
          <a:lstStyle/>
          <a:p>
            <a:r>
              <a:rPr lang="en-US" dirty="0"/>
              <a:t>Adsorbent: Virtually every solid surface has the capacity to adsorb solutes. From the wastewater/water treatment point of view activated carbon (AC) is the adsorbent of choice. AC prepared from many sources for example, biomass. </a:t>
            </a:r>
          </a:p>
          <a:p>
            <a:pPr>
              <a:lnSpc>
                <a:spcPct val="120000"/>
              </a:lnSpc>
            </a:pPr>
            <a:r>
              <a:rPr lang="en-US" altLang="en-US" dirty="0"/>
              <a:t>These raw materials are pyrolyzed at high temperature under low oxygen conditions (so we don’t get complete combustion). This forms a “char”. The char is then activated by heating to 300 – 1000 </a:t>
            </a:r>
            <a:r>
              <a:rPr lang="en-US" altLang="en-US" baseline="30000" dirty="0" err="1"/>
              <a:t>o</a:t>
            </a:r>
            <a:r>
              <a:rPr lang="en-US" altLang="en-US" dirty="0" err="1"/>
              <a:t>C</a:t>
            </a:r>
            <a:r>
              <a:rPr lang="en-US" altLang="en-US" dirty="0"/>
              <a:t> in the presence of steam, oxygen or C0</a:t>
            </a:r>
            <a:r>
              <a:rPr lang="en-US" altLang="en-US" baseline="-25000" dirty="0"/>
              <a:t>2</a:t>
            </a:r>
            <a:r>
              <a:rPr lang="en-US" altLang="en-US" dirty="0"/>
              <a:t>.</a:t>
            </a:r>
          </a:p>
          <a:p>
            <a:pPr>
              <a:lnSpc>
                <a:spcPct val="120000"/>
              </a:lnSpc>
            </a:pPr>
            <a:r>
              <a:rPr lang="en-US" altLang="en-US" dirty="0"/>
              <a:t>Result: “Activated carbon” which is highly porous, micro-crystalline material which resembles graphite plates with some specific functional groups (e.g. COOH, OH)</a:t>
            </a:r>
          </a:p>
          <a:p>
            <a:endParaRPr lang="en-US" dirty="0"/>
          </a:p>
          <a:p>
            <a:endParaRPr lang="en-MY" dirty="0"/>
          </a:p>
        </p:txBody>
      </p:sp>
    </p:spTree>
    <p:extLst>
      <p:ext uri="{BB962C8B-B14F-4D97-AF65-F5344CB8AC3E}">
        <p14:creationId xmlns:p14="http://schemas.microsoft.com/office/powerpoint/2010/main" val="343223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rge">
            <a:extLst>
              <a:ext uri="{FF2B5EF4-FFF2-40B4-BE49-F238E27FC236}">
                <a16:creationId xmlns:a16="http://schemas.microsoft.com/office/drawing/2014/main" id="{0CA16FDB-523D-42B3-A726-73AD5785A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792" y="2850502"/>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medium">
            <a:extLst>
              <a:ext uri="{FF2B5EF4-FFF2-40B4-BE49-F238E27FC236}">
                <a16:creationId xmlns:a16="http://schemas.microsoft.com/office/drawing/2014/main" id="{536FE150-D08C-42BC-857C-6810E30DE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792" y="285050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mallest">
            <a:extLst>
              <a:ext uri="{FF2B5EF4-FFF2-40B4-BE49-F238E27FC236}">
                <a16:creationId xmlns:a16="http://schemas.microsoft.com/office/drawing/2014/main" id="{860730F9-6A1B-48C3-818B-8A9E1EA48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592" y="2850502"/>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7" name="Line 5">
            <a:extLst>
              <a:ext uri="{FF2B5EF4-FFF2-40B4-BE49-F238E27FC236}">
                <a16:creationId xmlns:a16="http://schemas.microsoft.com/office/drawing/2014/main" id="{6CECC341-A361-4BD2-981D-6AF63756BE15}"/>
              </a:ext>
            </a:extLst>
          </p:cNvPr>
          <p:cNvSpPr>
            <a:spLocks noChangeShapeType="1"/>
          </p:cNvSpPr>
          <p:nvPr/>
        </p:nvSpPr>
        <p:spPr bwMode="auto">
          <a:xfrm>
            <a:off x="2780523" y="2281334"/>
            <a:ext cx="5943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MY"/>
          </a:p>
        </p:txBody>
      </p:sp>
      <p:sp>
        <p:nvSpPr>
          <p:cNvPr id="8" name="Text Box 6">
            <a:extLst>
              <a:ext uri="{FF2B5EF4-FFF2-40B4-BE49-F238E27FC236}">
                <a16:creationId xmlns:a16="http://schemas.microsoft.com/office/drawing/2014/main" id="{54C2E5A0-3FED-4186-B57D-8243C0DDBF20}"/>
              </a:ext>
            </a:extLst>
          </p:cNvPr>
          <p:cNvSpPr txBox="1">
            <a:spLocks noChangeArrowheads="1"/>
          </p:cNvSpPr>
          <p:nvPr/>
        </p:nvSpPr>
        <p:spPr bwMode="auto">
          <a:xfrm>
            <a:off x="3550298" y="1419779"/>
            <a:ext cx="4816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dirty="0"/>
              <a:t>Increasing magnification</a:t>
            </a:r>
          </a:p>
        </p:txBody>
      </p:sp>
    </p:spTree>
    <p:extLst>
      <p:ext uri="{BB962C8B-B14F-4D97-AF65-F5344CB8AC3E}">
        <p14:creationId xmlns:p14="http://schemas.microsoft.com/office/powerpoint/2010/main" val="356598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C958-8776-4AE2-B3A4-F03306DFB170}"/>
              </a:ext>
            </a:extLst>
          </p:cNvPr>
          <p:cNvSpPr>
            <a:spLocks noGrp="1"/>
          </p:cNvSpPr>
          <p:nvPr>
            <p:ph type="title"/>
          </p:nvPr>
        </p:nvSpPr>
        <p:spPr/>
        <p:txBody>
          <a:bodyPr/>
          <a:lstStyle/>
          <a:p>
            <a:r>
              <a:rPr lang="en-MY" dirty="0"/>
              <a:t>Fixed-bed adsorption system</a:t>
            </a:r>
          </a:p>
        </p:txBody>
      </p:sp>
      <p:sp>
        <p:nvSpPr>
          <p:cNvPr id="3" name="Content Placeholder 2">
            <a:extLst>
              <a:ext uri="{FF2B5EF4-FFF2-40B4-BE49-F238E27FC236}">
                <a16:creationId xmlns:a16="http://schemas.microsoft.com/office/drawing/2014/main" id="{796C1250-3B8A-4780-9AF8-0E41735A71E7}"/>
              </a:ext>
            </a:extLst>
          </p:cNvPr>
          <p:cNvSpPr>
            <a:spLocks noGrp="1"/>
          </p:cNvSpPr>
          <p:nvPr>
            <p:ph idx="1"/>
          </p:nvPr>
        </p:nvSpPr>
        <p:spPr/>
        <p:txBody>
          <a:bodyPr/>
          <a:lstStyle/>
          <a:p>
            <a:endParaRPr lang="en-MY" dirty="0"/>
          </a:p>
        </p:txBody>
      </p:sp>
      <p:pic>
        <p:nvPicPr>
          <p:cNvPr id="4" name="Picture 3" descr="hpsl">
            <a:extLst>
              <a:ext uri="{FF2B5EF4-FFF2-40B4-BE49-F238E27FC236}">
                <a16:creationId xmlns:a16="http://schemas.microsoft.com/office/drawing/2014/main" id="{CABFD503-3EFD-4539-A116-4AA59008F27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24628" y="1915170"/>
            <a:ext cx="4138986" cy="4661218"/>
          </a:xfrm>
          <a:prstGeom prst="rect">
            <a:avLst/>
          </a:prstGeom>
          <a:noFill/>
          <a:ln w="9525">
            <a:noFill/>
            <a:miter lim="800000"/>
            <a:headEnd/>
            <a:tailEnd/>
          </a:ln>
        </p:spPr>
      </p:pic>
      <p:sp>
        <p:nvSpPr>
          <p:cNvPr id="5" name="Text Box 4">
            <a:extLst>
              <a:ext uri="{FF2B5EF4-FFF2-40B4-BE49-F238E27FC236}">
                <a16:creationId xmlns:a16="http://schemas.microsoft.com/office/drawing/2014/main" id="{66862A15-681B-4A25-B771-7B9DC4083FFD}"/>
              </a:ext>
            </a:extLst>
          </p:cNvPr>
          <p:cNvSpPr txBox="1">
            <a:spLocks noChangeArrowheads="1"/>
          </p:cNvSpPr>
          <p:nvPr/>
        </p:nvSpPr>
        <p:spPr bwMode="auto">
          <a:xfrm>
            <a:off x="6526718" y="3158511"/>
            <a:ext cx="3877314" cy="2062103"/>
          </a:xfrm>
          <a:prstGeom prst="rect">
            <a:avLst/>
          </a:prstGeom>
          <a:noFill/>
          <a:ln w="9525">
            <a:noFill/>
            <a:miter lim="800000"/>
            <a:headEnd/>
            <a:tailEnd/>
          </a:ln>
        </p:spPr>
        <p:txBody>
          <a:bodyPr wrap="square">
            <a:spAutoFit/>
          </a:bodyPr>
          <a:lstStyle/>
          <a:p>
            <a:r>
              <a:rPr lang="en-US" altLang="zh-TW" sz="3200" b="1" dirty="0">
                <a:solidFill>
                  <a:srgbClr val="FF0000"/>
                </a:solidFill>
                <a:ea typeface="新細明體" pitchFamily="18" charset="-120"/>
              </a:rPr>
              <a:t>How will the OUTLET concentration as a function of TIME look like?</a:t>
            </a:r>
          </a:p>
        </p:txBody>
      </p:sp>
      <p:pic>
        <p:nvPicPr>
          <p:cNvPr id="6" name="Picture 5" descr="questionmark">
            <a:extLst>
              <a:ext uri="{FF2B5EF4-FFF2-40B4-BE49-F238E27FC236}">
                <a16:creationId xmlns:a16="http://schemas.microsoft.com/office/drawing/2014/main" id="{01559938-9952-442D-844F-AB464805722E}"/>
              </a:ext>
            </a:extLst>
          </p:cNvPr>
          <p:cNvPicPr>
            <a:picLocks noChangeAspect="1" noChangeArrowheads="1"/>
          </p:cNvPicPr>
          <p:nvPr/>
        </p:nvPicPr>
        <p:blipFill>
          <a:blip r:embed="rId3" cstate="print"/>
          <a:srcRect/>
          <a:stretch>
            <a:fillRect/>
          </a:stretch>
        </p:blipFill>
        <p:spPr bwMode="auto">
          <a:xfrm>
            <a:off x="5754434" y="2723498"/>
            <a:ext cx="683131" cy="870026"/>
          </a:xfrm>
          <a:prstGeom prst="rect">
            <a:avLst/>
          </a:prstGeom>
          <a:noFill/>
        </p:spPr>
      </p:pic>
    </p:spTree>
    <p:extLst>
      <p:ext uri="{BB962C8B-B14F-4D97-AF65-F5344CB8AC3E}">
        <p14:creationId xmlns:p14="http://schemas.microsoft.com/office/powerpoint/2010/main" val="295905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64BD-CFEF-4E87-B3C4-9388B97F96D6}"/>
              </a:ext>
            </a:extLst>
          </p:cNvPr>
          <p:cNvSpPr>
            <a:spLocks noGrp="1"/>
          </p:cNvSpPr>
          <p:nvPr>
            <p:ph type="title"/>
          </p:nvPr>
        </p:nvSpPr>
        <p:spPr>
          <a:xfrm>
            <a:off x="838200" y="365125"/>
            <a:ext cx="10515600" cy="1325563"/>
          </a:xfrm>
        </p:spPr>
        <p:txBody>
          <a:bodyPr/>
          <a:lstStyle/>
          <a:p>
            <a:endParaRPr lang="en-MY"/>
          </a:p>
        </p:txBody>
      </p:sp>
      <p:sp>
        <p:nvSpPr>
          <p:cNvPr id="3" name="Content Placeholder 2">
            <a:extLst>
              <a:ext uri="{FF2B5EF4-FFF2-40B4-BE49-F238E27FC236}">
                <a16:creationId xmlns:a16="http://schemas.microsoft.com/office/drawing/2014/main" id="{0A1ED8EA-C410-465F-8C87-19E65CD13165}"/>
              </a:ext>
            </a:extLst>
          </p:cNvPr>
          <p:cNvSpPr>
            <a:spLocks noGrp="1"/>
          </p:cNvSpPr>
          <p:nvPr>
            <p:ph idx="1"/>
          </p:nvPr>
        </p:nvSpPr>
        <p:spPr/>
        <p:txBody>
          <a:bodyPr/>
          <a:lstStyle/>
          <a:p>
            <a:endParaRPr lang="en-MY"/>
          </a:p>
        </p:txBody>
      </p:sp>
      <p:pic>
        <p:nvPicPr>
          <p:cNvPr id="4" name="Picture 3" descr="hpsl">
            <a:extLst>
              <a:ext uri="{FF2B5EF4-FFF2-40B4-BE49-F238E27FC236}">
                <a16:creationId xmlns:a16="http://schemas.microsoft.com/office/drawing/2014/main" id="{E4909911-AE6A-4F99-90CB-4D8AE5FFDC58}"/>
              </a:ext>
            </a:extLst>
          </p:cNvPr>
          <p:cNvPicPr>
            <a:picLocks noChangeAspect="1" noChangeArrowheads="1"/>
          </p:cNvPicPr>
          <p:nvPr/>
        </p:nvPicPr>
        <p:blipFill>
          <a:blip r:embed="rId2" cstate="print"/>
          <a:srcRect l="3543" t="2873" r="3682" b="1855"/>
          <a:stretch>
            <a:fillRect/>
          </a:stretch>
        </p:blipFill>
        <p:spPr bwMode="auto">
          <a:xfrm>
            <a:off x="1486062" y="470581"/>
            <a:ext cx="8650287" cy="6181725"/>
          </a:xfrm>
          <a:prstGeom prst="rect">
            <a:avLst/>
          </a:prstGeom>
          <a:noFill/>
          <a:ln w="9525">
            <a:noFill/>
            <a:miter lim="800000"/>
            <a:headEnd/>
            <a:tailEnd/>
          </a:ln>
        </p:spPr>
      </p:pic>
    </p:spTree>
    <p:extLst>
      <p:ext uri="{BB962C8B-B14F-4D97-AF65-F5344CB8AC3E}">
        <p14:creationId xmlns:p14="http://schemas.microsoft.com/office/powerpoint/2010/main" val="24877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43F7-9441-4DCF-9B25-3D5653F3274F}"/>
              </a:ext>
            </a:extLst>
          </p:cNvPr>
          <p:cNvSpPr>
            <a:spLocks noGrp="1"/>
          </p:cNvSpPr>
          <p:nvPr>
            <p:ph type="title"/>
          </p:nvPr>
        </p:nvSpPr>
        <p:spPr>
          <a:xfrm>
            <a:off x="334347" y="2766218"/>
            <a:ext cx="10515600" cy="1325563"/>
          </a:xfrm>
        </p:spPr>
        <p:txBody>
          <a:bodyPr/>
          <a:lstStyle/>
          <a:p>
            <a:r>
              <a:rPr lang="en-MY" dirty="0"/>
              <a:t>Fluidized-bed system</a:t>
            </a:r>
          </a:p>
        </p:txBody>
      </p:sp>
      <p:pic>
        <p:nvPicPr>
          <p:cNvPr id="4" name="Picture 3" descr="hpsl">
            <a:extLst>
              <a:ext uri="{FF2B5EF4-FFF2-40B4-BE49-F238E27FC236}">
                <a16:creationId xmlns:a16="http://schemas.microsoft.com/office/drawing/2014/main" id="{07DCC3F7-397D-4F83-A8B7-C85B7804288A}"/>
              </a:ext>
            </a:extLst>
          </p:cNvPr>
          <p:cNvPicPr>
            <a:picLocks noChangeAspect="1" noChangeArrowheads="1"/>
          </p:cNvPicPr>
          <p:nvPr/>
        </p:nvPicPr>
        <p:blipFill>
          <a:blip r:embed="rId2" cstate="print"/>
          <a:srcRect l="2147" b="1534"/>
          <a:stretch>
            <a:fillRect/>
          </a:stretch>
        </p:blipFill>
        <p:spPr bwMode="auto">
          <a:xfrm>
            <a:off x="5465230" y="365125"/>
            <a:ext cx="5136289" cy="6405534"/>
          </a:xfrm>
          <a:prstGeom prst="rect">
            <a:avLst/>
          </a:prstGeom>
          <a:noFill/>
          <a:ln w="9525">
            <a:noFill/>
            <a:miter lim="800000"/>
            <a:headEnd/>
            <a:tailEnd/>
          </a:ln>
        </p:spPr>
      </p:pic>
    </p:spTree>
    <p:extLst>
      <p:ext uri="{BB962C8B-B14F-4D97-AF65-F5344CB8AC3E}">
        <p14:creationId xmlns:p14="http://schemas.microsoft.com/office/powerpoint/2010/main" val="267197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CEBA-961D-4340-99AC-3E8718BF8BB8}"/>
              </a:ext>
            </a:extLst>
          </p:cNvPr>
          <p:cNvSpPr>
            <a:spLocks noGrp="1"/>
          </p:cNvSpPr>
          <p:nvPr>
            <p:ph type="title"/>
          </p:nvPr>
        </p:nvSpPr>
        <p:spPr/>
        <p:txBody>
          <a:bodyPr/>
          <a:lstStyle/>
          <a:p>
            <a:r>
              <a:rPr lang="en-MY" dirty="0"/>
              <a:t>Pressure swing adsorption process</a:t>
            </a:r>
          </a:p>
        </p:txBody>
      </p:sp>
      <p:sp>
        <p:nvSpPr>
          <p:cNvPr id="3" name="Content Placeholder 2">
            <a:extLst>
              <a:ext uri="{FF2B5EF4-FFF2-40B4-BE49-F238E27FC236}">
                <a16:creationId xmlns:a16="http://schemas.microsoft.com/office/drawing/2014/main" id="{AF9AD972-0C71-4569-AF24-B7287888DE8F}"/>
              </a:ext>
            </a:extLst>
          </p:cNvPr>
          <p:cNvSpPr>
            <a:spLocks noGrp="1"/>
          </p:cNvSpPr>
          <p:nvPr>
            <p:ph idx="1"/>
          </p:nvPr>
        </p:nvSpPr>
        <p:spPr/>
        <p:txBody>
          <a:bodyPr>
            <a:normAutofit fontScale="92500" lnSpcReduction="20000"/>
          </a:bodyPr>
          <a:lstStyle/>
          <a:p>
            <a:r>
              <a:rPr lang="en-US" dirty="0"/>
              <a:t>The pressure swing adsorption process works at basically constant temperature and uses the effect of alternating pressure and partial pressure to perform adsorption and desorption. </a:t>
            </a:r>
          </a:p>
          <a:p>
            <a:r>
              <a:rPr lang="en-US" dirty="0"/>
              <a:t>short cycles within the range of minutes </a:t>
            </a:r>
          </a:p>
          <a:p>
            <a:r>
              <a:rPr lang="en-US" dirty="0"/>
              <a:t>Adsorption is carried out at high pressure (and hence high respective partial pressure) typically in the range of 10–40 bar until the equilibrium loading is reached</a:t>
            </a:r>
          </a:p>
          <a:p>
            <a:r>
              <a:rPr lang="en-US" dirty="0"/>
              <a:t>regeneration is accomplished by lowering the pressure to slightly above atmospheric pressure resulting in a respective decrease in equilibrium loading.</a:t>
            </a:r>
          </a:p>
          <a:p>
            <a:r>
              <a:rPr lang="en-US" dirty="0"/>
              <a:t>Application – purification of hydrogen; separation of carbon dioxide from methane by adsorption/desorption of carbon dioxide on zeolites or activated carbon at different pressure levels.</a:t>
            </a:r>
            <a:endParaRPr lang="en-MY" dirty="0"/>
          </a:p>
        </p:txBody>
      </p:sp>
    </p:spTree>
    <p:extLst>
      <p:ext uri="{BB962C8B-B14F-4D97-AF65-F5344CB8AC3E}">
        <p14:creationId xmlns:p14="http://schemas.microsoft.com/office/powerpoint/2010/main" val="291572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160F-2B72-47FE-B7B2-EACF9BB9B0DB}"/>
              </a:ext>
            </a:extLst>
          </p:cNvPr>
          <p:cNvSpPr>
            <a:spLocks noGrp="1"/>
          </p:cNvSpPr>
          <p:nvPr>
            <p:ph type="title"/>
          </p:nvPr>
        </p:nvSpPr>
        <p:spPr/>
        <p:txBody>
          <a:bodyPr/>
          <a:lstStyle/>
          <a:p>
            <a:r>
              <a:rPr lang="en-MY" dirty="0"/>
              <a:t>Temperature swing adsorption process</a:t>
            </a:r>
          </a:p>
        </p:txBody>
      </p:sp>
      <p:sp>
        <p:nvSpPr>
          <p:cNvPr id="3" name="Content Placeholder 2">
            <a:extLst>
              <a:ext uri="{FF2B5EF4-FFF2-40B4-BE49-F238E27FC236}">
                <a16:creationId xmlns:a16="http://schemas.microsoft.com/office/drawing/2014/main" id="{B7DAD5AD-0065-474C-974E-458B4D52C69F}"/>
              </a:ext>
            </a:extLst>
          </p:cNvPr>
          <p:cNvSpPr>
            <a:spLocks noGrp="1"/>
          </p:cNvSpPr>
          <p:nvPr>
            <p:ph idx="1"/>
          </p:nvPr>
        </p:nvSpPr>
        <p:spPr/>
        <p:txBody>
          <a:bodyPr>
            <a:normAutofit fontScale="92500" lnSpcReduction="10000"/>
          </a:bodyPr>
          <a:lstStyle/>
          <a:p>
            <a:r>
              <a:rPr lang="en-US" dirty="0"/>
              <a:t>For a fixed partial pressure, the sorption capacity is high at low temperatures (adsorption) and low at high temperatures (regeneration)</a:t>
            </a:r>
          </a:p>
          <a:p>
            <a:r>
              <a:rPr lang="en-US" dirty="0"/>
              <a:t>TSA processes use much longer cycles since it takes a considerable amount of time (hours or days) to heat up tons of adsorbent material packed in the vessels</a:t>
            </a:r>
          </a:p>
          <a:p>
            <a:r>
              <a:rPr lang="en-US" dirty="0"/>
              <a:t>Energy intensive</a:t>
            </a:r>
          </a:p>
          <a:p>
            <a:r>
              <a:rPr lang="en-US" dirty="0"/>
              <a:t>Commonly used for the trace separations and not for the bulk separations such as ethanol</a:t>
            </a:r>
          </a:p>
          <a:p>
            <a:r>
              <a:rPr lang="en-US" dirty="0"/>
              <a:t>Example: Recovery of 1-butanol from an acetone-butanol-ethanol (ABE) fermentation broth using temperature-swing adsorption (TSA) technology; Carbon dioxide capture</a:t>
            </a:r>
            <a:endParaRPr lang="en-MY" dirty="0"/>
          </a:p>
          <a:p>
            <a:endParaRPr lang="en-MY" dirty="0"/>
          </a:p>
        </p:txBody>
      </p:sp>
    </p:spTree>
    <p:extLst>
      <p:ext uri="{BB962C8B-B14F-4D97-AF65-F5344CB8AC3E}">
        <p14:creationId xmlns:p14="http://schemas.microsoft.com/office/powerpoint/2010/main" val="67337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6DFF-1EC3-4B0E-8FD8-D6E76C589B21}"/>
              </a:ext>
            </a:extLst>
          </p:cNvPr>
          <p:cNvSpPr>
            <a:spLocks noGrp="1"/>
          </p:cNvSpPr>
          <p:nvPr>
            <p:ph type="title"/>
          </p:nvPr>
        </p:nvSpPr>
        <p:spPr/>
        <p:txBody>
          <a:bodyPr/>
          <a:lstStyle/>
          <a:p>
            <a:r>
              <a:rPr lang="en-MY" dirty="0"/>
              <a:t>Application of adsorption in Biorefinery</a:t>
            </a:r>
          </a:p>
        </p:txBody>
      </p:sp>
      <p:sp>
        <p:nvSpPr>
          <p:cNvPr id="3" name="Content Placeholder 2">
            <a:extLst>
              <a:ext uri="{FF2B5EF4-FFF2-40B4-BE49-F238E27FC236}">
                <a16:creationId xmlns:a16="http://schemas.microsoft.com/office/drawing/2014/main" id="{C51EBA1D-4160-4D3E-9043-47F6DAACDD0D}"/>
              </a:ext>
            </a:extLst>
          </p:cNvPr>
          <p:cNvSpPr>
            <a:spLocks noGrp="1"/>
          </p:cNvSpPr>
          <p:nvPr>
            <p:ph idx="1"/>
          </p:nvPr>
        </p:nvSpPr>
        <p:spPr/>
        <p:txBody>
          <a:bodyPr/>
          <a:lstStyle/>
          <a:p>
            <a:r>
              <a:rPr lang="en-MY" dirty="0"/>
              <a:t>Ethanol dehydration</a:t>
            </a:r>
          </a:p>
          <a:p>
            <a:r>
              <a:rPr lang="en-MY" dirty="0"/>
              <a:t>Biodiesel purification</a:t>
            </a:r>
          </a:p>
          <a:p>
            <a:endParaRPr lang="en-MY" dirty="0"/>
          </a:p>
        </p:txBody>
      </p:sp>
    </p:spTree>
    <p:extLst>
      <p:ext uri="{BB962C8B-B14F-4D97-AF65-F5344CB8AC3E}">
        <p14:creationId xmlns:p14="http://schemas.microsoft.com/office/powerpoint/2010/main" val="416280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C44E-4CAE-4011-BC05-71E335BB06AA}"/>
              </a:ext>
            </a:extLst>
          </p:cNvPr>
          <p:cNvSpPr>
            <a:spLocks noGrp="1"/>
          </p:cNvSpPr>
          <p:nvPr>
            <p:ph type="title"/>
          </p:nvPr>
        </p:nvSpPr>
        <p:spPr/>
        <p:txBody>
          <a:bodyPr/>
          <a:lstStyle/>
          <a:p>
            <a:r>
              <a:rPr lang="en-MY" dirty="0"/>
              <a:t>Adsorption - Ethanol dehydration</a:t>
            </a:r>
          </a:p>
        </p:txBody>
      </p:sp>
      <p:sp>
        <p:nvSpPr>
          <p:cNvPr id="3" name="Content Placeholder 2">
            <a:extLst>
              <a:ext uri="{FF2B5EF4-FFF2-40B4-BE49-F238E27FC236}">
                <a16:creationId xmlns:a16="http://schemas.microsoft.com/office/drawing/2014/main" id="{9B1FE47A-2064-41A2-9C74-F83AF02EBABF}"/>
              </a:ext>
            </a:extLst>
          </p:cNvPr>
          <p:cNvSpPr>
            <a:spLocks noGrp="1"/>
          </p:cNvSpPr>
          <p:nvPr>
            <p:ph idx="1"/>
          </p:nvPr>
        </p:nvSpPr>
        <p:spPr/>
        <p:txBody>
          <a:bodyPr/>
          <a:lstStyle/>
          <a:p>
            <a:pPr marL="0" indent="0">
              <a:buNone/>
            </a:pPr>
            <a:r>
              <a:rPr lang="en-US" dirty="0"/>
              <a:t>In a typical ethanol fermentation, broth containing dilute aqueous solution of about 5–12 </a:t>
            </a:r>
            <a:r>
              <a:rPr lang="en-US" dirty="0" err="1"/>
              <a:t>wt</a:t>
            </a:r>
            <a:r>
              <a:rPr lang="en-US" dirty="0"/>
              <a:t>% ethanol is produced. </a:t>
            </a:r>
          </a:p>
          <a:p>
            <a:pPr marL="0" indent="0">
              <a:buNone/>
            </a:pPr>
            <a:r>
              <a:rPr lang="en-US" dirty="0"/>
              <a:t>Separation of ethanol from this dilute solution accounts for a large fraction of the total production cost. </a:t>
            </a:r>
          </a:p>
          <a:p>
            <a:pPr marL="0" indent="0">
              <a:buNone/>
            </a:pPr>
            <a:r>
              <a:rPr lang="en-US" dirty="0"/>
              <a:t>Distillation is found to be an effective separation process to concentrate the dilute solution up to 85 </a:t>
            </a:r>
            <a:r>
              <a:rPr lang="en-US" dirty="0" err="1"/>
              <a:t>wt</a:t>
            </a:r>
            <a:r>
              <a:rPr lang="en-US" dirty="0"/>
              <a:t>%. </a:t>
            </a:r>
          </a:p>
          <a:p>
            <a:pPr marL="0" indent="0">
              <a:buNone/>
            </a:pPr>
            <a:r>
              <a:rPr lang="en-US" dirty="0"/>
              <a:t>To go above this concentration, distillation becomes </a:t>
            </a:r>
            <a:r>
              <a:rPr lang="en-US" dirty="0">
                <a:solidFill>
                  <a:srgbClr val="FF0000"/>
                </a:solidFill>
              </a:rPr>
              <a:t>expensive requiring high reflux ratios and additional equipment</a:t>
            </a:r>
            <a:r>
              <a:rPr lang="en-US" dirty="0"/>
              <a:t>. </a:t>
            </a:r>
            <a:br>
              <a:rPr lang="en-US" dirty="0"/>
            </a:br>
            <a:endParaRPr lang="en-MY" dirty="0"/>
          </a:p>
        </p:txBody>
      </p:sp>
    </p:spTree>
    <p:extLst>
      <p:ext uri="{BB962C8B-B14F-4D97-AF65-F5344CB8AC3E}">
        <p14:creationId xmlns:p14="http://schemas.microsoft.com/office/powerpoint/2010/main" val="83241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1095A7-4332-4579-A24F-8CEC4C2D6B69}"/>
              </a:ext>
            </a:extLst>
          </p:cNvPr>
          <p:cNvSpPr>
            <a:spLocks noGrp="1"/>
          </p:cNvSpPr>
          <p:nvPr>
            <p:ph type="title"/>
          </p:nvPr>
        </p:nvSpPr>
        <p:spPr>
          <a:xfrm>
            <a:off x="838200" y="842168"/>
            <a:ext cx="10515600" cy="2852737"/>
          </a:xfrm>
        </p:spPr>
        <p:txBody>
          <a:bodyPr>
            <a:normAutofit/>
          </a:bodyPr>
          <a:lstStyle/>
          <a:p>
            <a:pPr algn="ctr"/>
            <a:r>
              <a:rPr lang="en-US" dirty="0"/>
              <a:t>Affinity-based separation techniques</a:t>
            </a:r>
            <a:endParaRPr lang="en-MY" dirty="0"/>
          </a:p>
        </p:txBody>
      </p:sp>
      <p:sp>
        <p:nvSpPr>
          <p:cNvPr id="5" name="Text Placeholder 4">
            <a:extLst>
              <a:ext uri="{FF2B5EF4-FFF2-40B4-BE49-F238E27FC236}">
                <a16:creationId xmlns:a16="http://schemas.microsoft.com/office/drawing/2014/main" id="{79822D6F-62DB-4E82-B8C5-AB5D0C85328C}"/>
              </a:ext>
            </a:extLst>
          </p:cNvPr>
          <p:cNvSpPr>
            <a:spLocks noGrp="1"/>
          </p:cNvSpPr>
          <p:nvPr>
            <p:ph type="body" idx="1"/>
          </p:nvPr>
        </p:nvSpPr>
        <p:spPr/>
        <p:txBody>
          <a:bodyPr>
            <a:normAutofit/>
          </a:bodyPr>
          <a:lstStyle/>
          <a:p>
            <a:pPr algn="ctr"/>
            <a:r>
              <a:rPr lang="en-US" sz="3200" dirty="0"/>
              <a:t>Adsorption, ion exchange and simulated moving-bed technology for biorefinery applications</a:t>
            </a:r>
            <a:endParaRPr lang="en-MY" sz="3200" dirty="0"/>
          </a:p>
        </p:txBody>
      </p:sp>
    </p:spTree>
    <p:extLst>
      <p:ext uri="{BB962C8B-B14F-4D97-AF65-F5344CB8AC3E}">
        <p14:creationId xmlns:p14="http://schemas.microsoft.com/office/powerpoint/2010/main" val="96330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47E4-0871-4EC8-A1FD-5897B40F2040}"/>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4AEEECBD-DADE-45A2-B7FF-FC05B63BF62A}"/>
              </a:ext>
            </a:extLst>
          </p:cNvPr>
          <p:cNvPicPr>
            <a:picLocks noChangeAspect="1"/>
          </p:cNvPicPr>
          <p:nvPr/>
        </p:nvPicPr>
        <p:blipFill>
          <a:blip r:embed="rId2"/>
          <a:stretch>
            <a:fillRect/>
          </a:stretch>
        </p:blipFill>
        <p:spPr>
          <a:xfrm>
            <a:off x="2282057" y="2399996"/>
            <a:ext cx="6902584" cy="2980661"/>
          </a:xfrm>
          <a:prstGeom prst="rect">
            <a:avLst/>
          </a:prstGeom>
        </p:spPr>
      </p:pic>
    </p:spTree>
    <p:extLst>
      <p:ext uri="{BB962C8B-B14F-4D97-AF65-F5344CB8AC3E}">
        <p14:creationId xmlns:p14="http://schemas.microsoft.com/office/powerpoint/2010/main" val="1202801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C914-0E65-4033-B3A1-EC4AD1C4F86A}"/>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58164798-80D0-44B9-A9FB-E072FCA99282}"/>
              </a:ext>
            </a:extLst>
          </p:cNvPr>
          <p:cNvPicPr>
            <a:picLocks noChangeAspect="1"/>
          </p:cNvPicPr>
          <p:nvPr/>
        </p:nvPicPr>
        <p:blipFill>
          <a:blip r:embed="rId2"/>
          <a:stretch>
            <a:fillRect/>
          </a:stretch>
        </p:blipFill>
        <p:spPr>
          <a:xfrm>
            <a:off x="1089835" y="1027906"/>
            <a:ext cx="9653489" cy="4687565"/>
          </a:xfrm>
          <a:prstGeom prst="rect">
            <a:avLst/>
          </a:prstGeom>
        </p:spPr>
      </p:pic>
    </p:spTree>
    <p:extLst>
      <p:ext uri="{BB962C8B-B14F-4D97-AF65-F5344CB8AC3E}">
        <p14:creationId xmlns:p14="http://schemas.microsoft.com/office/powerpoint/2010/main" val="348473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0A23-5C54-4360-9A4D-FC55529451CF}"/>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51793C57-CD25-4855-A704-5D9C8052E158}"/>
              </a:ext>
            </a:extLst>
          </p:cNvPr>
          <p:cNvSpPr>
            <a:spLocks noGrp="1"/>
          </p:cNvSpPr>
          <p:nvPr>
            <p:ph idx="1"/>
          </p:nvPr>
        </p:nvSpPr>
        <p:spPr/>
        <p:txBody>
          <a:bodyPr>
            <a:normAutofit fontScale="92500" lnSpcReduction="10000"/>
          </a:bodyPr>
          <a:lstStyle/>
          <a:p>
            <a:r>
              <a:rPr lang="en-MY" dirty="0"/>
              <a:t>Various technique to break the azeotrope and produce anhydrous ethanol</a:t>
            </a:r>
          </a:p>
          <a:p>
            <a:pPr marL="0" indent="0">
              <a:buNone/>
            </a:pPr>
            <a:r>
              <a:rPr lang="en-MY" dirty="0"/>
              <a:t>adsorption, chemical dehydration, dehydration by vacuum distillation, azeotropic distillation, extractive distillation, membrane processes and diffusion distillation</a:t>
            </a:r>
          </a:p>
          <a:p>
            <a:pPr marL="0" indent="0">
              <a:buNone/>
            </a:pPr>
            <a:endParaRPr lang="en-MY" dirty="0"/>
          </a:p>
          <a:p>
            <a:endParaRPr lang="en-US" i="1" dirty="0"/>
          </a:p>
          <a:p>
            <a:r>
              <a:rPr lang="en-US" i="1" dirty="0"/>
              <a:t>Vapor phase adsorption of water</a:t>
            </a:r>
            <a:r>
              <a:rPr lang="en-US" dirty="0"/>
              <a:t> </a:t>
            </a:r>
          </a:p>
          <a:p>
            <a:pPr marL="0" indent="0">
              <a:buNone/>
            </a:pPr>
            <a:r>
              <a:rPr lang="en-US" dirty="0"/>
              <a:t>Potential adsorbent - </a:t>
            </a:r>
            <a:br>
              <a:rPr lang="en-US" dirty="0"/>
            </a:br>
            <a:r>
              <a:rPr lang="en-US" dirty="0"/>
              <a:t>molecular sieves, lithium chloride, silica gel, and activated alumina, and bio-based adsorbents such as corn grits. </a:t>
            </a:r>
            <a:br>
              <a:rPr lang="en-US" dirty="0"/>
            </a:br>
            <a:endParaRPr lang="en-MY" dirty="0"/>
          </a:p>
        </p:txBody>
      </p:sp>
      <p:sp>
        <p:nvSpPr>
          <p:cNvPr id="4" name="Rectangle 3">
            <a:extLst>
              <a:ext uri="{FF2B5EF4-FFF2-40B4-BE49-F238E27FC236}">
                <a16:creationId xmlns:a16="http://schemas.microsoft.com/office/drawing/2014/main" id="{6FFC8DB1-DF6B-4A0F-9EF9-26B06783D5D5}"/>
              </a:ext>
            </a:extLst>
          </p:cNvPr>
          <p:cNvSpPr/>
          <p:nvPr/>
        </p:nvSpPr>
        <p:spPr>
          <a:xfrm>
            <a:off x="838200" y="3516382"/>
            <a:ext cx="10515600" cy="461665"/>
          </a:xfrm>
          <a:prstGeom prst="rect">
            <a:avLst/>
          </a:prstGeom>
        </p:spPr>
        <p:txBody>
          <a:bodyPr wrap="square">
            <a:spAutoFit/>
          </a:bodyPr>
          <a:lstStyle/>
          <a:p>
            <a:r>
              <a:rPr lang="en-US" sz="2400" b="1" dirty="0">
                <a:solidFill>
                  <a:srgbClr val="FF0000"/>
                </a:solidFill>
              </a:rPr>
              <a:t>Adsorption is particularly attractive because of its low energy consumption</a:t>
            </a:r>
            <a:endParaRPr lang="en-MY" sz="2400" b="1" dirty="0">
              <a:solidFill>
                <a:srgbClr val="FF0000"/>
              </a:solidFill>
            </a:endParaRPr>
          </a:p>
        </p:txBody>
      </p:sp>
      <p:sp>
        <p:nvSpPr>
          <p:cNvPr id="5" name="Rectangle 4">
            <a:extLst>
              <a:ext uri="{FF2B5EF4-FFF2-40B4-BE49-F238E27FC236}">
                <a16:creationId xmlns:a16="http://schemas.microsoft.com/office/drawing/2014/main" id="{54364FFE-9E13-475D-A317-FB5250B2146C}"/>
              </a:ext>
            </a:extLst>
          </p:cNvPr>
          <p:cNvSpPr/>
          <p:nvPr/>
        </p:nvSpPr>
        <p:spPr>
          <a:xfrm>
            <a:off x="6363477" y="5988734"/>
            <a:ext cx="5095157" cy="707886"/>
          </a:xfrm>
          <a:prstGeom prst="rect">
            <a:avLst/>
          </a:prstGeom>
        </p:spPr>
        <p:txBody>
          <a:bodyPr wrap="square">
            <a:spAutoFit/>
          </a:bodyPr>
          <a:lstStyle/>
          <a:p>
            <a:r>
              <a:rPr lang="en-US" sz="2000" b="1" dirty="0">
                <a:solidFill>
                  <a:schemeClr val="accent5">
                    <a:lumMod val="75000"/>
                  </a:schemeClr>
                </a:solidFill>
              </a:rPr>
              <a:t>Anhydrous - (of a substance, especially a crystalline compound) containing no water.</a:t>
            </a:r>
            <a:endParaRPr lang="en-MY" sz="2000" b="1" dirty="0">
              <a:solidFill>
                <a:schemeClr val="accent5">
                  <a:lumMod val="75000"/>
                </a:schemeClr>
              </a:solidFill>
            </a:endParaRPr>
          </a:p>
        </p:txBody>
      </p:sp>
    </p:spTree>
    <p:extLst>
      <p:ext uri="{BB962C8B-B14F-4D97-AF65-F5344CB8AC3E}">
        <p14:creationId xmlns:p14="http://schemas.microsoft.com/office/powerpoint/2010/main" val="35138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D51E-769B-4019-8936-B064B476E272}"/>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926A1FA-47AB-4082-8E97-381DB02D8CC4}"/>
              </a:ext>
            </a:extLst>
          </p:cNvPr>
          <p:cNvSpPr>
            <a:spLocks noGrp="1"/>
          </p:cNvSpPr>
          <p:nvPr>
            <p:ph idx="1"/>
          </p:nvPr>
        </p:nvSpPr>
        <p:spPr/>
        <p:txBody>
          <a:bodyPr/>
          <a:lstStyle/>
          <a:p>
            <a:pPr marL="0" indent="0">
              <a:buNone/>
            </a:pPr>
            <a:r>
              <a:rPr lang="en-US" dirty="0"/>
              <a:t>There are two adsorption techniques used in ethanol-water separation: </a:t>
            </a:r>
          </a:p>
          <a:p>
            <a:r>
              <a:rPr lang="en-US" dirty="0"/>
              <a:t>liquid-phase adsorption of water from the fermentation broth </a:t>
            </a:r>
          </a:p>
          <a:p>
            <a:r>
              <a:rPr lang="en-US" dirty="0"/>
              <a:t>vapor-phase adsorption of water from the process stream coming out of distillation column </a:t>
            </a:r>
            <a:endParaRPr lang="en-MY" dirty="0"/>
          </a:p>
        </p:txBody>
      </p:sp>
    </p:spTree>
    <p:extLst>
      <p:ext uri="{BB962C8B-B14F-4D97-AF65-F5344CB8AC3E}">
        <p14:creationId xmlns:p14="http://schemas.microsoft.com/office/powerpoint/2010/main" val="1062344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E640-A1A1-444C-95C8-2B92C49DEFA6}"/>
              </a:ext>
            </a:extLst>
          </p:cNvPr>
          <p:cNvSpPr>
            <a:spLocks noGrp="1"/>
          </p:cNvSpPr>
          <p:nvPr>
            <p:ph type="title"/>
          </p:nvPr>
        </p:nvSpPr>
        <p:spPr>
          <a:xfrm>
            <a:off x="869088" y="497840"/>
            <a:ext cx="3200400" cy="2387600"/>
          </a:xfrm>
        </p:spPr>
        <p:txBody>
          <a:bodyPr vert="horz" lIns="91440" tIns="45720" rIns="91440" bIns="45720" rtlCol="0" anchor="b">
            <a:normAutofit/>
          </a:bodyPr>
          <a:lstStyle/>
          <a:p>
            <a:r>
              <a:rPr lang="en-US" sz="4800" kern="1200" dirty="0">
                <a:solidFill>
                  <a:schemeClr val="tx1"/>
                </a:solidFill>
                <a:latin typeface="+mj-lt"/>
                <a:ea typeface="+mj-ea"/>
                <a:cs typeface="+mj-cs"/>
              </a:rPr>
              <a:t>Potential adsorbent</a:t>
            </a:r>
          </a:p>
        </p:txBody>
      </p:sp>
      <p:pic>
        <p:nvPicPr>
          <p:cNvPr id="7" name="Picture 6">
            <a:extLst>
              <a:ext uri="{FF2B5EF4-FFF2-40B4-BE49-F238E27FC236}">
                <a16:creationId xmlns:a16="http://schemas.microsoft.com/office/drawing/2014/main" id="{2DA528B0-AA10-4945-934E-F801FB6C53A8}"/>
              </a:ext>
            </a:extLst>
          </p:cNvPr>
          <p:cNvPicPr>
            <a:picLocks noChangeAspect="1"/>
          </p:cNvPicPr>
          <p:nvPr/>
        </p:nvPicPr>
        <p:blipFill rotWithShape="1">
          <a:blip r:embed="rId2"/>
          <a:srcRect t="10918" r="2" b="9753"/>
          <a:stretch/>
        </p:blipFill>
        <p:spPr>
          <a:xfrm>
            <a:off x="5101589" y="321733"/>
            <a:ext cx="1940721" cy="1539586"/>
          </a:xfrm>
          <a:prstGeom prst="rect">
            <a:avLst/>
          </a:prstGeom>
        </p:spPr>
      </p:pic>
      <p:pic>
        <p:nvPicPr>
          <p:cNvPr id="2050" name="Picture 2" descr="Image result for lithium chloride">
            <a:extLst>
              <a:ext uri="{FF2B5EF4-FFF2-40B4-BE49-F238E27FC236}">
                <a16:creationId xmlns:a16="http://schemas.microsoft.com/office/drawing/2014/main" id="{754A3709-57C6-41ED-92F8-9D9CEE2BB2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061" r="-2" b="10776"/>
          <a:stretch/>
        </p:blipFill>
        <p:spPr bwMode="auto">
          <a:xfrm>
            <a:off x="5068397" y="2622301"/>
            <a:ext cx="2003388" cy="1545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7AF9224-3F5D-4B18-9EE6-405FABB65747}"/>
              </a:ext>
            </a:extLst>
          </p:cNvPr>
          <p:cNvPicPr>
            <a:picLocks noChangeAspect="1"/>
          </p:cNvPicPr>
          <p:nvPr/>
        </p:nvPicPr>
        <p:blipFill rotWithShape="1">
          <a:blip r:embed="rId4"/>
          <a:srcRect t="2125"/>
          <a:stretch/>
        </p:blipFill>
        <p:spPr>
          <a:xfrm>
            <a:off x="8529572" y="372291"/>
            <a:ext cx="2695987" cy="2638698"/>
          </a:xfrm>
          <a:prstGeom prst="rect">
            <a:avLst/>
          </a:prstGeom>
        </p:spPr>
      </p:pic>
      <p:pic>
        <p:nvPicPr>
          <p:cNvPr id="4" name="Picture 3">
            <a:extLst>
              <a:ext uri="{FF2B5EF4-FFF2-40B4-BE49-F238E27FC236}">
                <a16:creationId xmlns:a16="http://schemas.microsoft.com/office/drawing/2014/main" id="{0925AA4E-41E7-4758-B6CA-F1243BB545C5}"/>
              </a:ext>
            </a:extLst>
          </p:cNvPr>
          <p:cNvPicPr>
            <a:picLocks noChangeAspect="1"/>
          </p:cNvPicPr>
          <p:nvPr/>
        </p:nvPicPr>
        <p:blipFill rotWithShape="1">
          <a:blip r:embed="rId5"/>
          <a:srcRect t="12799" b="7975"/>
          <a:stretch/>
        </p:blipFill>
        <p:spPr>
          <a:xfrm>
            <a:off x="5118475" y="4934736"/>
            <a:ext cx="1950541" cy="1545336"/>
          </a:xfrm>
          <a:prstGeom prst="rect">
            <a:avLst/>
          </a:prstGeom>
        </p:spPr>
      </p:pic>
      <p:cxnSp>
        <p:nvCxnSpPr>
          <p:cNvPr id="71" name="Straight Connector 70">
            <a:extLst>
              <a:ext uri="{FF2B5EF4-FFF2-40B4-BE49-F238E27FC236}">
                <a16:creationId xmlns:a16="http://schemas.microsoft.com/office/drawing/2014/main" id="{DC034BB4-8B50-4484-85C4-0CE4699284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0662" y="0"/>
            <a:ext cx="0" cy="6858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1B200F7-B57A-4824-BB91-B6624450A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902062F-7F47-41E5-8574-2D1492D58E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0661" y="3429000"/>
            <a:ext cx="466344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A92245C-961F-47D5-9691-272D28692D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4568202"/>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594D492E-0127-484A-A449-616C2E0F5FA7}"/>
              </a:ext>
            </a:extLst>
          </p:cNvPr>
          <p:cNvPicPr>
            <a:picLocks noChangeAspect="1"/>
          </p:cNvPicPr>
          <p:nvPr/>
        </p:nvPicPr>
        <p:blipFill rotWithShape="1">
          <a:blip r:embed="rId6"/>
          <a:srcRect t="9234" b="13032"/>
          <a:stretch/>
        </p:blipFill>
        <p:spPr>
          <a:xfrm>
            <a:off x="7879080" y="4126859"/>
            <a:ext cx="3996972" cy="1949646"/>
          </a:xfrm>
          <a:prstGeom prst="rect">
            <a:avLst/>
          </a:prstGeom>
        </p:spPr>
      </p:pic>
      <p:sp>
        <p:nvSpPr>
          <p:cNvPr id="8" name="Rectangle 7">
            <a:extLst>
              <a:ext uri="{FF2B5EF4-FFF2-40B4-BE49-F238E27FC236}">
                <a16:creationId xmlns:a16="http://schemas.microsoft.com/office/drawing/2014/main" id="{382BFD2B-7F6D-4AB7-9DFD-B17CE33865CB}"/>
              </a:ext>
            </a:extLst>
          </p:cNvPr>
          <p:cNvSpPr/>
          <p:nvPr/>
        </p:nvSpPr>
        <p:spPr>
          <a:xfrm>
            <a:off x="5200397" y="6351601"/>
            <a:ext cx="1739387" cy="369332"/>
          </a:xfrm>
          <a:prstGeom prst="rect">
            <a:avLst/>
          </a:prstGeom>
        </p:spPr>
        <p:txBody>
          <a:bodyPr wrap="none">
            <a:spAutoFit/>
          </a:bodyPr>
          <a:lstStyle/>
          <a:p>
            <a:r>
              <a:rPr lang="en-US" dirty="0"/>
              <a:t>molecular sieves</a:t>
            </a:r>
            <a:endParaRPr lang="en-MY" dirty="0"/>
          </a:p>
        </p:txBody>
      </p:sp>
      <p:sp>
        <p:nvSpPr>
          <p:cNvPr id="9" name="Rectangle 8">
            <a:extLst>
              <a:ext uri="{FF2B5EF4-FFF2-40B4-BE49-F238E27FC236}">
                <a16:creationId xmlns:a16="http://schemas.microsoft.com/office/drawing/2014/main" id="{D692627C-F3B5-46AC-8122-437991602E0A}"/>
              </a:ext>
            </a:extLst>
          </p:cNvPr>
          <p:cNvSpPr/>
          <p:nvPr/>
        </p:nvSpPr>
        <p:spPr>
          <a:xfrm>
            <a:off x="5687491" y="1733088"/>
            <a:ext cx="1065997" cy="369332"/>
          </a:xfrm>
          <a:prstGeom prst="rect">
            <a:avLst/>
          </a:prstGeom>
        </p:spPr>
        <p:txBody>
          <a:bodyPr wrap="none">
            <a:spAutoFit/>
          </a:bodyPr>
          <a:lstStyle/>
          <a:p>
            <a:r>
              <a:rPr lang="en-US" dirty="0"/>
              <a:t>corn grits</a:t>
            </a:r>
            <a:endParaRPr lang="en-MY" dirty="0"/>
          </a:p>
        </p:txBody>
      </p:sp>
      <p:sp>
        <p:nvSpPr>
          <p:cNvPr id="10" name="Rectangle 9">
            <a:extLst>
              <a:ext uri="{FF2B5EF4-FFF2-40B4-BE49-F238E27FC236}">
                <a16:creationId xmlns:a16="http://schemas.microsoft.com/office/drawing/2014/main" id="{EE76A187-EAC9-480F-9885-F74CBDA4C0F8}"/>
              </a:ext>
            </a:extLst>
          </p:cNvPr>
          <p:cNvSpPr/>
          <p:nvPr/>
        </p:nvSpPr>
        <p:spPr>
          <a:xfrm>
            <a:off x="8951670" y="2985506"/>
            <a:ext cx="1851789" cy="369332"/>
          </a:xfrm>
          <a:prstGeom prst="rect">
            <a:avLst/>
          </a:prstGeom>
        </p:spPr>
        <p:txBody>
          <a:bodyPr wrap="none">
            <a:spAutoFit/>
          </a:bodyPr>
          <a:lstStyle/>
          <a:p>
            <a:r>
              <a:rPr lang="en-US" dirty="0"/>
              <a:t>activated alumina</a:t>
            </a:r>
            <a:endParaRPr lang="en-MY" dirty="0"/>
          </a:p>
        </p:txBody>
      </p:sp>
      <p:sp>
        <p:nvSpPr>
          <p:cNvPr id="11" name="Rectangle 10">
            <a:extLst>
              <a:ext uri="{FF2B5EF4-FFF2-40B4-BE49-F238E27FC236}">
                <a16:creationId xmlns:a16="http://schemas.microsoft.com/office/drawing/2014/main" id="{99AE0D07-EA8D-464D-B950-79D82A847E62}"/>
              </a:ext>
            </a:extLst>
          </p:cNvPr>
          <p:cNvSpPr/>
          <p:nvPr/>
        </p:nvSpPr>
        <p:spPr>
          <a:xfrm>
            <a:off x="5376469" y="4126859"/>
            <a:ext cx="1665841" cy="369332"/>
          </a:xfrm>
          <a:prstGeom prst="rect">
            <a:avLst/>
          </a:prstGeom>
        </p:spPr>
        <p:txBody>
          <a:bodyPr wrap="none">
            <a:spAutoFit/>
          </a:bodyPr>
          <a:lstStyle/>
          <a:p>
            <a:r>
              <a:rPr lang="en-US" dirty="0"/>
              <a:t>lithium chloride</a:t>
            </a:r>
            <a:endParaRPr lang="en-MY" dirty="0"/>
          </a:p>
        </p:txBody>
      </p:sp>
      <p:sp>
        <p:nvSpPr>
          <p:cNvPr id="12" name="Rectangle 11">
            <a:extLst>
              <a:ext uri="{FF2B5EF4-FFF2-40B4-BE49-F238E27FC236}">
                <a16:creationId xmlns:a16="http://schemas.microsoft.com/office/drawing/2014/main" id="{9C670CD4-6D3A-4571-B72E-BC8F4975360B}"/>
              </a:ext>
            </a:extLst>
          </p:cNvPr>
          <p:cNvSpPr/>
          <p:nvPr/>
        </p:nvSpPr>
        <p:spPr>
          <a:xfrm>
            <a:off x="9562296" y="6110740"/>
            <a:ext cx="967894" cy="369332"/>
          </a:xfrm>
          <a:prstGeom prst="rect">
            <a:avLst/>
          </a:prstGeom>
        </p:spPr>
        <p:txBody>
          <a:bodyPr wrap="none">
            <a:spAutoFit/>
          </a:bodyPr>
          <a:lstStyle/>
          <a:p>
            <a:r>
              <a:rPr lang="en-US" dirty="0"/>
              <a:t>silica gel</a:t>
            </a:r>
            <a:endParaRPr lang="en-MY" dirty="0"/>
          </a:p>
        </p:txBody>
      </p:sp>
    </p:spTree>
    <p:extLst>
      <p:ext uri="{BB962C8B-B14F-4D97-AF65-F5344CB8AC3E}">
        <p14:creationId xmlns:p14="http://schemas.microsoft.com/office/powerpoint/2010/main" val="895740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D502-5A3C-45BD-A0AD-E7D547330398}"/>
              </a:ext>
            </a:extLst>
          </p:cNvPr>
          <p:cNvSpPr>
            <a:spLocks noGrp="1"/>
          </p:cNvSpPr>
          <p:nvPr>
            <p:ph type="title"/>
          </p:nvPr>
        </p:nvSpPr>
        <p:spPr/>
        <p:txBody>
          <a:bodyPr/>
          <a:lstStyle/>
          <a:p>
            <a:r>
              <a:rPr lang="en-MY" dirty="0"/>
              <a:t>Why industries need dehydrated alcohol</a:t>
            </a:r>
          </a:p>
        </p:txBody>
      </p:sp>
      <p:sp>
        <p:nvSpPr>
          <p:cNvPr id="3" name="Content Placeholder 2">
            <a:extLst>
              <a:ext uri="{FF2B5EF4-FFF2-40B4-BE49-F238E27FC236}">
                <a16:creationId xmlns:a16="http://schemas.microsoft.com/office/drawing/2014/main" id="{B9409D3C-C494-449A-80FA-40E842A675E0}"/>
              </a:ext>
            </a:extLst>
          </p:cNvPr>
          <p:cNvSpPr>
            <a:spLocks noGrp="1"/>
          </p:cNvSpPr>
          <p:nvPr>
            <p:ph idx="1"/>
          </p:nvPr>
        </p:nvSpPr>
        <p:spPr/>
        <p:txBody>
          <a:bodyPr>
            <a:normAutofit fontScale="85000" lnSpcReduction="20000"/>
          </a:bodyPr>
          <a:lstStyle/>
          <a:p>
            <a:pPr algn="just"/>
            <a:r>
              <a:rPr lang="en-US" dirty="0"/>
              <a:t>The removal of water from ethanol is ideal for blending with gasoline</a:t>
            </a:r>
          </a:p>
          <a:p>
            <a:pPr algn="just"/>
            <a:r>
              <a:rPr lang="en-US" dirty="0"/>
              <a:t>The largest consumer of anhydrous ethanol is the oil and gas/fuel ethanol industry</a:t>
            </a:r>
          </a:p>
          <a:p>
            <a:pPr algn="just"/>
            <a:r>
              <a:rPr lang="en-US" dirty="0"/>
              <a:t>The addition of ethanol to gas helps reduce vehicle exhaust emissions, which, in turn, decreases the release of greenhouse gases such as carbon dioxide and carbon monoxide into the atmosphere.</a:t>
            </a:r>
          </a:p>
          <a:p>
            <a:pPr algn="just"/>
            <a:r>
              <a:rPr lang="en-US" dirty="0"/>
              <a:t>Anhydrous ethanol is miscible in almost all ratios with gasoline, making it more suitable for this application than hydrous ethanol. </a:t>
            </a:r>
          </a:p>
          <a:p>
            <a:pPr algn="just"/>
            <a:r>
              <a:rPr lang="en-US" dirty="0"/>
              <a:t>used extensively in the medical industry. Prescription alcohol (at least 98% ethanol by volume) is injected into nearby nerve tissues to relieve symptoms of chronic pain.</a:t>
            </a:r>
          </a:p>
          <a:p>
            <a:pPr algn="just"/>
            <a:r>
              <a:rPr lang="en-US" dirty="0"/>
              <a:t>specialty chemical industry - in synthetic organic reactions due to its low toxicity and ability to dissolve non-polar substances.</a:t>
            </a:r>
          </a:p>
          <a:p>
            <a:endParaRPr lang="en-MY" dirty="0"/>
          </a:p>
        </p:txBody>
      </p:sp>
    </p:spTree>
    <p:extLst>
      <p:ext uri="{BB962C8B-B14F-4D97-AF65-F5344CB8AC3E}">
        <p14:creationId xmlns:p14="http://schemas.microsoft.com/office/powerpoint/2010/main" val="1962781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1989-0FCF-41A6-BED6-A8EEB69D1167}"/>
              </a:ext>
            </a:extLst>
          </p:cNvPr>
          <p:cNvSpPr>
            <a:spLocks noGrp="1"/>
          </p:cNvSpPr>
          <p:nvPr>
            <p:ph type="title"/>
          </p:nvPr>
        </p:nvSpPr>
        <p:spPr/>
        <p:txBody>
          <a:bodyPr/>
          <a:lstStyle/>
          <a:p>
            <a:endParaRPr lang="en-MY"/>
          </a:p>
        </p:txBody>
      </p:sp>
      <p:pic>
        <p:nvPicPr>
          <p:cNvPr id="3074" name="Picture 2" descr="2 molsieve tharaldson">
            <a:extLst>
              <a:ext uri="{FF2B5EF4-FFF2-40B4-BE49-F238E27FC236}">
                <a16:creationId xmlns:a16="http://schemas.microsoft.com/office/drawing/2014/main" id="{77D202A4-84CB-40BB-8D4A-23F045E4F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615" y="1027906"/>
            <a:ext cx="8639249" cy="3955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D9AEB9-C350-4137-8406-D98540B89E0B}"/>
              </a:ext>
            </a:extLst>
          </p:cNvPr>
          <p:cNvSpPr/>
          <p:nvPr/>
        </p:nvSpPr>
        <p:spPr>
          <a:xfrm>
            <a:off x="1208226" y="5460762"/>
            <a:ext cx="10060025" cy="369332"/>
          </a:xfrm>
          <a:prstGeom prst="rect">
            <a:avLst/>
          </a:prstGeom>
        </p:spPr>
        <p:txBody>
          <a:bodyPr wrap="square">
            <a:spAutoFit/>
          </a:bodyPr>
          <a:lstStyle/>
          <a:p>
            <a:r>
              <a:rPr lang="en-US" dirty="0">
                <a:solidFill>
                  <a:srgbClr val="333333"/>
                </a:solidFill>
                <a:latin typeface="Open Sans"/>
              </a:rPr>
              <a:t>Double set of molecular sieve beds with a daily dehydration capacity of 1.3 million liters ethanol.</a:t>
            </a:r>
            <a:endParaRPr lang="en-MY" dirty="0"/>
          </a:p>
        </p:txBody>
      </p:sp>
    </p:spTree>
    <p:extLst>
      <p:ext uri="{BB962C8B-B14F-4D97-AF65-F5344CB8AC3E}">
        <p14:creationId xmlns:p14="http://schemas.microsoft.com/office/powerpoint/2010/main" val="1643848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A298-FAB0-4E40-A71A-B3463B434252}"/>
              </a:ext>
            </a:extLst>
          </p:cNvPr>
          <p:cNvSpPr>
            <a:spLocks noGrp="1"/>
          </p:cNvSpPr>
          <p:nvPr>
            <p:ph type="title"/>
          </p:nvPr>
        </p:nvSpPr>
        <p:spPr/>
        <p:txBody>
          <a:bodyPr/>
          <a:lstStyle/>
          <a:p>
            <a:r>
              <a:rPr lang="en-MY" dirty="0"/>
              <a:t>Biodiesel purification</a:t>
            </a:r>
          </a:p>
        </p:txBody>
      </p:sp>
      <p:sp>
        <p:nvSpPr>
          <p:cNvPr id="3" name="Content Placeholder 2">
            <a:extLst>
              <a:ext uri="{FF2B5EF4-FFF2-40B4-BE49-F238E27FC236}">
                <a16:creationId xmlns:a16="http://schemas.microsoft.com/office/drawing/2014/main" id="{7DFFEBF0-9CD2-414F-A296-37E2493B34AD}"/>
              </a:ext>
            </a:extLst>
          </p:cNvPr>
          <p:cNvSpPr>
            <a:spLocks noGrp="1"/>
          </p:cNvSpPr>
          <p:nvPr>
            <p:ph idx="1"/>
          </p:nvPr>
        </p:nvSpPr>
        <p:spPr/>
        <p:txBody>
          <a:bodyPr>
            <a:normAutofit fontScale="62500" lnSpcReduction="20000"/>
          </a:bodyPr>
          <a:lstStyle/>
          <a:p>
            <a:r>
              <a:rPr lang="en-US" dirty="0"/>
              <a:t>Biodiesel is an alternative fuel source to standard petrochemical diesel. It is derived from </a:t>
            </a:r>
            <a:r>
              <a:rPr lang="en-US" dirty="0" err="1"/>
              <a:t>tricylglycerides</a:t>
            </a:r>
            <a:r>
              <a:rPr lang="en-US" dirty="0"/>
              <a:t> of either vegetable or animal fat sources. </a:t>
            </a:r>
          </a:p>
          <a:p>
            <a:r>
              <a:rPr lang="en-US" dirty="0"/>
              <a:t>Triglycerides are reacted with an alcohol (usually methanol, but sometimes ethanol or other alcohols) in the presence of a catalyst to produce biodiesel, or fatty acid esters (usually methyl esters). </a:t>
            </a:r>
          </a:p>
          <a:p>
            <a:r>
              <a:rPr lang="en-US" dirty="0"/>
              <a:t>The reaction also produces glycerin, which must be separated from the biodiesel.</a:t>
            </a:r>
          </a:p>
          <a:p>
            <a:r>
              <a:rPr lang="en-US" dirty="0"/>
              <a:t>After the separation process, biodiesel contains several contaminant materials such as soaps and traces of catalyst, along with ionic salts, which are detrimental to the quality of the fuel and thus must be eliminated from the product. </a:t>
            </a:r>
          </a:p>
          <a:p>
            <a:r>
              <a:rPr lang="en-US" dirty="0"/>
              <a:t>The elimination of water-soluble portion of these materials is usually accomplished by water washing the biodiesel. However, with this method, the water-insoluble impurities remain in the biodiesel. There are also environmental concerns regarding the effluent water.</a:t>
            </a:r>
          </a:p>
          <a:p>
            <a:r>
              <a:rPr lang="en-MY" dirty="0" err="1"/>
              <a:t>Magnesol</a:t>
            </a:r>
            <a:r>
              <a:rPr lang="en-MY" dirty="0"/>
              <a:t> D60 (a synthetic magnesium silicate) - </a:t>
            </a:r>
            <a:r>
              <a:rPr lang="en-US" dirty="0"/>
              <a:t>remove both the water-soluble and water-insoluble contaminants such as soaps, free glycerin, free fatty acids, di-glycerides, monoglycerides, and sulfur. </a:t>
            </a:r>
          </a:p>
          <a:p>
            <a:r>
              <a:rPr lang="en-US" dirty="0"/>
              <a:t>Silica gel is also found to be an efficient adsorbent for removal of glycerol and free fatty acids (FFA) from biodiesel </a:t>
            </a:r>
            <a:br>
              <a:rPr lang="en-US" dirty="0"/>
            </a:br>
            <a:endParaRPr lang="en-MY" dirty="0"/>
          </a:p>
        </p:txBody>
      </p:sp>
    </p:spTree>
    <p:extLst>
      <p:ext uri="{BB962C8B-B14F-4D97-AF65-F5344CB8AC3E}">
        <p14:creationId xmlns:p14="http://schemas.microsoft.com/office/powerpoint/2010/main" val="208174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E291-0BA2-4B34-93FA-061C00C1592B}"/>
              </a:ext>
            </a:extLst>
          </p:cNvPr>
          <p:cNvSpPr>
            <a:spLocks noGrp="1"/>
          </p:cNvSpPr>
          <p:nvPr>
            <p:ph type="title"/>
          </p:nvPr>
        </p:nvSpPr>
        <p:spPr/>
        <p:txBody>
          <a:bodyPr/>
          <a:lstStyle/>
          <a:p>
            <a:r>
              <a:rPr lang="en-MY" dirty="0"/>
              <a:t>Advantage of adsorption</a:t>
            </a:r>
          </a:p>
        </p:txBody>
      </p:sp>
      <p:sp>
        <p:nvSpPr>
          <p:cNvPr id="3" name="Content Placeholder 2">
            <a:extLst>
              <a:ext uri="{FF2B5EF4-FFF2-40B4-BE49-F238E27FC236}">
                <a16:creationId xmlns:a16="http://schemas.microsoft.com/office/drawing/2014/main" id="{A77460F4-4B33-4309-862C-4C400ED8AB4C}"/>
              </a:ext>
            </a:extLst>
          </p:cNvPr>
          <p:cNvSpPr>
            <a:spLocks noGrp="1"/>
          </p:cNvSpPr>
          <p:nvPr>
            <p:ph idx="1"/>
          </p:nvPr>
        </p:nvSpPr>
        <p:spPr/>
        <p:txBody>
          <a:bodyPr/>
          <a:lstStyle/>
          <a:p>
            <a:r>
              <a:rPr lang="en-US" dirty="0"/>
              <a:t> simplicity</a:t>
            </a:r>
          </a:p>
          <a:p>
            <a:r>
              <a:rPr lang="en-US" dirty="0"/>
              <a:t> low installation cost</a:t>
            </a:r>
          </a:p>
          <a:p>
            <a:r>
              <a:rPr lang="en-US" dirty="0"/>
              <a:t> environmentally friendly</a:t>
            </a:r>
          </a:p>
          <a:p>
            <a:r>
              <a:rPr lang="en-US" dirty="0"/>
              <a:t> low energy usage </a:t>
            </a:r>
          </a:p>
          <a:p>
            <a:pPr marL="0" indent="0">
              <a:buNone/>
            </a:pPr>
            <a:endParaRPr lang="en-MY" dirty="0"/>
          </a:p>
        </p:txBody>
      </p:sp>
    </p:spTree>
    <p:extLst>
      <p:ext uri="{BB962C8B-B14F-4D97-AF65-F5344CB8AC3E}">
        <p14:creationId xmlns:p14="http://schemas.microsoft.com/office/powerpoint/2010/main" val="4049892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C044-1D59-40EF-B73E-34A4B16284CF}"/>
              </a:ext>
            </a:extLst>
          </p:cNvPr>
          <p:cNvSpPr>
            <a:spLocks noGrp="1"/>
          </p:cNvSpPr>
          <p:nvPr>
            <p:ph type="title"/>
          </p:nvPr>
        </p:nvSpPr>
        <p:spPr/>
        <p:txBody>
          <a:bodyPr/>
          <a:lstStyle/>
          <a:p>
            <a:r>
              <a:rPr lang="en-MY" dirty="0"/>
              <a:t>Challenges of adsorption in biorefinery</a:t>
            </a:r>
          </a:p>
        </p:txBody>
      </p:sp>
      <p:sp>
        <p:nvSpPr>
          <p:cNvPr id="3" name="Content Placeholder 2">
            <a:extLst>
              <a:ext uri="{FF2B5EF4-FFF2-40B4-BE49-F238E27FC236}">
                <a16:creationId xmlns:a16="http://schemas.microsoft.com/office/drawing/2014/main" id="{97A86FBE-F466-46EC-8190-01FF46FD0366}"/>
              </a:ext>
            </a:extLst>
          </p:cNvPr>
          <p:cNvSpPr>
            <a:spLocks noGrp="1"/>
          </p:cNvSpPr>
          <p:nvPr>
            <p:ph idx="1"/>
          </p:nvPr>
        </p:nvSpPr>
        <p:spPr/>
        <p:txBody>
          <a:bodyPr/>
          <a:lstStyle/>
          <a:p>
            <a:pPr marL="0" indent="0">
              <a:buNone/>
            </a:pPr>
            <a:r>
              <a:rPr lang="en-MY" dirty="0"/>
              <a:t>Can you list it?</a:t>
            </a:r>
          </a:p>
        </p:txBody>
      </p:sp>
      <p:pic>
        <p:nvPicPr>
          <p:cNvPr id="1026" name="Picture 2" descr="Advantages and disadvantages of the adsorption method ">
            <a:extLst>
              <a:ext uri="{FF2B5EF4-FFF2-40B4-BE49-F238E27FC236}">
                <a16:creationId xmlns:a16="http://schemas.microsoft.com/office/drawing/2014/main" id="{5F27D0AD-422F-467E-8CC4-8BAF6EA3F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12" y="3828357"/>
            <a:ext cx="11215253" cy="234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8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1930-79AF-4C34-994F-B38AE05B3C33}"/>
              </a:ext>
            </a:extLst>
          </p:cNvPr>
          <p:cNvSpPr>
            <a:spLocks noGrp="1"/>
          </p:cNvSpPr>
          <p:nvPr>
            <p:ph type="title"/>
          </p:nvPr>
        </p:nvSpPr>
        <p:spPr/>
        <p:txBody>
          <a:bodyPr/>
          <a:lstStyle/>
          <a:p>
            <a:r>
              <a:rPr lang="en-MY" b="1" dirty="0"/>
              <a:t>Reference</a:t>
            </a:r>
          </a:p>
        </p:txBody>
      </p:sp>
      <p:sp>
        <p:nvSpPr>
          <p:cNvPr id="3" name="Content Placeholder 2">
            <a:extLst>
              <a:ext uri="{FF2B5EF4-FFF2-40B4-BE49-F238E27FC236}">
                <a16:creationId xmlns:a16="http://schemas.microsoft.com/office/drawing/2014/main" id="{16D24991-743B-475A-95C0-0BFF95935373}"/>
              </a:ext>
            </a:extLst>
          </p:cNvPr>
          <p:cNvSpPr>
            <a:spLocks noGrp="1"/>
          </p:cNvSpPr>
          <p:nvPr>
            <p:ph idx="1"/>
          </p:nvPr>
        </p:nvSpPr>
        <p:spPr/>
        <p:txBody>
          <a:bodyPr/>
          <a:lstStyle/>
          <a:p>
            <a:pPr algn="just"/>
            <a:r>
              <a:rPr lang="en-US" b="1" dirty="0"/>
              <a:t>Separation and purification technologies in biorefineries. </a:t>
            </a:r>
            <a:r>
              <a:rPr lang="en-US" dirty="0"/>
              <a:t>Ramaswamy, S., Huang, H. J., &amp; Ramarao, B. V. (2013). John Wiley &amp; Sons Incorporated.</a:t>
            </a:r>
          </a:p>
          <a:p>
            <a:pPr algn="just"/>
            <a:r>
              <a:rPr lang="en-US" b="1" dirty="0"/>
              <a:t>Biorefineries and Chemical Processes: Design, Integration and Sustainability Analysis </a:t>
            </a:r>
            <a:r>
              <a:rPr lang="en-US" dirty="0"/>
              <a:t>- Author(s): </a:t>
            </a:r>
            <a:r>
              <a:rPr lang="en-US" dirty="0" err="1"/>
              <a:t>Jhuma</a:t>
            </a:r>
            <a:r>
              <a:rPr lang="en-US" dirty="0"/>
              <a:t> </a:t>
            </a:r>
            <a:r>
              <a:rPr lang="en-US" dirty="0" err="1"/>
              <a:t>Sadhukhan</a:t>
            </a:r>
            <a:r>
              <a:rPr lang="en-US" dirty="0"/>
              <a:t> </a:t>
            </a:r>
            <a:r>
              <a:rPr lang="en-US" dirty="0" err="1"/>
              <a:t>Kok</a:t>
            </a:r>
            <a:r>
              <a:rPr lang="en-US" dirty="0"/>
              <a:t> Siew Ng Elias Martinez Hernandez.</a:t>
            </a:r>
          </a:p>
          <a:p>
            <a:pPr algn="just"/>
            <a:endParaRPr lang="en-MY" dirty="0"/>
          </a:p>
        </p:txBody>
      </p:sp>
    </p:spTree>
    <p:extLst>
      <p:ext uri="{BB962C8B-B14F-4D97-AF65-F5344CB8AC3E}">
        <p14:creationId xmlns:p14="http://schemas.microsoft.com/office/powerpoint/2010/main" val="4195523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0F4A-00D6-471E-A5F9-23919EBF827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0374A880-C54F-41FB-B094-D3B140891EBF}"/>
              </a:ext>
            </a:extLst>
          </p:cNvPr>
          <p:cNvSpPr>
            <a:spLocks noGrp="1"/>
          </p:cNvSpPr>
          <p:nvPr>
            <p:ph idx="1"/>
          </p:nvPr>
        </p:nvSpPr>
        <p:spPr/>
        <p:txBody>
          <a:bodyPr/>
          <a:lstStyle/>
          <a:p>
            <a:r>
              <a:rPr lang="en-US" dirty="0"/>
              <a:t>The main disadvantage of adsorption is the formation of a secondary waste, such as the spent adsorbent, unusable recovered organic compounds, and organics in the waste water if steam is used for regeneration. Secondary waste may require off-site treatment or specialist disposal</a:t>
            </a:r>
          </a:p>
          <a:p>
            <a:r>
              <a:rPr lang="en-US" dirty="0"/>
              <a:t>Regeneration -  expensive, not straightforward, and results in loss of the adsorbent</a:t>
            </a:r>
          </a:p>
          <a:p>
            <a:r>
              <a:rPr lang="en-US" dirty="0"/>
              <a:t>The cost of adsorbent - the higher the quality the greater the cost</a:t>
            </a:r>
            <a:endParaRPr lang="en-MY" dirty="0"/>
          </a:p>
        </p:txBody>
      </p:sp>
    </p:spTree>
    <p:extLst>
      <p:ext uri="{BB962C8B-B14F-4D97-AF65-F5344CB8AC3E}">
        <p14:creationId xmlns:p14="http://schemas.microsoft.com/office/powerpoint/2010/main" val="2650929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DD12-28E0-4D9D-B5B9-C6DCADC1FBE1}"/>
              </a:ext>
            </a:extLst>
          </p:cNvPr>
          <p:cNvSpPr>
            <a:spLocks noGrp="1"/>
          </p:cNvSpPr>
          <p:nvPr>
            <p:ph type="title"/>
          </p:nvPr>
        </p:nvSpPr>
        <p:spPr/>
        <p:txBody>
          <a:bodyPr/>
          <a:lstStyle/>
          <a:p>
            <a:r>
              <a:rPr lang="en-MY" b="1" dirty="0"/>
              <a:t>Regeneration technique</a:t>
            </a:r>
          </a:p>
        </p:txBody>
      </p:sp>
      <p:sp>
        <p:nvSpPr>
          <p:cNvPr id="3" name="Content Placeholder 2">
            <a:extLst>
              <a:ext uri="{FF2B5EF4-FFF2-40B4-BE49-F238E27FC236}">
                <a16:creationId xmlns:a16="http://schemas.microsoft.com/office/drawing/2014/main" id="{35C3F84E-E9DE-4598-AD4B-73A4988A51C8}"/>
              </a:ext>
            </a:extLst>
          </p:cNvPr>
          <p:cNvSpPr>
            <a:spLocks noGrp="1"/>
          </p:cNvSpPr>
          <p:nvPr>
            <p:ph idx="1"/>
          </p:nvPr>
        </p:nvSpPr>
        <p:spPr/>
        <p:txBody>
          <a:bodyPr>
            <a:normAutofit lnSpcReduction="10000"/>
          </a:bodyPr>
          <a:lstStyle/>
          <a:p>
            <a:r>
              <a:rPr lang="en-US" dirty="0"/>
              <a:t>The reactivation or the regeneration of adsorbents involves restoring the adsorptive capacity of saturated adsorbents by desorbing adsorbed contaminants on the adsorbents surface.</a:t>
            </a:r>
          </a:p>
          <a:p>
            <a:r>
              <a:rPr lang="en-US" dirty="0"/>
              <a:t>Common technique - </a:t>
            </a:r>
            <a:r>
              <a:rPr lang="en-MY" dirty="0"/>
              <a:t>thermal reactivation </a:t>
            </a:r>
          </a:p>
          <a:p>
            <a:r>
              <a:rPr lang="en-MY" dirty="0"/>
              <a:t>Step involves (for example; regeneration of activated carbon):</a:t>
            </a:r>
          </a:p>
          <a:p>
            <a:pPr marL="571500" indent="-571500">
              <a:buAutoNum type="romanLcParenBoth"/>
            </a:pPr>
            <a:r>
              <a:rPr lang="en-US" dirty="0"/>
              <a:t>adsorbent drying at approximately 105 °C; </a:t>
            </a:r>
          </a:p>
          <a:p>
            <a:pPr marL="571500" indent="-571500">
              <a:buAutoNum type="romanLcParenBoth"/>
            </a:pPr>
            <a:r>
              <a:rPr lang="en-US" dirty="0"/>
              <a:t>high temperature desorption and decomposition (500–900 °C) under an inert atmosphere; and </a:t>
            </a:r>
          </a:p>
          <a:p>
            <a:pPr marL="571500" indent="-571500">
              <a:buAutoNum type="romanLcParenBoth"/>
            </a:pPr>
            <a:r>
              <a:rPr lang="en-US" dirty="0"/>
              <a:t>residual organic gasification by an oxidizing gas (steam or carbon dioxide) at elevated temperatures (800 °C).</a:t>
            </a:r>
            <a:endParaRPr lang="en-MY" dirty="0"/>
          </a:p>
          <a:p>
            <a:pPr marL="0" indent="0">
              <a:buNone/>
            </a:pPr>
            <a:endParaRPr lang="en-MY" dirty="0"/>
          </a:p>
        </p:txBody>
      </p:sp>
    </p:spTree>
    <p:extLst>
      <p:ext uri="{BB962C8B-B14F-4D97-AF65-F5344CB8AC3E}">
        <p14:creationId xmlns:p14="http://schemas.microsoft.com/office/powerpoint/2010/main" val="317319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9D1B-95D9-43FD-A365-D474DA2B4D0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BD53ACD9-D92C-4B35-8A29-CCC132A455D6}"/>
              </a:ext>
            </a:extLst>
          </p:cNvPr>
          <p:cNvSpPr>
            <a:spLocks noGrp="1"/>
          </p:cNvSpPr>
          <p:nvPr>
            <p:ph idx="1"/>
          </p:nvPr>
        </p:nvSpPr>
        <p:spPr/>
        <p:txBody>
          <a:bodyPr/>
          <a:lstStyle/>
          <a:p>
            <a:r>
              <a:rPr lang="en-MY" b="1" dirty="0">
                <a:solidFill>
                  <a:srgbClr val="FF0000"/>
                </a:solidFill>
              </a:rPr>
              <a:t>BUT! </a:t>
            </a:r>
          </a:p>
          <a:p>
            <a:r>
              <a:rPr lang="en-US" dirty="0"/>
              <a:t>Per adsorption-thermal regeneration cycle between 5 and 15 </a:t>
            </a:r>
            <a:r>
              <a:rPr lang="en-US" dirty="0" err="1"/>
              <a:t>wt</a:t>
            </a:r>
            <a:r>
              <a:rPr lang="en-US" dirty="0"/>
              <a:t> % of the carbon bed is burnt off, resulting in a loss of adsorptive capacity </a:t>
            </a:r>
          </a:p>
          <a:p>
            <a:r>
              <a:rPr lang="en-US" dirty="0"/>
              <a:t>Thermal regeneration is a high energy process due to the high required temperatures, making it both an energetically and commercially expensive process</a:t>
            </a:r>
          </a:p>
          <a:p>
            <a:r>
              <a:rPr lang="en-MY" dirty="0"/>
              <a:t>Need to be sent elsewhere for efficient regeneration</a:t>
            </a:r>
          </a:p>
          <a:p>
            <a:endParaRPr lang="en-MY" dirty="0"/>
          </a:p>
        </p:txBody>
      </p:sp>
    </p:spTree>
    <p:extLst>
      <p:ext uri="{BB962C8B-B14F-4D97-AF65-F5344CB8AC3E}">
        <p14:creationId xmlns:p14="http://schemas.microsoft.com/office/powerpoint/2010/main" val="2873668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E10D-2F30-461A-89AF-A0953C609A2D}"/>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2282870-A30C-44B7-AD72-6A11B853AA84}"/>
              </a:ext>
            </a:extLst>
          </p:cNvPr>
          <p:cNvSpPr>
            <a:spLocks noGrp="1"/>
          </p:cNvSpPr>
          <p:nvPr>
            <p:ph idx="1"/>
          </p:nvPr>
        </p:nvSpPr>
        <p:spPr/>
        <p:txBody>
          <a:bodyPr/>
          <a:lstStyle/>
          <a:p>
            <a:r>
              <a:rPr lang="en-MY" dirty="0"/>
              <a:t>Current alternative regeneration methods are: </a:t>
            </a:r>
          </a:p>
          <a:p>
            <a:pPr marL="571500" indent="-571500">
              <a:buAutoNum type="romanLcParenBoth"/>
            </a:pPr>
            <a:r>
              <a:rPr lang="en-MY" dirty="0"/>
              <a:t>chemical and solvent regeneration</a:t>
            </a:r>
          </a:p>
          <a:p>
            <a:pPr marL="571500" indent="-571500">
              <a:buAutoNum type="romanLcParenBoth"/>
            </a:pPr>
            <a:r>
              <a:rPr lang="en-MY" dirty="0"/>
              <a:t>microbial regeneration</a:t>
            </a:r>
          </a:p>
          <a:p>
            <a:pPr marL="571500" indent="-571500">
              <a:buAutoNum type="romanLcParenBoth"/>
            </a:pPr>
            <a:r>
              <a:rPr lang="en-MY" dirty="0"/>
              <a:t>electrochemical regeneration </a:t>
            </a:r>
          </a:p>
          <a:p>
            <a:pPr marL="571500" indent="-571500">
              <a:buAutoNum type="romanLcParenBoth"/>
            </a:pPr>
            <a:r>
              <a:rPr lang="en-MY" dirty="0"/>
              <a:t>ultrasonic regeneration</a:t>
            </a:r>
          </a:p>
          <a:p>
            <a:pPr marL="571500" indent="-571500">
              <a:buAutoNum type="romanLcParenBoth"/>
            </a:pPr>
            <a:r>
              <a:rPr lang="en-MY" dirty="0"/>
              <a:t>wet air oxidation.</a:t>
            </a:r>
          </a:p>
        </p:txBody>
      </p:sp>
    </p:spTree>
    <p:extLst>
      <p:ext uri="{BB962C8B-B14F-4D97-AF65-F5344CB8AC3E}">
        <p14:creationId xmlns:p14="http://schemas.microsoft.com/office/powerpoint/2010/main" val="3209202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28FB-4D85-4BAB-B324-86EA3644AE6E}"/>
              </a:ext>
            </a:extLst>
          </p:cNvPr>
          <p:cNvSpPr>
            <a:spLocks noGrp="1"/>
          </p:cNvSpPr>
          <p:nvPr>
            <p:ph type="title"/>
          </p:nvPr>
        </p:nvSpPr>
        <p:spPr/>
        <p:txBody>
          <a:bodyPr/>
          <a:lstStyle/>
          <a:p>
            <a:r>
              <a:rPr lang="en-MY" b="1" dirty="0"/>
              <a:t>Research needs and prospects</a:t>
            </a:r>
          </a:p>
        </p:txBody>
      </p:sp>
      <p:sp>
        <p:nvSpPr>
          <p:cNvPr id="3" name="Content Placeholder 2">
            <a:extLst>
              <a:ext uri="{FF2B5EF4-FFF2-40B4-BE49-F238E27FC236}">
                <a16:creationId xmlns:a16="http://schemas.microsoft.com/office/drawing/2014/main" id="{6DE600E6-ED9B-4597-87F3-36D1841073AC}"/>
              </a:ext>
            </a:extLst>
          </p:cNvPr>
          <p:cNvSpPr>
            <a:spLocks noGrp="1"/>
          </p:cNvSpPr>
          <p:nvPr>
            <p:ph idx="1"/>
          </p:nvPr>
        </p:nvSpPr>
        <p:spPr/>
        <p:txBody>
          <a:bodyPr>
            <a:normAutofit fontScale="85000" lnSpcReduction="20000"/>
          </a:bodyPr>
          <a:lstStyle/>
          <a:p>
            <a:pPr marL="0" indent="0">
              <a:buNone/>
            </a:pPr>
            <a:r>
              <a:rPr lang="en-US" b="1" dirty="0"/>
              <a:t>Further improvements to make adsorption technology commercially feasible </a:t>
            </a:r>
          </a:p>
          <a:p>
            <a:pPr algn="just"/>
            <a:r>
              <a:rPr lang="en-US" dirty="0"/>
              <a:t>Developing new adsorbents - (</a:t>
            </a:r>
            <a:r>
              <a:rPr lang="en-US" dirty="0" err="1"/>
              <a:t>i</a:t>
            </a:r>
            <a:r>
              <a:rPr lang="en-US" dirty="0"/>
              <a:t>) better selectivity for specific adsorbate, (ii) better stability under biorefinery process conditions, (iii) favorable geometries, and (iv) lower production cost.</a:t>
            </a:r>
          </a:p>
          <a:p>
            <a:pPr algn="just"/>
            <a:r>
              <a:rPr lang="en-US" dirty="0"/>
              <a:t>Process improvements - using non-conventional ways to</a:t>
            </a:r>
            <a:br>
              <a:rPr lang="en-US" dirty="0"/>
            </a:br>
            <a:r>
              <a:rPr lang="en-US" dirty="0"/>
              <a:t>regenerate adsorbents such as sonic/ microwave energy can reduce the adsorption/desorption cycle time. </a:t>
            </a:r>
          </a:p>
          <a:p>
            <a:pPr algn="just"/>
            <a:r>
              <a:rPr lang="en-US" dirty="0"/>
              <a:t>The need for robust predictive model tools. </a:t>
            </a:r>
          </a:p>
          <a:p>
            <a:pPr algn="just"/>
            <a:r>
              <a:rPr lang="en-US" dirty="0"/>
              <a:t>The need to generate and compile multicomponent adsorption data – for example separation of component from complex fermentation broth</a:t>
            </a:r>
          </a:p>
          <a:p>
            <a:pPr algn="just"/>
            <a:r>
              <a:rPr lang="en-US" dirty="0"/>
              <a:t>Effective ways to dispose of spent adsorbents.</a:t>
            </a:r>
          </a:p>
          <a:p>
            <a:pPr marL="0" indent="0" algn="just">
              <a:buNone/>
            </a:pPr>
            <a:br>
              <a:rPr lang="en-US" dirty="0"/>
            </a:br>
            <a:endParaRPr lang="en-MY" dirty="0"/>
          </a:p>
        </p:txBody>
      </p:sp>
    </p:spTree>
    <p:extLst>
      <p:ext uri="{BB962C8B-B14F-4D97-AF65-F5344CB8AC3E}">
        <p14:creationId xmlns:p14="http://schemas.microsoft.com/office/powerpoint/2010/main" val="1110328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9521-5ACB-4107-9235-8EEBE86EBBB7}"/>
              </a:ext>
            </a:extLst>
          </p:cNvPr>
          <p:cNvSpPr>
            <a:spLocks noGrp="1"/>
          </p:cNvSpPr>
          <p:nvPr>
            <p:ph type="title"/>
          </p:nvPr>
        </p:nvSpPr>
        <p:spPr/>
        <p:txBody>
          <a:bodyPr/>
          <a:lstStyle/>
          <a:p>
            <a:r>
              <a:rPr lang="en-MY" dirty="0"/>
              <a:t>Ion Exchange</a:t>
            </a:r>
          </a:p>
        </p:txBody>
      </p:sp>
      <p:sp>
        <p:nvSpPr>
          <p:cNvPr id="3" name="Text Placeholder 2">
            <a:extLst>
              <a:ext uri="{FF2B5EF4-FFF2-40B4-BE49-F238E27FC236}">
                <a16:creationId xmlns:a16="http://schemas.microsoft.com/office/drawing/2014/main" id="{5AE3FFE1-DF84-45A8-88AD-9557509B7B71}"/>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2187949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07CFF-A407-425B-AA16-2BE08A426931}"/>
              </a:ext>
            </a:extLst>
          </p:cNvPr>
          <p:cNvSpPr>
            <a:spLocks noGrp="1"/>
          </p:cNvSpPr>
          <p:nvPr>
            <p:ph type="title"/>
          </p:nvPr>
        </p:nvSpPr>
        <p:spPr/>
        <p:txBody>
          <a:bodyPr/>
          <a:lstStyle/>
          <a:p>
            <a:r>
              <a:rPr lang="en-MY" b="1" dirty="0"/>
              <a:t>Fast revision</a:t>
            </a:r>
          </a:p>
        </p:txBody>
      </p:sp>
      <p:sp>
        <p:nvSpPr>
          <p:cNvPr id="5" name="Content Placeholder 4">
            <a:extLst>
              <a:ext uri="{FF2B5EF4-FFF2-40B4-BE49-F238E27FC236}">
                <a16:creationId xmlns:a16="http://schemas.microsoft.com/office/drawing/2014/main" id="{063F872B-8C8D-4F7C-9333-944619120EDC}"/>
              </a:ext>
            </a:extLst>
          </p:cNvPr>
          <p:cNvSpPr>
            <a:spLocks noGrp="1"/>
          </p:cNvSpPr>
          <p:nvPr>
            <p:ph idx="1"/>
          </p:nvPr>
        </p:nvSpPr>
        <p:spPr/>
        <p:txBody>
          <a:bodyPr/>
          <a:lstStyle/>
          <a:p>
            <a:r>
              <a:rPr lang="en-MY" dirty="0"/>
              <a:t>What is ion?</a:t>
            </a:r>
          </a:p>
          <a:p>
            <a:r>
              <a:rPr lang="en-MY" dirty="0"/>
              <a:t>What is cation?</a:t>
            </a:r>
          </a:p>
          <a:p>
            <a:r>
              <a:rPr lang="en-MY" dirty="0"/>
              <a:t>What is anion?</a:t>
            </a:r>
          </a:p>
          <a:p>
            <a:endParaRPr lang="en-MY" dirty="0"/>
          </a:p>
        </p:txBody>
      </p:sp>
      <p:sp>
        <p:nvSpPr>
          <p:cNvPr id="6" name="Rectangle 5">
            <a:extLst>
              <a:ext uri="{FF2B5EF4-FFF2-40B4-BE49-F238E27FC236}">
                <a16:creationId xmlns:a16="http://schemas.microsoft.com/office/drawing/2014/main" id="{B456CA5A-D0D6-4724-BC88-073C27B2B975}"/>
              </a:ext>
            </a:extLst>
          </p:cNvPr>
          <p:cNvSpPr/>
          <p:nvPr/>
        </p:nvSpPr>
        <p:spPr>
          <a:xfrm>
            <a:off x="5374018" y="398478"/>
            <a:ext cx="6096000" cy="646331"/>
          </a:xfrm>
          <a:prstGeom prst="rect">
            <a:avLst/>
          </a:prstGeom>
        </p:spPr>
        <p:txBody>
          <a:bodyPr>
            <a:spAutoFit/>
          </a:bodyPr>
          <a:lstStyle/>
          <a:p>
            <a:r>
              <a:rPr lang="en-US" dirty="0"/>
              <a:t>Ion - An atom or molecule with a net electric charge due to the loss or gain of one or more electrons.</a:t>
            </a:r>
            <a:endParaRPr lang="en-MY" dirty="0"/>
          </a:p>
        </p:txBody>
      </p:sp>
      <p:pic>
        <p:nvPicPr>
          <p:cNvPr id="7" name="Picture 6">
            <a:extLst>
              <a:ext uri="{FF2B5EF4-FFF2-40B4-BE49-F238E27FC236}">
                <a16:creationId xmlns:a16="http://schemas.microsoft.com/office/drawing/2014/main" id="{09BB5243-4BDE-427B-AEFD-8C892433B369}"/>
              </a:ext>
            </a:extLst>
          </p:cNvPr>
          <p:cNvPicPr>
            <a:picLocks noChangeAspect="1"/>
          </p:cNvPicPr>
          <p:nvPr/>
        </p:nvPicPr>
        <p:blipFill>
          <a:blip r:embed="rId2"/>
          <a:stretch>
            <a:fillRect/>
          </a:stretch>
        </p:blipFill>
        <p:spPr>
          <a:xfrm>
            <a:off x="7345562" y="1179746"/>
            <a:ext cx="4008238" cy="2004119"/>
          </a:xfrm>
          <a:prstGeom prst="rect">
            <a:avLst/>
          </a:prstGeom>
        </p:spPr>
      </p:pic>
      <p:sp>
        <p:nvSpPr>
          <p:cNvPr id="8" name="Rectangle 7">
            <a:extLst>
              <a:ext uri="{FF2B5EF4-FFF2-40B4-BE49-F238E27FC236}">
                <a16:creationId xmlns:a16="http://schemas.microsoft.com/office/drawing/2014/main" id="{07B92879-0C98-4C72-8F41-9E053F34D626}"/>
              </a:ext>
            </a:extLst>
          </p:cNvPr>
          <p:cNvSpPr/>
          <p:nvPr/>
        </p:nvSpPr>
        <p:spPr>
          <a:xfrm>
            <a:off x="1823639" y="3375015"/>
            <a:ext cx="3174459" cy="369332"/>
          </a:xfrm>
          <a:prstGeom prst="rect">
            <a:avLst/>
          </a:prstGeom>
        </p:spPr>
        <p:txBody>
          <a:bodyPr wrap="none">
            <a:spAutoFit/>
          </a:bodyPr>
          <a:lstStyle/>
          <a:p>
            <a:r>
              <a:rPr lang="en-MY" dirty="0"/>
              <a:t>Cation - a positively charged ion</a:t>
            </a:r>
          </a:p>
        </p:txBody>
      </p:sp>
      <p:pic>
        <p:nvPicPr>
          <p:cNvPr id="9" name="Picture 8">
            <a:extLst>
              <a:ext uri="{FF2B5EF4-FFF2-40B4-BE49-F238E27FC236}">
                <a16:creationId xmlns:a16="http://schemas.microsoft.com/office/drawing/2014/main" id="{1EAA8FD7-B382-490F-8317-78497A3DF827}"/>
              </a:ext>
            </a:extLst>
          </p:cNvPr>
          <p:cNvPicPr>
            <a:picLocks noChangeAspect="1"/>
          </p:cNvPicPr>
          <p:nvPr/>
        </p:nvPicPr>
        <p:blipFill>
          <a:blip r:embed="rId3"/>
          <a:stretch>
            <a:fillRect/>
          </a:stretch>
        </p:blipFill>
        <p:spPr>
          <a:xfrm>
            <a:off x="1040016" y="3879284"/>
            <a:ext cx="4711294" cy="2651760"/>
          </a:xfrm>
          <a:prstGeom prst="rect">
            <a:avLst/>
          </a:prstGeom>
        </p:spPr>
      </p:pic>
      <p:pic>
        <p:nvPicPr>
          <p:cNvPr id="10" name="Picture 9">
            <a:extLst>
              <a:ext uri="{FF2B5EF4-FFF2-40B4-BE49-F238E27FC236}">
                <a16:creationId xmlns:a16="http://schemas.microsoft.com/office/drawing/2014/main" id="{E46B95B5-CFA0-48B8-AC94-38721EEAC9C0}"/>
              </a:ext>
            </a:extLst>
          </p:cNvPr>
          <p:cNvPicPr>
            <a:picLocks noChangeAspect="1"/>
          </p:cNvPicPr>
          <p:nvPr/>
        </p:nvPicPr>
        <p:blipFill>
          <a:blip r:embed="rId4"/>
          <a:stretch>
            <a:fillRect/>
          </a:stretch>
        </p:blipFill>
        <p:spPr>
          <a:xfrm>
            <a:off x="6844322" y="3879284"/>
            <a:ext cx="4711294" cy="2651760"/>
          </a:xfrm>
          <a:prstGeom prst="rect">
            <a:avLst/>
          </a:prstGeom>
        </p:spPr>
      </p:pic>
      <p:sp>
        <p:nvSpPr>
          <p:cNvPr id="11" name="Rectangle 10">
            <a:extLst>
              <a:ext uri="{FF2B5EF4-FFF2-40B4-BE49-F238E27FC236}">
                <a16:creationId xmlns:a16="http://schemas.microsoft.com/office/drawing/2014/main" id="{86CA14C8-96BC-47B9-80CE-4F75BF62D959}"/>
              </a:ext>
            </a:extLst>
          </p:cNvPr>
          <p:cNvSpPr/>
          <p:nvPr/>
        </p:nvSpPr>
        <p:spPr>
          <a:xfrm>
            <a:off x="7911535" y="3407718"/>
            <a:ext cx="3184590" cy="369332"/>
          </a:xfrm>
          <a:prstGeom prst="rect">
            <a:avLst/>
          </a:prstGeom>
        </p:spPr>
        <p:txBody>
          <a:bodyPr wrap="none">
            <a:spAutoFit/>
          </a:bodyPr>
          <a:lstStyle/>
          <a:p>
            <a:r>
              <a:rPr lang="en-MY" dirty="0"/>
              <a:t>Anion - a negatively charged ion</a:t>
            </a:r>
          </a:p>
        </p:txBody>
      </p:sp>
    </p:spTree>
    <p:extLst>
      <p:ext uri="{BB962C8B-B14F-4D97-AF65-F5344CB8AC3E}">
        <p14:creationId xmlns:p14="http://schemas.microsoft.com/office/powerpoint/2010/main" val="41266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A76B17-A7DE-473F-BED6-CD18F4E24717}"/>
              </a:ext>
            </a:extLst>
          </p:cNvPr>
          <p:cNvPicPr>
            <a:picLocks noChangeAspect="1"/>
          </p:cNvPicPr>
          <p:nvPr/>
        </p:nvPicPr>
        <p:blipFill rotWithShape="1">
          <a:blip r:embed="rId2"/>
          <a:srcRect l="26917" t="50000" r="24416" b="19278"/>
          <a:stretch/>
        </p:blipFill>
        <p:spPr>
          <a:xfrm>
            <a:off x="1148079" y="1473199"/>
            <a:ext cx="9576779" cy="3271521"/>
          </a:xfrm>
          <a:prstGeom prst="rect">
            <a:avLst/>
          </a:prstGeom>
        </p:spPr>
      </p:pic>
      <p:sp>
        <p:nvSpPr>
          <p:cNvPr id="6" name="Rectangle 5">
            <a:extLst>
              <a:ext uri="{FF2B5EF4-FFF2-40B4-BE49-F238E27FC236}">
                <a16:creationId xmlns:a16="http://schemas.microsoft.com/office/drawing/2014/main" id="{D00D1494-5712-4C1D-851E-AA1E067FBA21}"/>
              </a:ext>
            </a:extLst>
          </p:cNvPr>
          <p:cNvSpPr/>
          <p:nvPr/>
        </p:nvSpPr>
        <p:spPr>
          <a:xfrm>
            <a:off x="2997688" y="5648961"/>
            <a:ext cx="5877560" cy="738664"/>
          </a:xfrm>
          <a:prstGeom prst="rect">
            <a:avLst/>
          </a:prstGeom>
        </p:spPr>
        <p:txBody>
          <a:bodyPr wrap="square">
            <a:spAutoFit/>
          </a:bodyPr>
          <a:lstStyle/>
          <a:p>
            <a:r>
              <a:rPr lang="en-US" sz="2400" i="1" dirty="0">
                <a:solidFill>
                  <a:srgbClr val="231F20"/>
                </a:solidFill>
                <a:latin typeface="Optima"/>
              </a:rPr>
              <a:t>Biodiesel purification with ion-exchange resin</a:t>
            </a:r>
            <a:r>
              <a:rPr lang="en-US" sz="2400" dirty="0"/>
              <a:t> </a:t>
            </a:r>
            <a:br>
              <a:rPr lang="en-US" dirty="0"/>
            </a:br>
            <a:endParaRPr lang="en-MY" dirty="0"/>
          </a:p>
        </p:txBody>
      </p:sp>
    </p:spTree>
    <p:extLst>
      <p:ext uri="{BB962C8B-B14F-4D97-AF65-F5344CB8AC3E}">
        <p14:creationId xmlns:p14="http://schemas.microsoft.com/office/powerpoint/2010/main" val="2311998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CACC8-D417-445F-99A1-BB9552347A7F}"/>
              </a:ext>
            </a:extLst>
          </p:cNvPr>
          <p:cNvSpPr>
            <a:spLocks noGrp="1"/>
          </p:cNvSpPr>
          <p:nvPr>
            <p:ph type="title"/>
          </p:nvPr>
        </p:nvSpPr>
        <p:spPr/>
        <p:txBody>
          <a:bodyPr/>
          <a:lstStyle/>
          <a:p>
            <a:r>
              <a:rPr lang="en-MY" dirty="0"/>
              <a:t>Principle of Ion Exchange</a:t>
            </a:r>
          </a:p>
        </p:txBody>
      </p:sp>
      <p:sp>
        <p:nvSpPr>
          <p:cNvPr id="5" name="Content Placeholder 4">
            <a:extLst>
              <a:ext uri="{FF2B5EF4-FFF2-40B4-BE49-F238E27FC236}">
                <a16:creationId xmlns:a16="http://schemas.microsoft.com/office/drawing/2014/main" id="{0EB50ACF-2448-4DF8-8850-E7AEF03E6CFF}"/>
              </a:ext>
            </a:extLst>
          </p:cNvPr>
          <p:cNvSpPr>
            <a:spLocks noGrp="1"/>
          </p:cNvSpPr>
          <p:nvPr>
            <p:ph idx="1"/>
          </p:nvPr>
        </p:nvSpPr>
        <p:spPr/>
        <p:txBody>
          <a:bodyPr/>
          <a:lstStyle/>
          <a:p>
            <a:pPr marL="0" indent="0">
              <a:buNone/>
            </a:pPr>
            <a:r>
              <a:rPr lang="en-US" dirty="0"/>
              <a:t>Adsorption phenomenon where the mechanism of adsorption is electrostatic.  Electrostatic forces hold ions to charged functional groups on the surface of the ion exchange resin.   The adsorbed ions </a:t>
            </a:r>
            <a:r>
              <a:rPr lang="en-US" b="1" dirty="0"/>
              <a:t>replace ions that are on the resin surface on a 1:1 charge basis. </a:t>
            </a:r>
            <a:endParaRPr lang="en-MY" b="1" dirty="0"/>
          </a:p>
        </p:txBody>
      </p:sp>
      <p:pic>
        <p:nvPicPr>
          <p:cNvPr id="6" name="Picture 5">
            <a:extLst>
              <a:ext uri="{FF2B5EF4-FFF2-40B4-BE49-F238E27FC236}">
                <a16:creationId xmlns:a16="http://schemas.microsoft.com/office/drawing/2014/main" id="{E029634B-8265-4C52-9678-9139DB6E9151}"/>
              </a:ext>
            </a:extLst>
          </p:cNvPr>
          <p:cNvPicPr>
            <a:picLocks noChangeAspect="1"/>
          </p:cNvPicPr>
          <p:nvPr/>
        </p:nvPicPr>
        <p:blipFill rotWithShape="1">
          <a:blip r:embed="rId2"/>
          <a:srcRect t="17011" r="4337" b="30799"/>
          <a:stretch/>
        </p:blipFill>
        <p:spPr>
          <a:xfrm>
            <a:off x="1909683" y="3429000"/>
            <a:ext cx="8158877" cy="3335418"/>
          </a:xfrm>
          <a:prstGeom prst="rect">
            <a:avLst/>
          </a:prstGeom>
        </p:spPr>
      </p:pic>
    </p:spTree>
    <p:extLst>
      <p:ext uri="{BB962C8B-B14F-4D97-AF65-F5344CB8AC3E}">
        <p14:creationId xmlns:p14="http://schemas.microsoft.com/office/powerpoint/2010/main" val="3622962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E580-81BA-41AC-BCC3-4CC2DD88C537}"/>
              </a:ext>
            </a:extLst>
          </p:cNvPr>
          <p:cNvSpPr>
            <a:spLocks noGrp="1"/>
          </p:cNvSpPr>
          <p:nvPr>
            <p:ph type="title"/>
          </p:nvPr>
        </p:nvSpPr>
        <p:spPr/>
        <p:txBody>
          <a:bodyPr/>
          <a:lstStyle/>
          <a:p>
            <a:r>
              <a:rPr lang="en-MY" dirty="0"/>
              <a:t>Advantages</a:t>
            </a:r>
          </a:p>
        </p:txBody>
      </p:sp>
      <p:sp>
        <p:nvSpPr>
          <p:cNvPr id="3" name="Content Placeholder 2">
            <a:extLst>
              <a:ext uri="{FF2B5EF4-FFF2-40B4-BE49-F238E27FC236}">
                <a16:creationId xmlns:a16="http://schemas.microsoft.com/office/drawing/2014/main" id="{3228F39F-CA5C-40D6-90B5-A9CB1E333D45}"/>
              </a:ext>
            </a:extLst>
          </p:cNvPr>
          <p:cNvSpPr>
            <a:spLocks noGrp="1"/>
          </p:cNvSpPr>
          <p:nvPr>
            <p:ph idx="1"/>
          </p:nvPr>
        </p:nvSpPr>
        <p:spPr/>
        <p:txBody>
          <a:bodyPr/>
          <a:lstStyle/>
          <a:p>
            <a:r>
              <a:rPr lang="en-US" dirty="0"/>
              <a:t>in principle, all ions or ionizable species can be removed from aqueous liquids;</a:t>
            </a:r>
          </a:p>
          <a:p>
            <a:r>
              <a:rPr lang="en-US" dirty="0"/>
              <a:t>recovery of valuable species is possible;</a:t>
            </a:r>
          </a:p>
          <a:p>
            <a:r>
              <a:rPr lang="en-US" dirty="0"/>
              <a:t>high efficiency;</a:t>
            </a:r>
          </a:p>
          <a:p>
            <a:r>
              <a:rPr lang="en-US" dirty="0"/>
              <a:t>a large variety of specific resins are available</a:t>
            </a:r>
          </a:p>
          <a:p>
            <a:endParaRPr lang="en-MY" dirty="0"/>
          </a:p>
        </p:txBody>
      </p:sp>
    </p:spTree>
    <p:extLst>
      <p:ext uri="{BB962C8B-B14F-4D97-AF65-F5344CB8AC3E}">
        <p14:creationId xmlns:p14="http://schemas.microsoft.com/office/powerpoint/2010/main" val="298404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B9521-5ACB-4107-9235-8EEBE86EBBB7}"/>
              </a:ext>
            </a:extLst>
          </p:cNvPr>
          <p:cNvSpPr>
            <a:spLocks noGrp="1"/>
          </p:cNvSpPr>
          <p:nvPr>
            <p:ph type="title"/>
          </p:nvPr>
        </p:nvSpPr>
        <p:spPr>
          <a:xfrm>
            <a:off x="831850" y="1709738"/>
            <a:ext cx="10515600" cy="2852737"/>
          </a:xfrm>
        </p:spPr>
        <p:txBody>
          <a:bodyPr/>
          <a:lstStyle/>
          <a:p>
            <a:r>
              <a:rPr lang="en-MY"/>
              <a:t>Adsorption</a:t>
            </a:r>
            <a:endParaRPr lang="en-MY" dirty="0"/>
          </a:p>
        </p:txBody>
      </p:sp>
      <p:sp>
        <p:nvSpPr>
          <p:cNvPr id="3" name="Text Placeholder 2">
            <a:extLst>
              <a:ext uri="{FF2B5EF4-FFF2-40B4-BE49-F238E27FC236}">
                <a16:creationId xmlns:a16="http://schemas.microsoft.com/office/drawing/2014/main" id="{5AE3FFE1-DF84-45A8-88AD-9557509B7B71}"/>
              </a:ext>
            </a:extLst>
          </p:cNvPr>
          <p:cNvSpPr>
            <a:spLocks noGrp="1"/>
          </p:cNvSpPr>
          <p:nvPr>
            <p:ph type="body" idx="1"/>
          </p:nvPr>
        </p:nvSpPr>
        <p:spPr>
          <a:xfrm>
            <a:off x="831850" y="4589463"/>
            <a:ext cx="10515600" cy="1500187"/>
          </a:xfrm>
        </p:spPr>
        <p:txBody>
          <a:bodyPr/>
          <a:lstStyle/>
          <a:p>
            <a:endParaRPr lang="en-MY" dirty="0"/>
          </a:p>
        </p:txBody>
      </p:sp>
      <p:pic>
        <p:nvPicPr>
          <p:cNvPr id="4" name="Picture 7">
            <a:extLst>
              <a:ext uri="{FF2B5EF4-FFF2-40B4-BE49-F238E27FC236}">
                <a16:creationId xmlns:a16="http://schemas.microsoft.com/office/drawing/2014/main" id="{F7C574C4-0A3B-4C1B-8517-462C09842934}"/>
              </a:ext>
            </a:extLst>
          </p:cNvPr>
          <p:cNvPicPr>
            <a:picLocks noChangeAspect="1" noChangeArrowheads="1"/>
          </p:cNvPicPr>
          <p:nvPr/>
        </p:nvPicPr>
        <p:blipFill>
          <a:blip r:embed="rId2" cstate="print"/>
          <a:srcRect l="3287" t="11713" r="4352" b="8797"/>
          <a:stretch>
            <a:fillRect/>
          </a:stretch>
        </p:blipFill>
        <p:spPr bwMode="auto">
          <a:xfrm>
            <a:off x="7517632" y="2613818"/>
            <a:ext cx="3167062" cy="2725738"/>
          </a:xfrm>
          <a:prstGeom prst="rect">
            <a:avLst/>
          </a:prstGeom>
          <a:noFill/>
          <a:ln w="9525">
            <a:noFill/>
            <a:miter lim="800000"/>
            <a:headEnd/>
            <a:tailEnd/>
          </a:ln>
        </p:spPr>
      </p:pic>
    </p:spTree>
    <p:extLst>
      <p:ext uri="{BB962C8B-B14F-4D97-AF65-F5344CB8AC3E}">
        <p14:creationId xmlns:p14="http://schemas.microsoft.com/office/powerpoint/2010/main" val="590951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78CC-57D2-4FA5-9600-B04FB5B42F92}"/>
              </a:ext>
            </a:extLst>
          </p:cNvPr>
          <p:cNvSpPr>
            <a:spLocks noGrp="1"/>
          </p:cNvSpPr>
          <p:nvPr>
            <p:ph type="title"/>
          </p:nvPr>
        </p:nvSpPr>
        <p:spPr/>
        <p:txBody>
          <a:bodyPr/>
          <a:lstStyle/>
          <a:p>
            <a:r>
              <a:rPr lang="en-MY" dirty="0"/>
              <a:t>Disadvantages</a:t>
            </a:r>
          </a:p>
        </p:txBody>
      </p:sp>
      <p:sp>
        <p:nvSpPr>
          <p:cNvPr id="3" name="Content Placeholder 2">
            <a:extLst>
              <a:ext uri="{FF2B5EF4-FFF2-40B4-BE49-F238E27FC236}">
                <a16:creationId xmlns:a16="http://schemas.microsoft.com/office/drawing/2014/main" id="{BE5AC64D-D9E0-4C4A-A490-8395530034DF}"/>
              </a:ext>
            </a:extLst>
          </p:cNvPr>
          <p:cNvSpPr>
            <a:spLocks noGrp="1"/>
          </p:cNvSpPr>
          <p:nvPr>
            <p:ph idx="1"/>
          </p:nvPr>
        </p:nvSpPr>
        <p:spPr/>
        <p:txBody>
          <a:bodyPr/>
          <a:lstStyle/>
          <a:p>
            <a:r>
              <a:rPr lang="en-US" dirty="0"/>
              <a:t>prefiltration is required (suspended particles in the feed should be less than about 50 mg/L to prevent plugging);</a:t>
            </a:r>
          </a:p>
          <a:p>
            <a:r>
              <a:rPr lang="en-US" dirty="0"/>
              <a:t>interference of competing cations in the wastewater;</a:t>
            </a:r>
          </a:p>
          <a:p>
            <a:r>
              <a:rPr lang="en-US" dirty="0"/>
              <a:t>low-temperature resistance of organic (resin) ion exchangers</a:t>
            </a:r>
            <a:endParaRPr lang="en-MY" dirty="0"/>
          </a:p>
        </p:txBody>
      </p:sp>
    </p:spTree>
    <p:extLst>
      <p:ext uri="{BB962C8B-B14F-4D97-AF65-F5344CB8AC3E}">
        <p14:creationId xmlns:p14="http://schemas.microsoft.com/office/powerpoint/2010/main" val="238172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7BB0-A983-412F-9E71-E600F3761039}"/>
              </a:ext>
            </a:extLst>
          </p:cNvPr>
          <p:cNvSpPr>
            <a:spLocks noGrp="1"/>
          </p:cNvSpPr>
          <p:nvPr>
            <p:ph type="title"/>
          </p:nvPr>
        </p:nvSpPr>
        <p:spPr/>
        <p:txBody>
          <a:bodyPr/>
          <a:lstStyle/>
          <a:p>
            <a:r>
              <a:rPr lang="en-MY" dirty="0"/>
              <a:t>Properties of ion-exchangers</a:t>
            </a:r>
          </a:p>
        </p:txBody>
      </p:sp>
      <p:sp>
        <p:nvSpPr>
          <p:cNvPr id="3" name="Content Placeholder 2">
            <a:extLst>
              <a:ext uri="{FF2B5EF4-FFF2-40B4-BE49-F238E27FC236}">
                <a16:creationId xmlns:a16="http://schemas.microsoft.com/office/drawing/2014/main" id="{3AEC17A6-357E-4DB9-BA09-4C864E91E930}"/>
              </a:ext>
            </a:extLst>
          </p:cNvPr>
          <p:cNvSpPr>
            <a:spLocks noGrp="1"/>
          </p:cNvSpPr>
          <p:nvPr>
            <p:ph idx="1"/>
          </p:nvPr>
        </p:nvSpPr>
        <p:spPr/>
        <p:txBody>
          <a:bodyPr>
            <a:normAutofit fontScale="85000" lnSpcReduction="20000"/>
          </a:bodyPr>
          <a:lstStyle/>
          <a:p>
            <a:r>
              <a:rPr lang="en-US" dirty="0"/>
              <a:t>Degree of cross-linking and porosity </a:t>
            </a:r>
          </a:p>
          <a:p>
            <a:r>
              <a:rPr lang="en-US" dirty="0"/>
              <a:t>Exchange capacity - represents the number of active sites that are available </a:t>
            </a:r>
          </a:p>
          <a:p>
            <a:r>
              <a:rPr lang="en-MY" dirty="0"/>
              <a:t>Stability and service life - </a:t>
            </a:r>
            <a:r>
              <a:rPr lang="en-US" dirty="0"/>
              <a:t>The chemical stability of the matrix,</a:t>
            </a:r>
            <a:br>
              <a:rPr lang="en-US" dirty="0"/>
            </a:br>
            <a:r>
              <a:rPr lang="en-US" dirty="0"/>
              <a:t>thermal stability of active groups, mechanical stability, osmotic stability, and resistance to drying </a:t>
            </a:r>
            <a:endParaRPr lang="en-MY" dirty="0"/>
          </a:p>
          <a:p>
            <a:r>
              <a:rPr lang="en-MY" dirty="0"/>
              <a:t>Density - </a:t>
            </a:r>
            <a:r>
              <a:rPr lang="en-US" dirty="0"/>
              <a:t>hydrodynamic behavior in counterflow systems </a:t>
            </a:r>
            <a:endParaRPr lang="en-MY" dirty="0"/>
          </a:p>
          <a:p>
            <a:r>
              <a:rPr lang="en-MY" dirty="0"/>
              <a:t>Particle size - </a:t>
            </a:r>
            <a:r>
              <a:rPr lang="en-US" dirty="0"/>
              <a:t>compromise between the speed of the exchange</a:t>
            </a:r>
            <a:br>
              <a:rPr lang="en-US" dirty="0"/>
            </a:br>
            <a:r>
              <a:rPr lang="en-US" dirty="0"/>
              <a:t>reaction (which is greater with small beads) and high flow rates (which require coarse particles to minimize the head loss) </a:t>
            </a:r>
            <a:endParaRPr lang="en-MY" dirty="0"/>
          </a:p>
          <a:p>
            <a:r>
              <a:rPr lang="en-MY" dirty="0"/>
              <a:t>Moisture content - </a:t>
            </a:r>
            <a:r>
              <a:rPr lang="en-US" dirty="0"/>
              <a:t>Ion-exchange resins carry both fixed and mobile ions, which are always surrounded by water molecules located in the interior of the resin beads. </a:t>
            </a:r>
            <a:br>
              <a:rPr lang="en-US" dirty="0"/>
            </a:br>
            <a:endParaRPr lang="en-MY" dirty="0"/>
          </a:p>
        </p:txBody>
      </p:sp>
    </p:spTree>
    <p:extLst>
      <p:ext uri="{BB962C8B-B14F-4D97-AF65-F5344CB8AC3E}">
        <p14:creationId xmlns:p14="http://schemas.microsoft.com/office/powerpoint/2010/main" val="2662239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FD04F-4299-42BD-AA50-693916CEDFF6}"/>
              </a:ext>
            </a:extLst>
          </p:cNvPr>
          <p:cNvSpPr>
            <a:spLocks noGrp="1"/>
          </p:cNvSpPr>
          <p:nvPr>
            <p:ph idx="1"/>
          </p:nvPr>
        </p:nvSpPr>
        <p:spPr>
          <a:xfrm>
            <a:off x="838200" y="335902"/>
            <a:ext cx="10515600" cy="5841061"/>
          </a:xfrm>
        </p:spPr>
        <p:txBody>
          <a:bodyPr>
            <a:normAutofit fontScale="92500" lnSpcReduction="10000"/>
          </a:bodyPr>
          <a:lstStyle/>
          <a:p>
            <a:pPr marL="0" indent="0">
              <a:buNone/>
            </a:pPr>
            <a:r>
              <a:rPr lang="en-MY" sz="3300" b="1" dirty="0"/>
              <a:t>Degree of cross-linking and porosity</a:t>
            </a:r>
          </a:p>
          <a:p>
            <a:pPr marL="0" indent="0">
              <a:buNone/>
            </a:pPr>
            <a:endParaRPr lang="en-MY" sz="3300" b="1" dirty="0"/>
          </a:p>
          <a:p>
            <a:pPr>
              <a:buFont typeface="Wingdings" panose="05000000000000000000" pitchFamily="2" charset="2"/>
              <a:buChar char="q"/>
            </a:pPr>
            <a:r>
              <a:rPr lang="en-US" dirty="0"/>
              <a:t>Resins with a higher degree of cross-linking show more resistance to oxidizing conditions that tend to de-crosslink the polymer. </a:t>
            </a:r>
          </a:p>
          <a:p>
            <a:pPr>
              <a:buFont typeface="Wingdings" panose="05000000000000000000" pitchFamily="2" charset="2"/>
              <a:buChar char="q"/>
            </a:pPr>
            <a:r>
              <a:rPr lang="en-US" dirty="0"/>
              <a:t>Activation becomes difficult because access to the interior of the bead is hindered by the high density of the matrix. </a:t>
            </a:r>
          </a:p>
          <a:p>
            <a:pPr>
              <a:buFont typeface="Wingdings" panose="05000000000000000000" pitchFamily="2" charset="2"/>
              <a:buChar char="q"/>
            </a:pPr>
            <a:r>
              <a:rPr lang="en-US" dirty="0"/>
              <a:t>The rate of exchange increases in proportion to the mobility of the ions inside the exchanger bead. </a:t>
            </a:r>
          </a:p>
          <a:p>
            <a:pPr>
              <a:buFont typeface="Wingdings" panose="05000000000000000000" pitchFamily="2" charset="2"/>
              <a:buChar char="q"/>
            </a:pPr>
            <a:r>
              <a:rPr lang="en-US" dirty="0"/>
              <a:t>If the structure is too dense, ionic motion is slowed down, thus reducing the operating capacity of the resin. </a:t>
            </a:r>
          </a:p>
          <a:p>
            <a:pPr>
              <a:buFont typeface="Wingdings" panose="05000000000000000000" pitchFamily="2" charset="2"/>
              <a:buChar char="q"/>
            </a:pPr>
            <a:r>
              <a:rPr lang="en-US" dirty="0"/>
              <a:t>The greater the ionic mobility in the resin the poorer is the differentiation between the adsorption of ionic species with the same charge. </a:t>
            </a:r>
          </a:p>
          <a:p>
            <a:pPr>
              <a:buFont typeface="Wingdings" panose="05000000000000000000" pitchFamily="2" charset="2"/>
              <a:buChar char="q"/>
            </a:pPr>
            <a:r>
              <a:rPr lang="en-US" dirty="0"/>
              <a:t>Consequently, the degree of cross-linking in the resin must be increased when greater differences in ionic affinity are required.</a:t>
            </a:r>
            <a:endParaRPr lang="en-MY" dirty="0"/>
          </a:p>
        </p:txBody>
      </p:sp>
    </p:spTree>
    <p:extLst>
      <p:ext uri="{BB962C8B-B14F-4D97-AF65-F5344CB8AC3E}">
        <p14:creationId xmlns:p14="http://schemas.microsoft.com/office/powerpoint/2010/main" val="675379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0890-9D21-4F2F-98B8-C75B9E1C1F0B}"/>
              </a:ext>
            </a:extLst>
          </p:cNvPr>
          <p:cNvSpPr>
            <a:spLocks noGrp="1"/>
          </p:cNvSpPr>
          <p:nvPr>
            <p:ph type="title"/>
          </p:nvPr>
        </p:nvSpPr>
        <p:spPr/>
        <p:txBody>
          <a:bodyPr/>
          <a:lstStyle/>
          <a:p>
            <a:r>
              <a:rPr lang="en-MY" dirty="0"/>
              <a:t>Resin Density</a:t>
            </a:r>
          </a:p>
        </p:txBody>
      </p:sp>
      <p:graphicFrame>
        <p:nvGraphicFramePr>
          <p:cNvPr id="4" name="Table 4">
            <a:extLst>
              <a:ext uri="{FF2B5EF4-FFF2-40B4-BE49-F238E27FC236}">
                <a16:creationId xmlns:a16="http://schemas.microsoft.com/office/drawing/2014/main" id="{F06418BC-6EA5-4525-90A0-B24993AF47BA}"/>
              </a:ext>
            </a:extLst>
          </p:cNvPr>
          <p:cNvGraphicFramePr>
            <a:graphicFrameLocks noGrp="1"/>
          </p:cNvGraphicFramePr>
          <p:nvPr>
            <p:ph idx="1"/>
            <p:extLst>
              <p:ext uri="{D42A27DB-BD31-4B8C-83A1-F6EECF244321}">
                <p14:modId xmlns:p14="http://schemas.microsoft.com/office/powerpoint/2010/main" val="93187511"/>
              </p:ext>
            </p:extLst>
          </p:nvPr>
        </p:nvGraphicFramePr>
        <p:xfrm>
          <a:off x="838200" y="1825625"/>
          <a:ext cx="6225073" cy="2123440"/>
        </p:xfrm>
        <a:graphic>
          <a:graphicData uri="http://schemas.openxmlformats.org/drawingml/2006/table">
            <a:tbl>
              <a:tblPr firstRow="1" bandRow="1">
                <a:tableStyleId>{5C22544A-7EE6-4342-B048-85BDC9FD1C3A}</a:tableStyleId>
              </a:tblPr>
              <a:tblGrid>
                <a:gridCol w="3491204">
                  <a:extLst>
                    <a:ext uri="{9D8B030D-6E8A-4147-A177-3AD203B41FA5}">
                      <a16:colId xmlns:a16="http://schemas.microsoft.com/office/drawing/2014/main" val="3439059230"/>
                    </a:ext>
                  </a:extLst>
                </a:gridCol>
                <a:gridCol w="2733869">
                  <a:extLst>
                    <a:ext uri="{9D8B030D-6E8A-4147-A177-3AD203B41FA5}">
                      <a16:colId xmlns:a16="http://schemas.microsoft.com/office/drawing/2014/main" val="837558601"/>
                    </a:ext>
                  </a:extLst>
                </a:gridCol>
              </a:tblGrid>
              <a:tr h="370840">
                <a:tc>
                  <a:txBody>
                    <a:bodyPr/>
                    <a:lstStyle/>
                    <a:p>
                      <a:r>
                        <a:rPr lang="en-MY" dirty="0"/>
                        <a:t>Resin</a:t>
                      </a:r>
                    </a:p>
                  </a:txBody>
                  <a:tcPr/>
                </a:tc>
                <a:tc>
                  <a:txBody>
                    <a:bodyPr/>
                    <a:lstStyle/>
                    <a:p>
                      <a:r>
                        <a:rPr lang="en-MY" dirty="0"/>
                        <a:t>Density range</a:t>
                      </a:r>
                    </a:p>
                  </a:txBody>
                  <a:tcPr/>
                </a:tc>
                <a:extLst>
                  <a:ext uri="{0D108BD9-81ED-4DB2-BD59-A6C34878D82A}">
                    <a16:rowId xmlns:a16="http://schemas.microsoft.com/office/drawing/2014/main" val="566632916"/>
                  </a:ext>
                </a:extLst>
              </a:tr>
              <a:tr h="370840">
                <a:tc>
                  <a:txBody>
                    <a:bodyPr/>
                    <a:lstStyle/>
                    <a:p>
                      <a:r>
                        <a:rPr lang="en-MY" sz="1800" b="0" i="0" kern="1200" dirty="0">
                          <a:solidFill>
                            <a:schemeClr val="dk1"/>
                          </a:solidFill>
                          <a:effectLst/>
                          <a:latin typeface="+mn-lt"/>
                          <a:ea typeface="+mn-ea"/>
                          <a:cs typeface="+mn-cs"/>
                        </a:rPr>
                        <a:t>strongly acidic cation exchangers</a:t>
                      </a:r>
                      <a:r>
                        <a:rPr lang="en-MY" dirty="0"/>
                        <a:t> </a:t>
                      </a:r>
                      <a:br>
                        <a:rPr lang="en-MY" dirty="0"/>
                      </a:br>
                      <a:endParaRPr lang="en-MY" dirty="0"/>
                    </a:p>
                  </a:txBody>
                  <a:tcPr/>
                </a:tc>
                <a:tc>
                  <a:txBody>
                    <a:bodyPr/>
                    <a:lstStyle/>
                    <a:p>
                      <a:r>
                        <a:rPr lang="en-MY" sz="1800" b="0" i="0" kern="1200" dirty="0">
                          <a:solidFill>
                            <a:schemeClr val="dk1"/>
                          </a:solidFill>
                          <a:effectLst/>
                          <a:latin typeface="+mn-lt"/>
                          <a:ea typeface="+mn-ea"/>
                          <a:cs typeface="+mn-cs"/>
                        </a:rPr>
                        <a:t>1.18–1.38 kg/m</a:t>
                      </a:r>
                      <a:r>
                        <a:rPr lang="en-MY" sz="1800" b="0" i="0" kern="1200" baseline="30000" dirty="0">
                          <a:solidFill>
                            <a:schemeClr val="dk1"/>
                          </a:solidFill>
                          <a:effectLst/>
                          <a:latin typeface="+mn-lt"/>
                          <a:ea typeface="+mn-ea"/>
                          <a:cs typeface="+mn-cs"/>
                        </a:rPr>
                        <a:t>3</a:t>
                      </a:r>
                      <a:r>
                        <a:rPr lang="en-MY" dirty="0"/>
                        <a:t> </a:t>
                      </a:r>
                      <a:br>
                        <a:rPr lang="en-MY" dirty="0"/>
                      </a:br>
                      <a:endParaRPr lang="en-MY" dirty="0"/>
                    </a:p>
                  </a:txBody>
                  <a:tcPr/>
                </a:tc>
                <a:extLst>
                  <a:ext uri="{0D108BD9-81ED-4DB2-BD59-A6C34878D82A}">
                    <a16:rowId xmlns:a16="http://schemas.microsoft.com/office/drawing/2014/main" val="1421539464"/>
                  </a:ext>
                </a:extLst>
              </a:tr>
              <a:tr h="370840">
                <a:tc>
                  <a:txBody>
                    <a:bodyPr/>
                    <a:lstStyle/>
                    <a:p>
                      <a:r>
                        <a:rPr lang="en-MY" dirty="0"/>
                        <a:t>weakly acidic cation exchangers</a:t>
                      </a:r>
                    </a:p>
                  </a:txBody>
                  <a:tcPr/>
                </a:tc>
                <a:tc>
                  <a:txBody>
                    <a:bodyPr/>
                    <a:lstStyle/>
                    <a:p>
                      <a:r>
                        <a:rPr lang="en-MY" dirty="0"/>
                        <a:t>1.13–1.20 kg/m</a:t>
                      </a:r>
                      <a:r>
                        <a:rPr lang="en-MY" baseline="30000" dirty="0"/>
                        <a:t>3</a:t>
                      </a:r>
                    </a:p>
                  </a:txBody>
                  <a:tcPr/>
                </a:tc>
                <a:extLst>
                  <a:ext uri="{0D108BD9-81ED-4DB2-BD59-A6C34878D82A}">
                    <a16:rowId xmlns:a16="http://schemas.microsoft.com/office/drawing/2014/main" val="184978461"/>
                  </a:ext>
                </a:extLst>
              </a:tr>
              <a:tr h="370840">
                <a:tc>
                  <a:txBody>
                    <a:bodyPr/>
                    <a:lstStyle/>
                    <a:p>
                      <a:r>
                        <a:rPr lang="en-MY" dirty="0"/>
                        <a:t>strongly basic anion exchangers</a:t>
                      </a:r>
                    </a:p>
                  </a:txBody>
                  <a:tcPr/>
                </a:tc>
                <a:tc>
                  <a:txBody>
                    <a:bodyPr/>
                    <a:lstStyle/>
                    <a:p>
                      <a:r>
                        <a:rPr lang="en-MY" dirty="0"/>
                        <a:t>1.07–1.12 kg/m</a:t>
                      </a:r>
                      <a:r>
                        <a:rPr lang="en-MY" baseline="30000" dirty="0"/>
                        <a:t>3</a:t>
                      </a:r>
                    </a:p>
                  </a:txBody>
                  <a:tcPr/>
                </a:tc>
                <a:extLst>
                  <a:ext uri="{0D108BD9-81ED-4DB2-BD59-A6C34878D82A}">
                    <a16:rowId xmlns:a16="http://schemas.microsoft.com/office/drawing/2014/main" val="2954207603"/>
                  </a:ext>
                </a:extLst>
              </a:tr>
              <a:tr h="370840">
                <a:tc>
                  <a:txBody>
                    <a:bodyPr/>
                    <a:lstStyle/>
                    <a:p>
                      <a:r>
                        <a:rPr lang="en-MY" dirty="0"/>
                        <a:t>weakly basic anion exchangers</a:t>
                      </a:r>
                    </a:p>
                  </a:txBody>
                  <a:tcPr/>
                </a:tc>
                <a:tc>
                  <a:txBody>
                    <a:bodyPr/>
                    <a:lstStyle/>
                    <a:p>
                      <a:r>
                        <a:rPr lang="en-MY" dirty="0"/>
                        <a:t>1.02–1.10 kg/m</a:t>
                      </a:r>
                      <a:r>
                        <a:rPr lang="en-MY" baseline="30000" dirty="0"/>
                        <a:t>3</a:t>
                      </a:r>
                    </a:p>
                  </a:txBody>
                  <a:tcPr/>
                </a:tc>
                <a:extLst>
                  <a:ext uri="{0D108BD9-81ED-4DB2-BD59-A6C34878D82A}">
                    <a16:rowId xmlns:a16="http://schemas.microsoft.com/office/drawing/2014/main" val="147352613"/>
                  </a:ext>
                </a:extLst>
              </a:tr>
            </a:tbl>
          </a:graphicData>
        </a:graphic>
      </p:graphicFrame>
    </p:spTree>
    <p:extLst>
      <p:ext uri="{BB962C8B-B14F-4D97-AF65-F5344CB8AC3E}">
        <p14:creationId xmlns:p14="http://schemas.microsoft.com/office/powerpoint/2010/main" val="3485235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51F8-14F5-476E-A70C-F3C0F4FB1049}"/>
              </a:ext>
            </a:extLst>
          </p:cNvPr>
          <p:cNvSpPr>
            <a:spLocks noGrp="1"/>
          </p:cNvSpPr>
          <p:nvPr>
            <p:ph type="title"/>
          </p:nvPr>
        </p:nvSpPr>
        <p:spPr/>
        <p:txBody>
          <a:bodyPr/>
          <a:lstStyle/>
          <a:p>
            <a:r>
              <a:rPr lang="en-MY" dirty="0"/>
              <a:t>Type of Ion Exchanger</a:t>
            </a:r>
          </a:p>
        </p:txBody>
      </p:sp>
      <p:sp>
        <p:nvSpPr>
          <p:cNvPr id="3" name="Content Placeholder 2">
            <a:extLst>
              <a:ext uri="{FF2B5EF4-FFF2-40B4-BE49-F238E27FC236}">
                <a16:creationId xmlns:a16="http://schemas.microsoft.com/office/drawing/2014/main" id="{C3CA0716-C61A-4AB4-A22F-F540ADFD9B0C}"/>
              </a:ext>
            </a:extLst>
          </p:cNvPr>
          <p:cNvSpPr>
            <a:spLocks noGrp="1"/>
          </p:cNvSpPr>
          <p:nvPr>
            <p:ph idx="1"/>
          </p:nvPr>
        </p:nvSpPr>
        <p:spPr/>
        <p:txBody>
          <a:bodyPr/>
          <a:lstStyle/>
          <a:p>
            <a:pPr marL="0" indent="0" algn="ctr">
              <a:buNone/>
            </a:pPr>
            <a:endParaRPr lang="en-US" altLang="en-US" u="sng" dirty="0">
              <a:cs typeface="Times New Roman" panose="02020603050405020304" pitchFamily="18" charset="0"/>
            </a:endParaRPr>
          </a:p>
          <a:p>
            <a:pPr>
              <a:lnSpc>
                <a:spcPct val="125000"/>
              </a:lnSpc>
              <a:buFontTx/>
              <a:buChar char="•"/>
            </a:pPr>
            <a:r>
              <a:rPr lang="en-US" altLang="en-US" dirty="0">
                <a:cs typeface="Times New Roman" panose="02020603050405020304" pitchFamily="18" charset="0"/>
              </a:rPr>
              <a:t> Natural: Proteins, Soils, Lignin, Coal, Metal oxides, Aluminosilicates (zeolites)  (NaOAl</a:t>
            </a:r>
            <a:r>
              <a:rPr lang="en-US" altLang="en-US" baseline="-30000" dirty="0">
                <a:cs typeface="Times New Roman" panose="02020603050405020304" pitchFamily="18" charset="0"/>
              </a:rPr>
              <a:t>2</a:t>
            </a:r>
            <a:r>
              <a:rPr lang="en-US" altLang="en-US" dirty="0">
                <a:cs typeface="Times New Roman" panose="02020603050405020304" pitchFamily="18" charset="0"/>
              </a:rPr>
              <a:t>O</a:t>
            </a:r>
            <a:r>
              <a:rPr lang="en-US" altLang="en-US" baseline="-30000" dirty="0">
                <a:cs typeface="Times New Roman" panose="02020603050405020304" pitchFamily="18" charset="0"/>
              </a:rPr>
              <a:t>3</a:t>
            </a:r>
            <a:r>
              <a:rPr lang="en-US" altLang="en-US" baseline="30000" dirty="0">
                <a:cs typeface="Times New Roman" panose="02020603050405020304" pitchFamily="18" charset="0"/>
              </a:rPr>
              <a:t>.</a:t>
            </a:r>
            <a:r>
              <a:rPr lang="en-US" altLang="en-US" dirty="0">
                <a:cs typeface="Times New Roman" panose="02020603050405020304" pitchFamily="18" charset="0"/>
              </a:rPr>
              <a:t>4SiO</a:t>
            </a:r>
            <a:r>
              <a:rPr lang="en-US" altLang="en-US" baseline="-30000" dirty="0">
                <a:cs typeface="Times New Roman" panose="02020603050405020304" pitchFamily="18" charset="0"/>
              </a:rPr>
              <a:t>2</a:t>
            </a:r>
            <a:r>
              <a:rPr lang="en-US" altLang="en-US" dirty="0">
                <a:cs typeface="Times New Roman" panose="02020603050405020304" pitchFamily="18" charset="0"/>
              </a:rPr>
              <a:t>).</a:t>
            </a:r>
          </a:p>
          <a:p>
            <a:pPr>
              <a:lnSpc>
                <a:spcPct val="125000"/>
              </a:lnSpc>
              <a:buFontTx/>
              <a:buChar char="•"/>
            </a:pPr>
            <a:endParaRPr lang="en-US" altLang="en-US" dirty="0">
              <a:cs typeface="Times New Roman" panose="02020603050405020304" pitchFamily="18" charset="0"/>
            </a:endParaRPr>
          </a:p>
          <a:p>
            <a:pPr>
              <a:lnSpc>
                <a:spcPct val="125000"/>
              </a:lnSpc>
              <a:buFontTx/>
              <a:buChar char="•"/>
            </a:pPr>
            <a:r>
              <a:rPr lang="en-US" altLang="en-US" dirty="0">
                <a:cs typeface="Times New Roman" panose="02020603050405020304" pitchFamily="18" charset="0"/>
              </a:rPr>
              <a:t>  Synthetic zeolite gels and most common -polymeric resins (macroreticular, large pores).</a:t>
            </a:r>
          </a:p>
          <a:p>
            <a:endParaRPr lang="en-MY" dirty="0"/>
          </a:p>
        </p:txBody>
      </p:sp>
    </p:spTree>
    <p:extLst>
      <p:ext uri="{BB962C8B-B14F-4D97-AF65-F5344CB8AC3E}">
        <p14:creationId xmlns:p14="http://schemas.microsoft.com/office/powerpoint/2010/main" val="1482043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CB697-A954-4A93-B2F9-0D224DBB8A1D}"/>
              </a:ext>
            </a:extLst>
          </p:cNvPr>
          <p:cNvSpPr>
            <a:spLocks noGrp="1"/>
          </p:cNvSpPr>
          <p:nvPr>
            <p:ph idx="1"/>
          </p:nvPr>
        </p:nvSpPr>
        <p:spPr>
          <a:xfrm>
            <a:off x="838200" y="687705"/>
            <a:ext cx="10515600" cy="4351338"/>
          </a:xfrm>
        </p:spPr>
        <p:txBody>
          <a:bodyPr/>
          <a:lstStyle/>
          <a:p>
            <a:pPr algn="just"/>
            <a:r>
              <a:rPr lang="en-US" altLang="en-US" dirty="0">
                <a:cs typeface="Times New Roman" panose="02020603050405020304" pitchFamily="18" charset="0"/>
              </a:rPr>
              <a:t>Polymeric resins are made in 3-D networks by cross-linking hydrocarbon chains. The resulting resin is </a:t>
            </a:r>
            <a:r>
              <a:rPr lang="en-US" altLang="en-US" b="1" dirty="0">
                <a:cs typeface="Times New Roman" panose="02020603050405020304" pitchFamily="18" charset="0"/>
              </a:rPr>
              <a:t>insoluble</a:t>
            </a:r>
            <a:r>
              <a:rPr lang="en-US" altLang="en-US" dirty="0">
                <a:cs typeface="Times New Roman" panose="02020603050405020304" pitchFamily="18" charset="0"/>
              </a:rPr>
              <a:t>, </a:t>
            </a:r>
            <a:r>
              <a:rPr lang="en-US" altLang="en-US" b="1" dirty="0">
                <a:cs typeface="Times New Roman" panose="02020603050405020304" pitchFamily="18" charset="0"/>
              </a:rPr>
              <a:t>inert</a:t>
            </a:r>
            <a:r>
              <a:rPr lang="en-US" altLang="en-US" dirty="0">
                <a:cs typeface="Times New Roman" panose="02020603050405020304" pitchFamily="18" charset="0"/>
              </a:rPr>
              <a:t> and </a:t>
            </a:r>
            <a:r>
              <a:rPr lang="en-US" altLang="en-US" b="1" dirty="0">
                <a:cs typeface="Times New Roman" panose="02020603050405020304" pitchFamily="18" charset="0"/>
              </a:rPr>
              <a:t>relatively rigid</a:t>
            </a:r>
            <a:r>
              <a:rPr lang="en-US" altLang="en-US" dirty="0">
                <a:cs typeface="Times New Roman" panose="02020603050405020304" pitchFamily="18" charset="0"/>
              </a:rPr>
              <a:t>.  </a:t>
            </a:r>
            <a:r>
              <a:rPr lang="en-US" altLang="en-US" b="1" dirty="0">
                <a:cs typeface="Times New Roman" panose="02020603050405020304" pitchFamily="18" charset="0"/>
              </a:rPr>
              <a:t>Ionic functional groups</a:t>
            </a:r>
            <a:r>
              <a:rPr lang="en-US" altLang="en-US" dirty="0">
                <a:cs typeface="Times New Roman" panose="02020603050405020304" pitchFamily="18" charset="0"/>
              </a:rPr>
              <a:t> are attached to this framework.</a:t>
            </a:r>
          </a:p>
          <a:p>
            <a:endParaRPr lang="en-MY" dirty="0"/>
          </a:p>
        </p:txBody>
      </p:sp>
      <p:pic>
        <p:nvPicPr>
          <p:cNvPr id="4" name="Picture 2" descr="ix">
            <a:extLst>
              <a:ext uri="{FF2B5EF4-FFF2-40B4-BE49-F238E27FC236}">
                <a16:creationId xmlns:a16="http://schemas.microsoft.com/office/drawing/2014/main" id="{622B3FBB-358F-4925-BF4F-F32DA9383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80" y="2503170"/>
            <a:ext cx="4996800" cy="374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082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4BC0-6B9F-4A12-A1BE-75CC2D60BD90}"/>
              </a:ext>
            </a:extLst>
          </p:cNvPr>
          <p:cNvSpPr>
            <a:spLocks noGrp="1"/>
          </p:cNvSpPr>
          <p:nvPr>
            <p:ph type="title"/>
          </p:nvPr>
        </p:nvSpPr>
        <p:spPr/>
        <p:txBody>
          <a:bodyPr/>
          <a:lstStyle/>
          <a:p>
            <a:r>
              <a:rPr lang="en-MY" dirty="0"/>
              <a:t>Cation Exchanger</a:t>
            </a:r>
          </a:p>
        </p:txBody>
      </p:sp>
      <p:pic>
        <p:nvPicPr>
          <p:cNvPr id="4099" name="Picture 3" descr="Image result for cation exchange">
            <a:extLst>
              <a:ext uri="{FF2B5EF4-FFF2-40B4-BE49-F238E27FC236}">
                <a16:creationId xmlns:a16="http://schemas.microsoft.com/office/drawing/2014/main" id="{B528F1F0-5F4E-4B20-B5FE-8FFB47F25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903" y="1858962"/>
            <a:ext cx="7286193" cy="3140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4416DD7-46CC-453D-A62D-4D9CA9C59BD9}"/>
              </a:ext>
            </a:extLst>
          </p:cNvPr>
          <p:cNvSpPr/>
          <p:nvPr/>
        </p:nvSpPr>
        <p:spPr>
          <a:xfrm>
            <a:off x="1844040" y="5716955"/>
            <a:ext cx="9667240" cy="369332"/>
          </a:xfrm>
          <a:prstGeom prst="rect">
            <a:avLst/>
          </a:prstGeom>
        </p:spPr>
        <p:txBody>
          <a:bodyPr wrap="square">
            <a:spAutoFit/>
          </a:bodyPr>
          <a:lstStyle/>
          <a:p>
            <a:r>
              <a:rPr lang="en-US" dirty="0"/>
              <a:t>It possesses negatively charged groups and these will attract positively charged groups.</a:t>
            </a:r>
            <a:endParaRPr lang="en-MY" dirty="0"/>
          </a:p>
        </p:txBody>
      </p:sp>
    </p:spTree>
    <p:extLst>
      <p:ext uri="{BB962C8B-B14F-4D97-AF65-F5344CB8AC3E}">
        <p14:creationId xmlns:p14="http://schemas.microsoft.com/office/powerpoint/2010/main" val="3708983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8433-7BFE-4E07-A43D-B768DC3B3B2B}"/>
              </a:ext>
            </a:extLst>
          </p:cNvPr>
          <p:cNvSpPr>
            <a:spLocks noGrp="1"/>
          </p:cNvSpPr>
          <p:nvPr>
            <p:ph type="title"/>
          </p:nvPr>
        </p:nvSpPr>
        <p:spPr/>
        <p:txBody>
          <a:bodyPr/>
          <a:lstStyle/>
          <a:p>
            <a:r>
              <a:rPr lang="en-MY" dirty="0"/>
              <a:t>Anion Exchanger</a:t>
            </a:r>
          </a:p>
        </p:txBody>
      </p:sp>
      <p:sp>
        <p:nvSpPr>
          <p:cNvPr id="3" name="Content Placeholder 2">
            <a:extLst>
              <a:ext uri="{FF2B5EF4-FFF2-40B4-BE49-F238E27FC236}">
                <a16:creationId xmlns:a16="http://schemas.microsoft.com/office/drawing/2014/main" id="{3A810692-DD11-44C7-B3D8-C0C237A1891E}"/>
              </a:ext>
            </a:extLst>
          </p:cNvPr>
          <p:cNvSpPr>
            <a:spLocks noGrp="1"/>
          </p:cNvSpPr>
          <p:nvPr>
            <p:ph idx="1"/>
          </p:nvPr>
        </p:nvSpPr>
        <p:spPr/>
        <p:txBody>
          <a:bodyPr/>
          <a:lstStyle/>
          <a:p>
            <a:endParaRPr lang="en-MY" dirty="0"/>
          </a:p>
        </p:txBody>
      </p:sp>
      <p:sp>
        <p:nvSpPr>
          <p:cNvPr id="4" name="Rectangle 3">
            <a:extLst>
              <a:ext uri="{FF2B5EF4-FFF2-40B4-BE49-F238E27FC236}">
                <a16:creationId xmlns:a16="http://schemas.microsoft.com/office/drawing/2014/main" id="{AECC41E6-EA5F-4AC7-ABA7-29784DA13A02}"/>
              </a:ext>
            </a:extLst>
          </p:cNvPr>
          <p:cNvSpPr/>
          <p:nvPr/>
        </p:nvSpPr>
        <p:spPr>
          <a:xfrm>
            <a:off x="1310640" y="3429000"/>
            <a:ext cx="4124960" cy="923330"/>
          </a:xfrm>
          <a:prstGeom prst="rect">
            <a:avLst/>
          </a:prstGeom>
        </p:spPr>
        <p:txBody>
          <a:bodyPr wrap="square">
            <a:spAutoFit/>
          </a:bodyPr>
          <a:lstStyle/>
          <a:p>
            <a:r>
              <a:rPr lang="en-US" dirty="0">
                <a:solidFill>
                  <a:srgbClr val="333333"/>
                </a:solidFill>
                <a:latin typeface="Verdana" panose="020B0604030504040204" pitchFamily="34" charset="0"/>
              </a:rPr>
              <a:t>It has positively charged groups, which will attract negatively charged molecules. </a:t>
            </a:r>
            <a:endParaRPr lang="en-MY" dirty="0"/>
          </a:p>
        </p:txBody>
      </p:sp>
      <p:pic>
        <p:nvPicPr>
          <p:cNvPr id="6146" name="Picture 2" descr="Image result for anion exchange">
            <a:extLst>
              <a:ext uri="{FF2B5EF4-FFF2-40B4-BE49-F238E27FC236}">
                <a16:creationId xmlns:a16="http://schemas.microsoft.com/office/drawing/2014/main" id="{A61DCBB6-1E23-4F08-ADA0-339437C2D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024" y="824324"/>
            <a:ext cx="3952239" cy="535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16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FE41-28C0-4E5E-8CE4-A99AB98A29D0}"/>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EAF8F7EC-182D-49FE-8080-18E8F123B0F5}"/>
              </a:ext>
            </a:extLst>
          </p:cNvPr>
          <p:cNvPicPr>
            <a:picLocks noChangeAspect="1"/>
          </p:cNvPicPr>
          <p:nvPr/>
        </p:nvPicPr>
        <p:blipFill>
          <a:blip r:embed="rId2"/>
          <a:stretch>
            <a:fillRect/>
          </a:stretch>
        </p:blipFill>
        <p:spPr>
          <a:xfrm>
            <a:off x="2496326" y="571338"/>
            <a:ext cx="6572623" cy="5715324"/>
          </a:xfrm>
          <a:prstGeom prst="rect">
            <a:avLst/>
          </a:prstGeom>
        </p:spPr>
      </p:pic>
    </p:spTree>
    <p:extLst>
      <p:ext uri="{BB962C8B-B14F-4D97-AF65-F5344CB8AC3E}">
        <p14:creationId xmlns:p14="http://schemas.microsoft.com/office/powerpoint/2010/main" val="7783518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C7932C-35C2-4FBB-BDDE-92EB169F4A35}"/>
              </a:ext>
            </a:extLst>
          </p:cNvPr>
          <p:cNvSpPr>
            <a:spLocks noGrp="1"/>
          </p:cNvSpPr>
          <p:nvPr>
            <p:ph type="title"/>
          </p:nvPr>
        </p:nvSpPr>
        <p:spPr>
          <a:xfrm>
            <a:off x="6012825" y="483816"/>
            <a:ext cx="4977976" cy="1454051"/>
          </a:xfrm>
        </p:spPr>
        <p:txBody>
          <a:bodyPr>
            <a:normAutofit/>
          </a:bodyPr>
          <a:lstStyle/>
          <a:p>
            <a:r>
              <a:rPr lang="en-MY" b="1" dirty="0">
                <a:solidFill>
                  <a:srgbClr val="000000"/>
                </a:solidFill>
              </a:rPr>
              <a:t>Commercial ion-exchange resins</a:t>
            </a:r>
            <a:r>
              <a:rPr lang="en-MY" dirty="0">
                <a:solidFill>
                  <a:srgbClr val="000000"/>
                </a:solidFill>
              </a:rPr>
              <a:t> </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C885263-8E8B-4076-AC3E-D534DC0E94DE}"/>
              </a:ext>
            </a:extLst>
          </p:cNvPr>
          <p:cNvPicPr>
            <a:picLocks noChangeAspect="1"/>
          </p:cNvPicPr>
          <p:nvPr/>
        </p:nvPicPr>
        <p:blipFill rotWithShape="1">
          <a:blip r:embed="rId3">
            <a:alphaModFix/>
          </a:blip>
          <a:srcRect l="105" r="4350"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9553DAD-99D7-4BB8-8BE5-5168137EF6FA}"/>
              </a:ext>
            </a:extLst>
          </p:cNvPr>
          <p:cNvSpPr>
            <a:spLocks noGrp="1"/>
          </p:cNvSpPr>
          <p:nvPr>
            <p:ph idx="1"/>
          </p:nvPr>
        </p:nvSpPr>
        <p:spPr>
          <a:xfrm>
            <a:off x="6057070" y="1937867"/>
            <a:ext cx="5870770" cy="4767733"/>
          </a:xfrm>
        </p:spPr>
        <p:txBody>
          <a:bodyPr anchor="ctr">
            <a:normAutofit lnSpcReduction="10000"/>
          </a:bodyPr>
          <a:lstStyle/>
          <a:p>
            <a:pPr marL="0" indent="0">
              <a:buNone/>
            </a:pPr>
            <a:r>
              <a:rPr lang="en-US" sz="2400" dirty="0">
                <a:solidFill>
                  <a:srgbClr val="000000"/>
                </a:solidFill>
              </a:rPr>
              <a:t>Ion-exchange resins are made by the </a:t>
            </a:r>
            <a:r>
              <a:rPr lang="en-US" sz="2400" b="1" dirty="0">
                <a:solidFill>
                  <a:srgbClr val="000000"/>
                </a:solidFill>
              </a:rPr>
              <a:t>combined polymerization of styrene and divinylbenzene</a:t>
            </a:r>
            <a:r>
              <a:rPr lang="en-US" sz="2400" dirty="0">
                <a:solidFill>
                  <a:srgbClr val="000000"/>
                </a:solidFill>
              </a:rPr>
              <a:t>, which leads to the generation of “</a:t>
            </a:r>
            <a:r>
              <a:rPr lang="en-US" sz="2400" b="1" dirty="0">
                <a:solidFill>
                  <a:srgbClr val="000000"/>
                </a:solidFill>
              </a:rPr>
              <a:t>gel</a:t>
            </a:r>
            <a:r>
              <a:rPr lang="en-US" sz="2400" dirty="0">
                <a:solidFill>
                  <a:srgbClr val="000000"/>
                </a:solidFill>
              </a:rPr>
              <a:t>”-type resins with limited porosity to the molecular dimensions </a:t>
            </a:r>
          </a:p>
          <a:p>
            <a:pPr marL="0" indent="0">
              <a:buNone/>
            </a:pPr>
            <a:r>
              <a:rPr lang="en-US" sz="2400" dirty="0">
                <a:solidFill>
                  <a:srgbClr val="000000"/>
                </a:solidFill>
              </a:rPr>
              <a:t>Resins are classified based on the </a:t>
            </a:r>
            <a:r>
              <a:rPr lang="en-US" sz="2400" b="1" dirty="0">
                <a:solidFill>
                  <a:srgbClr val="000000"/>
                </a:solidFill>
              </a:rPr>
              <a:t>type of functional group</a:t>
            </a:r>
            <a:r>
              <a:rPr lang="en-US" sz="2400" dirty="0">
                <a:solidFill>
                  <a:srgbClr val="000000"/>
                </a:solidFill>
              </a:rPr>
              <a:t> they contain and their % of cross-linkages</a:t>
            </a:r>
          </a:p>
          <a:p>
            <a:pPr marL="0" indent="0">
              <a:buNone/>
            </a:pPr>
            <a:endParaRPr lang="en-US" sz="2400" dirty="0">
              <a:solidFill>
                <a:srgbClr val="000000"/>
              </a:solidFill>
            </a:endParaRPr>
          </a:p>
          <a:p>
            <a:r>
              <a:rPr lang="en-US" sz="2400" dirty="0">
                <a:solidFill>
                  <a:srgbClr val="000000"/>
                </a:solidFill>
              </a:rPr>
              <a:t>strong acid cation resins</a:t>
            </a:r>
          </a:p>
          <a:p>
            <a:r>
              <a:rPr lang="en-US" sz="2400" dirty="0">
                <a:solidFill>
                  <a:srgbClr val="000000"/>
                </a:solidFill>
              </a:rPr>
              <a:t>weak acid cation resins</a:t>
            </a:r>
          </a:p>
          <a:p>
            <a:r>
              <a:rPr lang="en-US" sz="2400" dirty="0">
                <a:solidFill>
                  <a:srgbClr val="000000"/>
                </a:solidFill>
              </a:rPr>
              <a:t>strong base anion resins</a:t>
            </a:r>
          </a:p>
          <a:p>
            <a:r>
              <a:rPr lang="en-US" sz="2400" dirty="0">
                <a:solidFill>
                  <a:srgbClr val="000000"/>
                </a:solidFill>
              </a:rPr>
              <a:t>weak base anion resins</a:t>
            </a:r>
            <a:endParaRPr lang="en-MY" sz="2400" dirty="0">
              <a:solidFill>
                <a:srgbClr val="000000"/>
              </a:solidFill>
            </a:endParaRPr>
          </a:p>
        </p:txBody>
      </p:sp>
    </p:spTree>
    <p:extLst>
      <p:ext uri="{BB962C8B-B14F-4D97-AF65-F5344CB8AC3E}">
        <p14:creationId xmlns:p14="http://schemas.microsoft.com/office/powerpoint/2010/main" val="235480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035FB0D-5810-414F-9934-452F4E7AE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615" y="540708"/>
            <a:ext cx="10188770" cy="53940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B1B8452-8C2F-4881-BA73-1E4D047BCC9F}"/>
              </a:ext>
            </a:extLst>
          </p:cNvPr>
          <p:cNvSpPr/>
          <p:nvPr/>
        </p:nvSpPr>
        <p:spPr>
          <a:xfrm>
            <a:off x="2611120" y="6055086"/>
            <a:ext cx="7772400" cy="369332"/>
          </a:xfrm>
          <a:prstGeom prst="rect">
            <a:avLst/>
          </a:prstGeom>
        </p:spPr>
        <p:txBody>
          <a:bodyPr wrap="square">
            <a:spAutoFit/>
          </a:bodyPr>
          <a:lstStyle/>
          <a:p>
            <a:r>
              <a:rPr lang="de-DE" dirty="0">
                <a:solidFill>
                  <a:srgbClr val="373A3C"/>
                </a:solidFill>
                <a:latin typeface="Open Sans"/>
              </a:rPr>
              <a:t>Natural gas dehydration plant - Silica Verfahrenstechnik GmbH</a:t>
            </a:r>
            <a:endParaRPr lang="en-MY" dirty="0"/>
          </a:p>
        </p:txBody>
      </p:sp>
    </p:spTree>
    <p:extLst>
      <p:ext uri="{BB962C8B-B14F-4D97-AF65-F5344CB8AC3E}">
        <p14:creationId xmlns:p14="http://schemas.microsoft.com/office/powerpoint/2010/main" val="2012117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9B6B-6324-4868-B35A-BFB2AFE174CA}"/>
              </a:ext>
            </a:extLst>
          </p:cNvPr>
          <p:cNvSpPr>
            <a:spLocks noGrp="1"/>
          </p:cNvSpPr>
          <p:nvPr>
            <p:ph type="title"/>
          </p:nvPr>
        </p:nvSpPr>
        <p:spPr/>
        <p:txBody>
          <a:bodyPr/>
          <a:lstStyle/>
          <a:p>
            <a:r>
              <a:rPr lang="en-MY" dirty="0"/>
              <a:t>Strong acid cation resin</a:t>
            </a:r>
          </a:p>
        </p:txBody>
      </p:sp>
      <p:sp>
        <p:nvSpPr>
          <p:cNvPr id="3" name="Content Placeholder 2">
            <a:extLst>
              <a:ext uri="{FF2B5EF4-FFF2-40B4-BE49-F238E27FC236}">
                <a16:creationId xmlns:a16="http://schemas.microsoft.com/office/drawing/2014/main" id="{24396020-6B30-4485-A0FF-D901AC238392}"/>
              </a:ext>
            </a:extLst>
          </p:cNvPr>
          <p:cNvSpPr>
            <a:spLocks noGrp="1"/>
          </p:cNvSpPr>
          <p:nvPr>
            <p:ph idx="1"/>
          </p:nvPr>
        </p:nvSpPr>
        <p:spPr>
          <a:xfrm>
            <a:off x="838200" y="1825625"/>
            <a:ext cx="4577080" cy="4667250"/>
          </a:xfrm>
        </p:spPr>
        <p:txBody>
          <a:bodyPr>
            <a:normAutofit fontScale="92500" lnSpcReduction="20000"/>
          </a:bodyPr>
          <a:lstStyle/>
          <a:p>
            <a:r>
              <a:rPr lang="en-US" dirty="0"/>
              <a:t>Strong acid cation resins contain sulfonic radicals (represented by </a:t>
            </a:r>
            <a:r>
              <a:rPr lang="en-US" b="1" dirty="0"/>
              <a:t>R-SO3 </a:t>
            </a:r>
            <a:r>
              <a:rPr lang="en-US" b="1" baseline="30000" dirty="0"/>
              <a:t>–</a:t>
            </a:r>
            <a:r>
              <a:rPr lang="en-US" b="1" dirty="0"/>
              <a:t>H</a:t>
            </a:r>
            <a:r>
              <a:rPr lang="en-US" b="1" baseline="30000" dirty="0"/>
              <a:t>+</a:t>
            </a:r>
            <a:r>
              <a:rPr lang="en-US" dirty="0"/>
              <a:t>, sulfonated polystyrene) whose hydrogen ion can be exchanged with other cations. </a:t>
            </a:r>
          </a:p>
          <a:p>
            <a:r>
              <a:rPr lang="en-US" dirty="0"/>
              <a:t>This is the resin of</a:t>
            </a:r>
            <a:br>
              <a:rPr lang="en-US" dirty="0"/>
            </a:br>
            <a:r>
              <a:rPr lang="en-US" dirty="0"/>
              <a:t>choice for almost all softening applications. </a:t>
            </a:r>
          </a:p>
          <a:p>
            <a:r>
              <a:rPr lang="en-US" dirty="0"/>
              <a:t>These strong acid exchangers</a:t>
            </a:r>
            <a:br>
              <a:rPr lang="en-US" dirty="0"/>
            </a:br>
            <a:r>
              <a:rPr lang="en-US" dirty="0"/>
              <a:t>operate at any pH, separate all salts, and require substantial amounts of regenerant. </a:t>
            </a:r>
            <a:br>
              <a:rPr lang="en-US" dirty="0"/>
            </a:br>
            <a:endParaRPr lang="en-MY" dirty="0"/>
          </a:p>
        </p:txBody>
      </p:sp>
      <p:pic>
        <p:nvPicPr>
          <p:cNvPr id="4" name="Picture 3">
            <a:extLst>
              <a:ext uri="{FF2B5EF4-FFF2-40B4-BE49-F238E27FC236}">
                <a16:creationId xmlns:a16="http://schemas.microsoft.com/office/drawing/2014/main" id="{68B70640-F893-47C1-97AB-0D327C159070}"/>
              </a:ext>
            </a:extLst>
          </p:cNvPr>
          <p:cNvPicPr>
            <a:picLocks noChangeAspect="1"/>
          </p:cNvPicPr>
          <p:nvPr/>
        </p:nvPicPr>
        <p:blipFill rotWithShape="1">
          <a:blip r:embed="rId2"/>
          <a:srcRect l="30417" t="42069" r="31588" b="16198"/>
          <a:stretch/>
        </p:blipFill>
        <p:spPr>
          <a:xfrm>
            <a:off x="5506720" y="1419225"/>
            <a:ext cx="6136640" cy="3647441"/>
          </a:xfrm>
          <a:prstGeom prst="rect">
            <a:avLst/>
          </a:prstGeom>
        </p:spPr>
      </p:pic>
      <p:sp>
        <p:nvSpPr>
          <p:cNvPr id="5" name="Rectangle 4">
            <a:extLst>
              <a:ext uri="{FF2B5EF4-FFF2-40B4-BE49-F238E27FC236}">
                <a16:creationId xmlns:a16="http://schemas.microsoft.com/office/drawing/2014/main" id="{C62A4D36-CC36-48E7-BFA2-E6B7045D7894}"/>
              </a:ext>
            </a:extLst>
          </p:cNvPr>
          <p:cNvSpPr/>
          <p:nvPr/>
        </p:nvSpPr>
        <p:spPr>
          <a:xfrm>
            <a:off x="5974080" y="5115609"/>
            <a:ext cx="6096000" cy="830997"/>
          </a:xfrm>
          <a:prstGeom prst="rect">
            <a:avLst/>
          </a:prstGeom>
        </p:spPr>
        <p:txBody>
          <a:bodyPr>
            <a:spAutoFit/>
          </a:bodyPr>
          <a:lstStyle/>
          <a:p>
            <a:pPr algn="just"/>
            <a:r>
              <a:rPr lang="en-US" sz="2400" dirty="0"/>
              <a:t>Structure of strong acid cation resin (sulfonated polystyrene resin)</a:t>
            </a:r>
            <a:endParaRPr lang="en-MY" sz="2400" dirty="0"/>
          </a:p>
        </p:txBody>
      </p:sp>
    </p:spTree>
    <p:extLst>
      <p:ext uri="{BB962C8B-B14F-4D97-AF65-F5344CB8AC3E}">
        <p14:creationId xmlns:p14="http://schemas.microsoft.com/office/powerpoint/2010/main" val="423687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F195-EE4C-4E39-9D66-60A5AD0B3B48}"/>
              </a:ext>
            </a:extLst>
          </p:cNvPr>
          <p:cNvSpPr>
            <a:spLocks noGrp="1"/>
          </p:cNvSpPr>
          <p:nvPr>
            <p:ph type="title"/>
          </p:nvPr>
        </p:nvSpPr>
        <p:spPr>
          <a:xfrm>
            <a:off x="838200" y="18255"/>
            <a:ext cx="10515600" cy="1325563"/>
          </a:xfrm>
        </p:spPr>
        <p:txBody>
          <a:bodyPr/>
          <a:lstStyle/>
          <a:p>
            <a:r>
              <a:rPr lang="en-MY" dirty="0"/>
              <a:t>Weak acid cation resins</a:t>
            </a:r>
          </a:p>
        </p:txBody>
      </p:sp>
      <p:sp>
        <p:nvSpPr>
          <p:cNvPr id="3" name="Content Placeholder 2">
            <a:extLst>
              <a:ext uri="{FF2B5EF4-FFF2-40B4-BE49-F238E27FC236}">
                <a16:creationId xmlns:a16="http://schemas.microsoft.com/office/drawing/2014/main" id="{05819C38-5B4B-4C92-A27E-DE98D0990F31}"/>
              </a:ext>
            </a:extLst>
          </p:cNvPr>
          <p:cNvSpPr>
            <a:spLocks noGrp="1"/>
          </p:cNvSpPr>
          <p:nvPr>
            <p:ph idx="1"/>
          </p:nvPr>
        </p:nvSpPr>
        <p:spPr>
          <a:xfrm>
            <a:off x="838200" y="1253330"/>
            <a:ext cx="6670040" cy="5604669"/>
          </a:xfrm>
        </p:spPr>
        <p:txBody>
          <a:bodyPr>
            <a:normAutofit/>
          </a:bodyPr>
          <a:lstStyle/>
          <a:p>
            <a:r>
              <a:rPr lang="en-US" dirty="0"/>
              <a:t>Weakly acidic – functional groups derived from weak acids, e.g., R-COOH (carboxylic).</a:t>
            </a:r>
          </a:p>
          <a:p>
            <a:r>
              <a:rPr lang="en-US" dirty="0"/>
              <a:t>Weak acid cation resins contain </a:t>
            </a:r>
            <a:r>
              <a:rPr lang="en-US" dirty="0" err="1"/>
              <a:t>caboxilic</a:t>
            </a:r>
            <a:r>
              <a:rPr lang="en-US" dirty="0"/>
              <a:t> radicals (represented by R-CO2 </a:t>
            </a:r>
            <a:r>
              <a:rPr lang="en-US" baseline="30000" dirty="0"/>
              <a:t>–</a:t>
            </a:r>
            <a:r>
              <a:rPr lang="en-US" dirty="0"/>
              <a:t>H</a:t>
            </a:r>
            <a:r>
              <a:rPr lang="en-US" baseline="30000" dirty="0"/>
              <a:t>+</a:t>
            </a:r>
            <a:r>
              <a:rPr lang="en-US" dirty="0"/>
              <a:t>) whose hydrogen ion can be exchanged with cations that are linked to weaker anions than acetic acid such as carbonates and</a:t>
            </a:r>
            <a:br>
              <a:rPr lang="en-US" dirty="0"/>
            </a:br>
            <a:r>
              <a:rPr lang="en-US" dirty="0"/>
              <a:t>bicarbonates. </a:t>
            </a:r>
          </a:p>
          <a:p>
            <a:r>
              <a:rPr lang="en-US" dirty="0"/>
              <a:t>Highly efficient, but is subject to reduced capacity from increasing flow rate, low temperatures, and a hardness-to-alkalinity ratio below 1.</a:t>
            </a:r>
            <a:br>
              <a:rPr lang="en-US" dirty="0"/>
            </a:br>
            <a:endParaRPr lang="en-MY" dirty="0"/>
          </a:p>
        </p:txBody>
      </p:sp>
      <p:pic>
        <p:nvPicPr>
          <p:cNvPr id="4" name="Picture 3">
            <a:extLst>
              <a:ext uri="{FF2B5EF4-FFF2-40B4-BE49-F238E27FC236}">
                <a16:creationId xmlns:a16="http://schemas.microsoft.com/office/drawing/2014/main" id="{A3EED104-369D-42E0-BF30-3A413AEE3DFB}"/>
              </a:ext>
            </a:extLst>
          </p:cNvPr>
          <p:cNvPicPr>
            <a:picLocks noChangeAspect="1"/>
          </p:cNvPicPr>
          <p:nvPr/>
        </p:nvPicPr>
        <p:blipFill>
          <a:blip r:embed="rId2"/>
          <a:stretch>
            <a:fillRect/>
          </a:stretch>
        </p:blipFill>
        <p:spPr>
          <a:xfrm>
            <a:off x="7664450" y="2273697"/>
            <a:ext cx="4260180" cy="2310606"/>
          </a:xfrm>
          <a:prstGeom prst="rect">
            <a:avLst/>
          </a:prstGeom>
        </p:spPr>
      </p:pic>
    </p:spTree>
    <p:extLst>
      <p:ext uri="{BB962C8B-B14F-4D97-AF65-F5344CB8AC3E}">
        <p14:creationId xmlns:p14="http://schemas.microsoft.com/office/powerpoint/2010/main" val="3548667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24AA-0FE2-4583-B9BB-A87253872E2D}"/>
              </a:ext>
            </a:extLst>
          </p:cNvPr>
          <p:cNvSpPr>
            <a:spLocks noGrp="1"/>
          </p:cNvSpPr>
          <p:nvPr>
            <p:ph type="title"/>
          </p:nvPr>
        </p:nvSpPr>
        <p:spPr>
          <a:xfrm>
            <a:off x="431800" y="336550"/>
            <a:ext cx="10515600" cy="1325563"/>
          </a:xfrm>
        </p:spPr>
        <p:txBody>
          <a:bodyPr/>
          <a:lstStyle/>
          <a:p>
            <a:r>
              <a:rPr lang="en-MY" dirty="0"/>
              <a:t>Strong base anion resins</a:t>
            </a:r>
          </a:p>
        </p:txBody>
      </p:sp>
      <p:sp>
        <p:nvSpPr>
          <p:cNvPr id="3" name="Content Placeholder 2">
            <a:extLst>
              <a:ext uri="{FF2B5EF4-FFF2-40B4-BE49-F238E27FC236}">
                <a16:creationId xmlns:a16="http://schemas.microsoft.com/office/drawing/2014/main" id="{59874188-6CF5-43B4-8D2F-4AC74E22BBE5}"/>
              </a:ext>
            </a:extLst>
          </p:cNvPr>
          <p:cNvSpPr>
            <a:spLocks noGrp="1"/>
          </p:cNvSpPr>
          <p:nvPr>
            <p:ph idx="1"/>
          </p:nvPr>
        </p:nvSpPr>
        <p:spPr>
          <a:xfrm>
            <a:off x="431800" y="1729582"/>
            <a:ext cx="5814976" cy="4351338"/>
          </a:xfrm>
        </p:spPr>
        <p:txBody>
          <a:bodyPr>
            <a:normAutofit fontScale="92500" lnSpcReduction="20000"/>
          </a:bodyPr>
          <a:lstStyle/>
          <a:p>
            <a:r>
              <a:rPr lang="en-US" dirty="0"/>
              <a:t>Strong base anion resins contain quaternary ammonia radicals (represented by R–N(CH</a:t>
            </a:r>
            <a:r>
              <a:rPr lang="en-US" baseline="-25000" dirty="0"/>
              <a:t>3</a:t>
            </a:r>
            <a:r>
              <a:rPr lang="en-US" dirty="0"/>
              <a:t>)</a:t>
            </a:r>
            <a:r>
              <a:rPr lang="en-US" baseline="-25000" dirty="0"/>
              <a:t>3</a:t>
            </a:r>
            <a:r>
              <a:rPr lang="en-US" baseline="30000" dirty="0"/>
              <a:t>+</a:t>
            </a:r>
            <a:r>
              <a:rPr lang="en-US" dirty="0"/>
              <a:t>OH</a:t>
            </a:r>
            <a:r>
              <a:rPr lang="en-US" baseline="30000" dirty="0"/>
              <a:t>–</a:t>
            </a:r>
            <a:r>
              <a:rPr lang="en-US" dirty="0"/>
              <a:t>) whose OH</a:t>
            </a:r>
            <a:r>
              <a:rPr lang="en-US" baseline="30000" dirty="0"/>
              <a:t>–</a:t>
            </a:r>
            <a:r>
              <a:rPr lang="en-US" dirty="0"/>
              <a:t> is exchangeable with other anions.</a:t>
            </a:r>
          </a:p>
          <a:p>
            <a:r>
              <a:rPr lang="en-US" dirty="0"/>
              <a:t>strong base anion resins can be divided into two main groups: type 1 (exchange sites have three methyl groups) and type 2 (the ethanol group replaces one of the methyl groups). </a:t>
            </a:r>
          </a:p>
          <a:p>
            <a:r>
              <a:rPr lang="en-US" dirty="0"/>
              <a:t>Type-1 resins are more resistant to high temperatures than type 2 resins and should be used on highly alkaline and high silica waters</a:t>
            </a:r>
            <a:endParaRPr lang="en-MY" dirty="0"/>
          </a:p>
        </p:txBody>
      </p:sp>
      <p:pic>
        <p:nvPicPr>
          <p:cNvPr id="4" name="Picture 3">
            <a:extLst>
              <a:ext uri="{FF2B5EF4-FFF2-40B4-BE49-F238E27FC236}">
                <a16:creationId xmlns:a16="http://schemas.microsoft.com/office/drawing/2014/main" id="{F3F702A4-D05A-4760-8B32-FAE39CEEFAAA}"/>
              </a:ext>
            </a:extLst>
          </p:cNvPr>
          <p:cNvPicPr>
            <a:picLocks noChangeAspect="1"/>
          </p:cNvPicPr>
          <p:nvPr/>
        </p:nvPicPr>
        <p:blipFill rotWithShape="1">
          <a:blip r:embed="rId2"/>
          <a:srcRect l="31992" t="37911" r="29166" b="22358"/>
          <a:stretch/>
        </p:blipFill>
        <p:spPr>
          <a:xfrm>
            <a:off x="6846008" y="1729582"/>
            <a:ext cx="5345992" cy="2959100"/>
          </a:xfrm>
          <a:prstGeom prst="rect">
            <a:avLst/>
          </a:prstGeom>
        </p:spPr>
      </p:pic>
      <p:sp>
        <p:nvSpPr>
          <p:cNvPr id="5" name="Rectangle 4">
            <a:extLst>
              <a:ext uri="{FF2B5EF4-FFF2-40B4-BE49-F238E27FC236}">
                <a16:creationId xmlns:a16="http://schemas.microsoft.com/office/drawing/2014/main" id="{6C311BC4-1D9D-443E-90ED-DA18117388F2}"/>
              </a:ext>
            </a:extLst>
          </p:cNvPr>
          <p:cNvSpPr/>
          <p:nvPr/>
        </p:nvSpPr>
        <p:spPr>
          <a:xfrm>
            <a:off x="6653177" y="4823619"/>
            <a:ext cx="4726024" cy="707886"/>
          </a:xfrm>
          <a:prstGeom prst="rect">
            <a:avLst/>
          </a:prstGeom>
        </p:spPr>
        <p:txBody>
          <a:bodyPr wrap="square">
            <a:spAutoFit/>
          </a:bodyPr>
          <a:lstStyle/>
          <a:p>
            <a:r>
              <a:rPr lang="en-MY" sz="2000" dirty="0"/>
              <a:t>Structure of strong base anion resin (chloro-ammonia resin)</a:t>
            </a:r>
          </a:p>
        </p:txBody>
      </p:sp>
    </p:spTree>
    <p:extLst>
      <p:ext uri="{BB962C8B-B14F-4D97-AF65-F5344CB8AC3E}">
        <p14:creationId xmlns:p14="http://schemas.microsoft.com/office/powerpoint/2010/main" val="2964104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7DBB-68AC-4074-B75D-B02F29C720EF}"/>
              </a:ext>
            </a:extLst>
          </p:cNvPr>
          <p:cNvSpPr>
            <a:spLocks noGrp="1"/>
          </p:cNvSpPr>
          <p:nvPr>
            <p:ph type="title"/>
          </p:nvPr>
        </p:nvSpPr>
        <p:spPr/>
        <p:txBody>
          <a:bodyPr/>
          <a:lstStyle/>
          <a:p>
            <a:r>
              <a:rPr lang="en-MY" dirty="0"/>
              <a:t>Weak base anion resins</a:t>
            </a:r>
          </a:p>
        </p:txBody>
      </p:sp>
      <p:sp>
        <p:nvSpPr>
          <p:cNvPr id="3" name="Content Placeholder 2">
            <a:extLst>
              <a:ext uri="{FF2B5EF4-FFF2-40B4-BE49-F238E27FC236}">
                <a16:creationId xmlns:a16="http://schemas.microsoft.com/office/drawing/2014/main" id="{2BE045D3-0C14-44A9-95CB-FDFEBD55E370}"/>
              </a:ext>
            </a:extLst>
          </p:cNvPr>
          <p:cNvSpPr>
            <a:spLocks noGrp="1"/>
          </p:cNvSpPr>
          <p:nvPr>
            <p:ph idx="1"/>
          </p:nvPr>
        </p:nvSpPr>
        <p:spPr/>
        <p:txBody>
          <a:bodyPr/>
          <a:lstStyle/>
          <a:p>
            <a:r>
              <a:rPr lang="en-US" dirty="0"/>
              <a:t>Weak base anion resins contain radicals of secondary or tertiary amines, which only exchange their OH</a:t>
            </a:r>
            <a:r>
              <a:rPr lang="en-US" baseline="30000" dirty="0"/>
              <a:t>–</a:t>
            </a:r>
            <a:r>
              <a:rPr lang="en-US" dirty="0"/>
              <a:t> with the anions of quite weak acids, such as carbonic or silicic acids.</a:t>
            </a:r>
          </a:p>
          <a:p>
            <a:r>
              <a:rPr lang="en-MY" dirty="0"/>
              <a:t>The polyamine functional group </a:t>
            </a:r>
            <a:r>
              <a:rPr lang="en-US" dirty="0"/>
              <a:t>acts as an acid </a:t>
            </a:r>
            <a:r>
              <a:rPr lang="en-US" dirty="0" err="1"/>
              <a:t>adsorber</a:t>
            </a:r>
            <a:r>
              <a:rPr lang="en-US" dirty="0"/>
              <a:t>, removing strong acids from the cation effluent stream. </a:t>
            </a:r>
          </a:p>
          <a:p>
            <a:r>
              <a:rPr lang="en-US" dirty="0"/>
              <a:t>This type of resin should be used on waters with high levels of sulfates and chlorides.</a:t>
            </a:r>
            <a:br>
              <a:rPr lang="en-MY" dirty="0"/>
            </a:br>
            <a:endParaRPr lang="en-MY" dirty="0"/>
          </a:p>
        </p:txBody>
      </p:sp>
    </p:spTree>
    <p:extLst>
      <p:ext uri="{BB962C8B-B14F-4D97-AF65-F5344CB8AC3E}">
        <p14:creationId xmlns:p14="http://schemas.microsoft.com/office/powerpoint/2010/main" val="38475347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B708-8EFF-45F7-B785-F25251187FBE}"/>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4B0DE1F6-A899-4BDB-8DCC-66DDD763ADBC}"/>
              </a:ext>
            </a:extLst>
          </p:cNvPr>
          <p:cNvPicPr>
            <a:picLocks noChangeAspect="1"/>
          </p:cNvPicPr>
          <p:nvPr/>
        </p:nvPicPr>
        <p:blipFill rotWithShape="1">
          <a:blip r:embed="rId2"/>
          <a:srcRect l="18917" t="26362" r="15167" b="14350"/>
          <a:stretch/>
        </p:blipFill>
        <p:spPr>
          <a:xfrm>
            <a:off x="1209040" y="890428"/>
            <a:ext cx="9526128" cy="4636612"/>
          </a:xfrm>
          <a:prstGeom prst="rect">
            <a:avLst/>
          </a:prstGeom>
        </p:spPr>
      </p:pic>
    </p:spTree>
    <p:extLst>
      <p:ext uri="{BB962C8B-B14F-4D97-AF65-F5344CB8AC3E}">
        <p14:creationId xmlns:p14="http://schemas.microsoft.com/office/powerpoint/2010/main" val="2212514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121E-5289-4B6C-89EF-804331C49371}"/>
              </a:ext>
            </a:extLst>
          </p:cNvPr>
          <p:cNvSpPr>
            <a:spLocks noGrp="1"/>
          </p:cNvSpPr>
          <p:nvPr>
            <p:ph type="title"/>
          </p:nvPr>
        </p:nvSpPr>
        <p:spPr/>
        <p:txBody>
          <a:bodyPr/>
          <a:lstStyle/>
          <a:p>
            <a:r>
              <a:rPr lang="en-MY" dirty="0"/>
              <a:t>Physical properties of resins</a:t>
            </a:r>
          </a:p>
        </p:txBody>
      </p:sp>
      <p:sp>
        <p:nvSpPr>
          <p:cNvPr id="3" name="Content Placeholder 2">
            <a:extLst>
              <a:ext uri="{FF2B5EF4-FFF2-40B4-BE49-F238E27FC236}">
                <a16:creationId xmlns:a16="http://schemas.microsoft.com/office/drawing/2014/main" id="{3E4C98BC-7E50-455D-A91F-AA13BBFE65FC}"/>
              </a:ext>
            </a:extLst>
          </p:cNvPr>
          <p:cNvSpPr>
            <a:spLocks noGrp="1"/>
          </p:cNvSpPr>
          <p:nvPr>
            <p:ph idx="1"/>
          </p:nvPr>
        </p:nvSpPr>
        <p:spPr/>
        <p:txBody>
          <a:bodyPr>
            <a:normAutofit fontScale="92500" lnSpcReduction="10000"/>
          </a:bodyPr>
          <a:lstStyle/>
          <a:p>
            <a:r>
              <a:rPr lang="en-US" b="1" dirty="0">
                <a:solidFill>
                  <a:srgbClr val="FF0000"/>
                </a:solidFill>
              </a:rPr>
              <a:t>Particle size</a:t>
            </a:r>
            <a:r>
              <a:rPr lang="en-US" dirty="0"/>
              <a:t>: 50-200 mesh fine powder, should allow free flow of mobile phase, should contain more exchangeable functional groups</a:t>
            </a:r>
          </a:p>
          <a:p>
            <a:r>
              <a:rPr lang="en-MY" b="1" dirty="0">
                <a:solidFill>
                  <a:srgbClr val="FF0000"/>
                </a:solidFill>
              </a:rPr>
              <a:t>Cross linking &amp; swelling</a:t>
            </a:r>
            <a:r>
              <a:rPr lang="en-MY" dirty="0"/>
              <a:t>: </a:t>
            </a:r>
            <a:r>
              <a:rPr lang="en-US" dirty="0"/>
              <a:t>When more cross-linking agent is present, they are more rigid, but swells less.</a:t>
            </a:r>
          </a:p>
          <a:p>
            <a:r>
              <a:rPr lang="en-US" dirty="0"/>
              <a:t>When swelling is less, separation of ions of diff sizes is difficult as they can’t pass through the pores present. When less cross-linking agent is present, they are less rigid, but swell more </a:t>
            </a:r>
          </a:p>
          <a:p>
            <a:r>
              <a:rPr lang="en-US" dirty="0"/>
              <a:t>Separation will not be efficient as exchange of functional groups does not take place due to wide pore </a:t>
            </a:r>
          </a:p>
          <a:p>
            <a:r>
              <a:rPr lang="en-US" dirty="0"/>
              <a:t>Hence an optimum quantity of cross-linking agent should be added to the polymeric ion exchange resin for the separation to be effective. </a:t>
            </a:r>
            <a:endParaRPr lang="en-MY" dirty="0"/>
          </a:p>
        </p:txBody>
      </p:sp>
    </p:spTree>
    <p:extLst>
      <p:ext uri="{BB962C8B-B14F-4D97-AF65-F5344CB8AC3E}">
        <p14:creationId xmlns:p14="http://schemas.microsoft.com/office/powerpoint/2010/main" val="2195664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B685-FAAC-4A2A-B87D-909A4DDB6710}"/>
              </a:ext>
            </a:extLst>
          </p:cNvPr>
          <p:cNvSpPr>
            <a:spLocks noGrp="1"/>
          </p:cNvSpPr>
          <p:nvPr>
            <p:ph type="title"/>
          </p:nvPr>
        </p:nvSpPr>
        <p:spPr/>
        <p:txBody>
          <a:bodyPr/>
          <a:lstStyle/>
          <a:p>
            <a:r>
              <a:rPr lang="en-MY" dirty="0"/>
              <a:t>General application of ion exchange</a:t>
            </a:r>
          </a:p>
        </p:txBody>
      </p:sp>
      <p:sp>
        <p:nvSpPr>
          <p:cNvPr id="3" name="Content Placeholder 2">
            <a:extLst>
              <a:ext uri="{FF2B5EF4-FFF2-40B4-BE49-F238E27FC236}">
                <a16:creationId xmlns:a16="http://schemas.microsoft.com/office/drawing/2014/main" id="{65A75DEE-713A-4BAA-9BB6-510703FF6B8B}"/>
              </a:ext>
            </a:extLst>
          </p:cNvPr>
          <p:cNvSpPr>
            <a:spLocks noGrp="1"/>
          </p:cNvSpPr>
          <p:nvPr>
            <p:ph idx="1"/>
          </p:nvPr>
        </p:nvSpPr>
        <p:spPr/>
        <p:txBody>
          <a:bodyPr>
            <a:normAutofit fontScale="92500" lnSpcReduction="10000"/>
          </a:bodyPr>
          <a:lstStyle/>
          <a:p>
            <a:r>
              <a:rPr lang="en-MY" b="1" dirty="0"/>
              <a:t>Water softening </a:t>
            </a:r>
            <a:r>
              <a:rPr lang="en-MY" dirty="0"/>
              <a:t>- </a:t>
            </a:r>
            <a:r>
              <a:rPr lang="en-US" dirty="0"/>
              <a:t>In water softening by ion exchange, calcium and magnesium cations are exchanged with Na</a:t>
            </a:r>
            <a:r>
              <a:rPr lang="en-US" baseline="30000" dirty="0"/>
              <a:t>+</a:t>
            </a:r>
            <a:r>
              <a:rPr lang="en-US" dirty="0"/>
              <a:t> or H</a:t>
            </a:r>
            <a:r>
              <a:rPr lang="en-US" baseline="30000" dirty="0"/>
              <a:t>+</a:t>
            </a:r>
            <a:r>
              <a:rPr lang="en-US" dirty="0"/>
              <a:t> cations. </a:t>
            </a:r>
            <a:endParaRPr lang="en-MY" dirty="0"/>
          </a:p>
          <a:p>
            <a:r>
              <a:rPr lang="en-MY" dirty="0"/>
              <a:t>Hard water - </a:t>
            </a:r>
            <a:r>
              <a:rPr lang="en-US" dirty="0"/>
              <a:t>presence of calcium and magnesium cations</a:t>
            </a:r>
          </a:p>
          <a:p>
            <a:pPr marL="0" indent="0">
              <a:buNone/>
            </a:pPr>
            <a:endParaRPr lang="en-US" dirty="0"/>
          </a:p>
          <a:p>
            <a:pPr marL="0" indent="0">
              <a:buNone/>
            </a:pPr>
            <a:r>
              <a:rPr lang="en-US" dirty="0"/>
              <a:t>Why industrial processes requiring softened water?</a:t>
            </a:r>
          </a:p>
          <a:p>
            <a:r>
              <a:rPr lang="en-US" dirty="0"/>
              <a:t>preparation of feed water for steam boilers to prevent scaling</a:t>
            </a:r>
          </a:p>
          <a:p>
            <a:r>
              <a:rPr lang="en-US" dirty="0"/>
              <a:t>treatment of water used for cooling containers after thermal processing to prevent unsightly “spots” left after the water drops dry out</a:t>
            </a:r>
          </a:p>
          <a:p>
            <a:r>
              <a:rPr lang="en-US" dirty="0"/>
              <a:t>preparation of softened process water for the production of beverages, for cooking legumes, and so forth.</a:t>
            </a:r>
            <a:br>
              <a:rPr lang="en-MY" dirty="0"/>
            </a:br>
            <a:endParaRPr lang="en-MY" dirty="0"/>
          </a:p>
        </p:txBody>
      </p:sp>
    </p:spTree>
    <p:extLst>
      <p:ext uri="{BB962C8B-B14F-4D97-AF65-F5344CB8AC3E}">
        <p14:creationId xmlns:p14="http://schemas.microsoft.com/office/powerpoint/2010/main" val="12063939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69D86-03CF-4881-B0C5-79A6FD88F09C}"/>
              </a:ext>
            </a:extLst>
          </p:cNvPr>
          <p:cNvSpPr>
            <a:spLocks noGrp="1"/>
          </p:cNvSpPr>
          <p:nvPr>
            <p:ph idx="1"/>
          </p:nvPr>
        </p:nvSpPr>
        <p:spPr>
          <a:xfrm>
            <a:off x="838200" y="653143"/>
            <a:ext cx="10515600" cy="5523820"/>
          </a:xfrm>
        </p:spPr>
        <p:txBody>
          <a:bodyPr>
            <a:normAutofit fontScale="92500"/>
          </a:bodyPr>
          <a:lstStyle/>
          <a:p>
            <a:pPr marL="0" indent="0">
              <a:buNone/>
            </a:pPr>
            <a:r>
              <a:rPr lang="en-MY" b="1" dirty="0"/>
              <a:t>Other application</a:t>
            </a:r>
          </a:p>
          <a:p>
            <a:pPr>
              <a:buFont typeface="Wingdings" panose="05000000000000000000" pitchFamily="2" charset="2"/>
              <a:buChar char="ü"/>
            </a:pPr>
            <a:r>
              <a:rPr lang="en-US" dirty="0"/>
              <a:t>Total removal of electrolytes from water</a:t>
            </a:r>
          </a:p>
          <a:p>
            <a:pPr>
              <a:buFont typeface="Wingdings" panose="05000000000000000000" pitchFamily="2" charset="2"/>
              <a:buChar char="ü"/>
            </a:pPr>
            <a:r>
              <a:rPr lang="en-US" dirty="0"/>
              <a:t>Removal of nitrates in water</a:t>
            </a:r>
          </a:p>
          <a:p>
            <a:pPr marL="0" indent="0">
              <a:buNone/>
            </a:pPr>
            <a:endParaRPr lang="en-US" dirty="0"/>
          </a:p>
          <a:p>
            <a:pPr marL="0" indent="0">
              <a:buNone/>
            </a:pPr>
            <a:r>
              <a:rPr lang="en-US" b="1" dirty="0"/>
              <a:t>Application in food industries</a:t>
            </a:r>
          </a:p>
          <a:p>
            <a:pPr>
              <a:buFont typeface="Wingdings" panose="05000000000000000000" pitchFamily="2" charset="2"/>
              <a:buChar char="ü"/>
            </a:pPr>
            <a:r>
              <a:rPr lang="en-US" dirty="0"/>
              <a:t>Decolorization of edible oils with “bleaching earths” (activated clays)</a:t>
            </a:r>
          </a:p>
          <a:p>
            <a:pPr>
              <a:buFont typeface="Wingdings" panose="05000000000000000000" pitchFamily="2" charset="2"/>
              <a:buChar char="ü"/>
            </a:pPr>
            <a:r>
              <a:rPr lang="en-US" dirty="0"/>
              <a:t>Decolorization of sugar syrup with activated carbon in the manufacture of sugar</a:t>
            </a:r>
          </a:p>
          <a:p>
            <a:pPr>
              <a:buFont typeface="Wingdings" panose="05000000000000000000" pitchFamily="2" charset="2"/>
              <a:buChar char="ü"/>
            </a:pPr>
            <a:r>
              <a:rPr lang="en-US" dirty="0"/>
              <a:t>Removal of bitter substances from fruit juices by adsorption on polyamides</a:t>
            </a:r>
          </a:p>
          <a:p>
            <a:pPr>
              <a:buFont typeface="Wingdings" panose="05000000000000000000" pitchFamily="2" charset="2"/>
              <a:buChar char="ü"/>
            </a:pPr>
            <a:r>
              <a:rPr lang="en-US" dirty="0"/>
              <a:t>Odor abatement by passing gaseous emanations through activated carbon</a:t>
            </a:r>
          </a:p>
          <a:p>
            <a:pPr>
              <a:buFont typeface="Wingdings" panose="05000000000000000000" pitchFamily="2" charset="2"/>
              <a:buChar char="ü"/>
            </a:pPr>
            <a:r>
              <a:rPr lang="en-US" dirty="0"/>
              <a:t>Removal of chlorine from drinking water by adsorption on carbon</a:t>
            </a:r>
          </a:p>
        </p:txBody>
      </p:sp>
    </p:spTree>
    <p:extLst>
      <p:ext uri="{BB962C8B-B14F-4D97-AF65-F5344CB8AC3E}">
        <p14:creationId xmlns:p14="http://schemas.microsoft.com/office/powerpoint/2010/main" val="2374335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DDF8-14B3-4049-A4B3-F3B90C168FB8}"/>
              </a:ext>
            </a:extLst>
          </p:cNvPr>
          <p:cNvSpPr>
            <a:spLocks noGrp="1"/>
          </p:cNvSpPr>
          <p:nvPr>
            <p:ph type="title"/>
          </p:nvPr>
        </p:nvSpPr>
        <p:spPr/>
        <p:txBody>
          <a:bodyPr/>
          <a:lstStyle/>
          <a:p>
            <a:r>
              <a:rPr lang="en-MY" dirty="0"/>
              <a:t>Application in chromatography</a:t>
            </a:r>
          </a:p>
        </p:txBody>
      </p:sp>
      <p:sp>
        <p:nvSpPr>
          <p:cNvPr id="3" name="Content Placeholder 2">
            <a:extLst>
              <a:ext uri="{FF2B5EF4-FFF2-40B4-BE49-F238E27FC236}">
                <a16:creationId xmlns:a16="http://schemas.microsoft.com/office/drawing/2014/main" id="{7962649B-6BE3-4086-95C0-1EA16E1B50E0}"/>
              </a:ext>
            </a:extLst>
          </p:cNvPr>
          <p:cNvSpPr>
            <a:spLocks noGrp="1"/>
          </p:cNvSpPr>
          <p:nvPr>
            <p:ph idx="1"/>
          </p:nvPr>
        </p:nvSpPr>
        <p:spPr/>
        <p:txBody>
          <a:bodyPr/>
          <a:lstStyle/>
          <a:p>
            <a:pPr marL="0" indent="0">
              <a:buNone/>
            </a:pPr>
            <a:r>
              <a:rPr lang="en-MY" dirty="0"/>
              <a:t>What is chromatography?</a:t>
            </a:r>
          </a:p>
          <a:p>
            <a:pPr marL="0" indent="0">
              <a:buNone/>
            </a:pPr>
            <a:r>
              <a:rPr lang="en-MY" dirty="0"/>
              <a:t>HPLC (High Performance Liquid Chromatography)?</a:t>
            </a:r>
          </a:p>
          <a:p>
            <a:pPr marL="0" indent="0">
              <a:buNone/>
            </a:pPr>
            <a:r>
              <a:rPr lang="en-MY" dirty="0"/>
              <a:t>GC (Gas chromatography)?</a:t>
            </a:r>
          </a:p>
        </p:txBody>
      </p:sp>
    </p:spTree>
    <p:extLst>
      <p:ext uri="{BB962C8B-B14F-4D97-AF65-F5344CB8AC3E}">
        <p14:creationId xmlns:p14="http://schemas.microsoft.com/office/powerpoint/2010/main" val="1930776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4368-48E0-4CB6-961D-DA655FD5C2FA}"/>
              </a:ext>
            </a:extLst>
          </p:cNvPr>
          <p:cNvSpPr>
            <a:spLocks noGrp="1"/>
          </p:cNvSpPr>
          <p:nvPr>
            <p:ph type="title"/>
          </p:nvPr>
        </p:nvSpPr>
        <p:spPr/>
        <p:txBody>
          <a:bodyPr/>
          <a:lstStyle/>
          <a:p>
            <a:r>
              <a:rPr lang="en-MY" dirty="0"/>
              <a:t>Chromatography</a:t>
            </a:r>
          </a:p>
        </p:txBody>
      </p:sp>
      <p:sp>
        <p:nvSpPr>
          <p:cNvPr id="3" name="Content Placeholder 2">
            <a:extLst>
              <a:ext uri="{FF2B5EF4-FFF2-40B4-BE49-F238E27FC236}">
                <a16:creationId xmlns:a16="http://schemas.microsoft.com/office/drawing/2014/main" id="{25E03BE5-A05A-431A-BC94-C705B474D909}"/>
              </a:ext>
            </a:extLst>
          </p:cNvPr>
          <p:cNvSpPr>
            <a:spLocks noGrp="1"/>
          </p:cNvSpPr>
          <p:nvPr>
            <p:ph idx="1"/>
          </p:nvPr>
        </p:nvSpPr>
        <p:spPr/>
        <p:txBody>
          <a:bodyPr/>
          <a:lstStyle/>
          <a:p>
            <a:r>
              <a:rPr lang="en-US" dirty="0"/>
              <a:t>physical method of separation in which the components of a mixture are separated by their distribution between two phases</a:t>
            </a:r>
          </a:p>
          <a:p>
            <a:r>
              <a:rPr lang="en-US" dirty="0"/>
              <a:t>one of these phases in the form of a porous bed, bulk liquid, layer or film is generally immobile (stationary phase)</a:t>
            </a:r>
          </a:p>
          <a:p>
            <a:r>
              <a:rPr lang="en-US" dirty="0"/>
              <a:t>while the other is a fluid (mobile phase) that percolates through or over the stationary phase.</a:t>
            </a:r>
          </a:p>
          <a:p>
            <a:r>
              <a:rPr lang="en-US" dirty="0"/>
              <a:t>widely used separation technique in chemical laboratories, where it is used in analysis, isolation and purification, and it is commonly used in the chemical process industry as a component of small and large-scale production. </a:t>
            </a:r>
            <a:endParaRPr lang="en-MY" dirty="0"/>
          </a:p>
        </p:txBody>
      </p:sp>
    </p:spTree>
    <p:extLst>
      <p:ext uri="{BB962C8B-B14F-4D97-AF65-F5344CB8AC3E}">
        <p14:creationId xmlns:p14="http://schemas.microsoft.com/office/powerpoint/2010/main" val="421253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7D3FF3-59BE-4FF0-88E7-2A4F0CE29804}"/>
              </a:ext>
            </a:extLst>
          </p:cNvPr>
          <p:cNvSpPr>
            <a:spLocks noGrp="1"/>
          </p:cNvSpPr>
          <p:nvPr>
            <p:ph type="title"/>
          </p:nvPr>
        </p:nvSpPr>
        <p:spPr/>
        <p:txBody>
          <a:bodyPr/>
          <a:lstStyle/>
          <a:p>
            <a:r>
              <a:rPr lang="en-MY" dirty="0"/>
              <a:t>What is adsorption?</a:t>
            </a:r>
          </a:p>
        </p:txBody>
      </p:sp>
      <p:sp>
        <p:nvSpPr>
          <p:cNvPr id="5" name="Content Placeholder 4">
            <a:extLst>
              <a:ext uri="{FF2B5EF4-FFF2-40B4-BE49-F238E27FC236}">
                <a16:creationId xmlns:a16="http://schemas.microsoft.com/office/drawing/2014/main" id="{23BE1A22-5BA4-4D2A-A309-1CE9FBBA91D8}"/>
              </a:ext>
            </a:extLst>
          </p:cNvPr>
          <p:cNvSpPr>
            <a:spLocks noGrp="1"/>
          </p:cNvSpPr>
          <p:nvPr>
            <p:ph idx="1"/>
          </p:nvPr>
        </p:nvSpPr>
        <p:spPr/>
        <p:txBody>
          <a:bodyPr/>
          <a:lstStyle/>
          <a:p>
            <a:r>
              <a:rPr lang="en-US" b="1" i="1" dirty="0"/>
              <a:t>A mass transfer process which involves the accumulation of substance at the interface of the two phases, such as, liquid-liquid, gas-liquid, gas-solid, or liquid-solid interface</a:t>
            </a:r>
          </a:p>
          <a:p>
            <a:r>
              <a:rPr lang="en-US" b="1" i="1" dirty="0"/>
              <a:t>Adhesion of atoms, ions, or molecules from a gas, liquid, or dissolved solid to a surface</a:t>
            </a:r>
            <a:r>
              <a:rPr lang="en-US" dirty="0"/>
              <a:t> </a:t>
            </a:r>
            <a:br>
              <a:rPr lang="en-US" dirty="0"/>
            </a:br>
            <a:r>
              <a:rPr lang="en-US" dirty="0"/>
              <a:t> </a:t>
            </a:r>
            <a:br>
              <a:rPr lang="en-US" dirty="0"/>
            </a:br>
            <a:endParaRPr lang="en-MY" dirty="0"/>
          </a:p>
        </p:txBody>
      </p:sp>
      <p:pic>
        <p:nvPicPr>
          <p:cNvPr id="6" name="Picture 5">
            <a:extLst>
              <a:ext uri="{FF2B5EF4-FFF2-40B4-BE49-F238E27FC236}">
                <a16:creationId xmlns:a16="http://schemas.microsoft.com/office/drawing/2014/main" id="{9A14EE99-EA6E-436C-A019-437399D81013}"/>
              </a:ext>
            </a:extLst>
          </p:cNvPr>
          <p:cNvPicPr>
            <a:picLocks noChangeAspect="1"/>
          </p:cNvPicPr>
          <p:nvPr/>
        </p:nvPicPr>
        <p:blipFill>
          <a:blip r:embed="rId2"/>
          <a:stretch>
            <a:fillRect/>
          </a:stretch>
        </p:blipFill>
        <p:spPr>
          <a:xfrm>
            <a:off x="3556819" y="4071756"/>
            <a:ext cx="4407309" cy="2716132"/>
          </a:xfrm>
          <a:prstGeom prst="rect">
            <a:avLst/>
          </a:prstGeom>
        </p:spPr>
      </p:pic>
      <p:sp>
        <p:nvSpPr>
          <p:cNvPr id="7" name="Rectangle 6">
            <a:extLst>
              <a:ext uri="{FF2B5EF4-FFF2-40B4-BE49-F238E27FC236}">
                <a16:creationId xmlns:a16="http://schemas.microsoft.com/office/drawing/2014/main" id="{08861F9E-32B6-410A-8DC4-8BFB36ADC4A5}"/>
              </a:ext>
            </a:extLst>
          </p:cNvPr>
          <p:cNvSpPr/>
          <p:nvPr/>
        </p:nvSpPr>
        <p:spPr>
          <a:xfrm>
            <a:off x="8121445" y="4001294"/>
            <a:ext cx="3726426" cy="923330"/>
          </a:xfrm>
          <a:prstGeom prst="rect">
            <a:avLst/>
          </a:prstGeom>
        </p:spPr>
        <p:txBody>
          <a:bodyPr wrap="square">
            <a:spAutoFit/>
          </a:bodyPr>
          <a:lstStyle/>
          <a:p>
            <a:r>
              <a:rPr lang="en-US" b="1" i="1" dirty="0">
                <a:solidFill>
                  <a:srgbClr val="644646"/>
                </a:solidFill>
                <a:latin typeface="Constantia" panose="02030602050306030303" pitchFamily="18" charset="0"/>
              </a:rPr>
              <a:t>ADSORBATE - the substance which is adsorbed on the surface</a:t>
            </a:r>
            <a:r>
              <a:rPr lang="en-US" dirty="0"/>
              <a:t> </a:t>
            </a:r>
            <a:br>
              <a:rPr lang="en-US" dirty="0"/>
            </a:br>
            <a:endParaRPr lang="en-MY" dirty="0"/>
          </a:p>
        </p:txBody>
      </p:sp>
      <p:sp>
        <p:nvSpPr>
          <p:cNvPr id="8" name="Rectangle 7">
            <a:extLst>
              <a:ext uri="{FF2B5EF4-FFF2-40B4-BE49-F238E27FC236}">
                <a16:creationId xmlns:a16="http://schemas.microsoft.com/office/drawing/2014/main" id="{3AE11DC0-B990-492A-8C91-7D984AD0B5EB}"/>
              </a:ext>
            </a:extLst>
          </p:cNvPr>
          <p:cNvSpPr/>
          <p:nvPr/>
        </p:nvSpPr>
        <p:spPr>
          <a:xfrm>
            <a:off x="8121445" y="5111571"/>
            <a:ext cx="3873910" cy="1200329"/>
          </a:xfrm>
          <a:prstGeom prst="rect">
            <a:avLst/>
          </a:prstGeom>
        </p:spPr>
        <p:txBody>
          <a:bodyPr wrap="square">
            <a:spAutoFit/>
          </a:bodyPr>
          <a:lstStyle/>
          <a:p>
            <a:r>
              <a:rPr lang="en-US" b="1" i="1" dirty="0">
                <a:solidFill>
                  <a:srgbClr val="644646"/>
                </a:solidFill>
                <a:latin typeface="Constantia" panose="02030602050306030303" pitchFamily="18" charset="0"/>
              </a:rPr>
              <a:t>ADSORBENT the substance on which surface the adsorbate is adsorbed</a:t>
            </a:r>
            <a:r>
              <a:rPr lang="en-US" dirty="0"/>
              <a:t> </a:t>
            </a:r>
            <a:br>
              <a:rPr lang="en-US" dirty="0"/>
            </a:br>
            <a:endParaRPr lang="en-MY" dirty="0"/>
          </a:p>
        </p:txBody>
      </p:sp>
    </p:spTree>
    <p:extLst>
      <p:ext uri="{BB962C8B-B14F-4D97-AF65-F5344CB8AC3E}">
        <p14:creationId xmlns:p14="http://schemas.microsoft.com/office/powerpoint/2010/main" val="220574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741B-3F28-4894-86DB-6B2F98C561B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46B0760-6F1E-4D52-9F0F-B6545AB853CF}"/>
              </a:ext>
            </a:extLst>
          </p:cNvPr>
          <p:cNvSpPr>
            <a:spLocks noGrp="1"/>
          </p:cNvSpPr>
          <p:nvPr>
            <p:ph idx="1"/>
          </p:nvPr>
        </p:nvSpPr>
        <p:spPr>
          <a:xfrm>
            <a:off x="838200" y="1825625"/>
            <a:ext cx="5633720" cy="4351338"/>
          </a:xfrm>
        </p:spPr>
        <p:txBody>
          <a:bodyPr/>
          <a:lstStyle/>
          <a:p>
            <a:r>
              <a:rPr lang="en-US" dirty="0"/>
              <a:t>The various constituents of the mixture travel at different speeds, causing them to separate.</a:t>
            </a:r>
          </a:p>
          <a:p>
            <a:r>
              <a:rPr lang="en-US" dirty="0"/>
              <a:t>Ion exchange chromatography has a wide range of uses for the purification of antibiotics from fermentation medium. </a:t>
            </a:r>
            <a:br>
              <a:rPr lang="en-US" dirty="0"/>
            </a:br>
            <a:endParaRPr lang="en-MY" dirty="0"/>
          </a:p>
        </p:txBody>
      </p:sp>
      <p:pic>
        <p:nvPicPr>
          <p:cNvPr id="14338" name="Picture 2" descr="Related image">
            <a:extLst>
              <a:ext uri="{FF2B5EF4-FFF2-40B4-BE49-F238E27FC236}">
                <a16:creationId xmlns:a16="http://schemas.microsoft.com/office/drawing/2014/main" id="{A35F58ED-64FF-4A18-AD51-21D6E95B5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348" y="874973"/>
            <a:ext cx="4408491" cy="561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112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DC62-5D95-47F4-ACBD-77F12810293B}"/>
              </a:ext>
            </a:extLst>
          </p:cNvPr>
          <p:cNvSpPr>
            <a:spLocks noGrp="1"/>
          </p:cNvSpPr>
          <p:nvPr>
            <p:ph type="title"/>
          </p:nvPr>
        </p:nvSpPr>
        <p:spPr/>
        <p:txBody>
          <a:bodyPr/>
          <a:lstStyle/>
          <a:p>
            <a:endParaRPr lang="en-MY"/>
          </a:p>
        </p:txBody>
      </p:sp>
      <p:pic>
        <p:nvPicPr>
          <p:cNvPr id="15362" name="Picture 2">
            <a:extLst>
              <a:ext uri="{FF2B5EF4-FFF2-40B4-BE49-F238E27FC236}">
                <a16:creationId xmlns:a16="http://schemas.microsoft.com/office/drawing/2014/main" id="{E4DD7A4E-FB56-43E6-B031-FA373E654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321" y="761365"/>
            <a:ext cx="6644958" cy="47157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2E8DBF-EEF8-47C5-BAD5-E60CC4B649DE}"/>
              </a:ext>
            </a:extLst>
          </p:cNvPr>
          <p:cNvSpPr/>
          <p:nvPr/>
        </p:nvSpPr>
        <p:spPr>
          <a:xfrm>
            <a:off x="1513840" y="5711785"/>
            <a:ext cx="9438640" cy="646331"/>
          </a:xfrm>
          <a:prstGeom prst="rect">
            <a:avLst/>
          </a:prstGeom>
        </p:spPr>
        <p:txBody>
          <a:bodyPr wrap="square">
            <a:spAutoFit/>
          </a:bodyPr>
          <a:lstStyle/>
          <a:p>
            <a:r>
              <a:rPr lang="en-US" dirty="0"/>
              <a:t>The general components of a chromatographic system, as illustrated here by using a column to separate two chemicals, A and B.</a:t>
            </a:r>
            <a:endParaRPr lang="en-MY" dirty="0"/>
          </a:p>
        </p:txBody>
      </p:sp>
    </p:spTree>
    <p:extLst>
      <p:ext uri="{BB962C8B-B14F-4D97-AF65-F5344CB8AC3E}">
        <p14:creationId xmlns:p14="http://schemas.microsoft.com/office/powerpoint/2010/main" val="3317662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8417114-FB8E-4C4D-BD49-58E822AC8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962" y="1572032"/>
            <a:ext cx="6541478" cy="371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a:extLst>
              <a:ext uri="{FF2B5EF4-FFF2-40B4-BE49-F238E27FC236}">
                <a16:creationId xmlns:a16="http://schemas.microsoft.com/office/drawing/2014/main" id="{5A9CDD0C-FD36-4725-8FDF-C1DFFD0D7167}"/>
              </a:ext>
            </a:extLst>
          </p:cNvPr>
          <p:cNvSpPr txBox="1">
            <a:spLocks noGrp="1" noChangeArrowheads="1"/>
          </p:cNvSpPr>
          <p:nvPr>
            <p:ph type="title"/>
          </p:nvPr>
        </p:nvSpPr>
        <p:spPr bwMode="auto">
          <a:xfrm>
            <a:off x="838200" y="732441"/>
            <a:ext cx="105156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kumimoji="0" lang="de-DE" altLang="en-US" sz="3600" b="1" dirty="0">
                <a:solidFill>
                  <a:schemeClr val="accent2"/>
                </a:solidFill>
              </a:rPr>
              <a:t>Mode of Operation: </a:t>
            </a:r>
            <a:r>
              <a:rPr kumimoji="0" lang="en-GB" altLang="en-US" sz="3600" b="1" dirty="0">
                <a:solidFill>
                  <a:schemeClr val="accent2"/>
                </a:solidFill>
              </a:rPr>
              <a:t>Elution chromatography</a:t>
            </a:r>
            <a:endParaRPr kumimoji="0" lang="de-DE" altLang="en-US" sz="3600" b="1" dirty="0">
              <a:solidFill>
                <a:schemeClr val="accent2"/>
              </a:solidFill>
            </a:endParaRPr>
          </a:p>
        </p:txBody>
      </p:sp>
      <p:sp>
        <p:nvSpPr>
          <p:cNvPr id="8" name="Rectangle 7">
            <a:extLst>
              <a:ext uri="{FF2B5EF4-FFF2-40B4-BE49-F238E27FC236}">
                <a16:creationId xmlns:a16="http://schemas.microsoft.com/office/drawing/2014/main" id="{F37FCB20-3995-4072-B42D-51EFA10042CF}"/>
              </a:ext>
            </a:extLst>
          </p:cNvPr>
          <p:cNvSpPr/>
          <p:nvPr/>
        </p:nvSpPr>
        <p:spPr>
          <a:xfrm>
            <a:off x="677836" y="5285967"/>
            <a:ext cx="10675963" cy="1323439"/>
          </a:xfrm>
          <a:prstGeom prst="rect">
            <a:avLst/>
          </a:prstGeom>
        </p:spPr>
        <p:txBody>
          <a:bodyPr wrap="square">
            <a:spAutoFit/>
          </a:bodyPr>
          <a:lstStyle/>
          <a:p>
            <a:pPr algn="just"/>
            <a:r>
              <a:rPr lang="en-US" sz="2000" dirty="0"/>
              <a:t>As a sample's components pass through this system, the components that have the strongest interactions with the stationary phase will be more highly retained by this phase and move through the system more slowly than components that have weaker interactions with the stationary phase and spend more time in the mobile phase.</a:t>
            </a:r>
            <a:endParaRPr lang="en-MY" sz="2000" dirty="0"/>
          </a:p>
        </p:txBody>
      </p:sp>
    </p:spTree>
    <p:extLst>
      <p:ext uri="{BB962C8B-B14F-4D97-AF65-F5344CB8AC3E}">
        <p14:creationId xmlns:p14="http://schemas.microsoft.com/office/powerpoint/2010/main" val="34496624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C207-E783-41E7-8B00-289B05CD9E79}"/>
              </a:ext>
            </a:extLst>
          </p:cNvPr>
          <p:cNvSpPr>
            <a:spLocks noGrp="1"/>
          </p:cNvSpPr>
          <p:nvPr>
            <p:ph type="title"/>
          </p:nvPr>
        </p:nvSpPr>
        <p:spPr/>
        <p:txBody>
          <a:bodyPr/>
          <a:lstStyle/>
          <a:p>
            <a:r>
              <a:rPr lang="en-MY" dirty="0"/>
              <a:t>Other example using chromatography</a:t>
            </a:r>
          </a:p>
        </p:txBody>
      </p:sp>
      <p:sp>
        <p:nvSpPr>
          <p:cNvPr id="3" name="Content Placeholder 2">
            <a:extLst>
              <a:ext uri="{FF2B5EF4-FFF2-40B4-BE49-F238E27FC236}">
                <a16:creationId xmlns:a16="http://schemas.microsoft.com/office/drawing/2014/main" id="{36E01123-2227-4567-ABFE-6D1A96D32B31}"/>
              </a:ext>
            </a:extLst>
          </p:cNvPr>
          <p:cNvSpPr>
            <a:spLocks noGrp="1"/>
          </p:cNvSpPr>
          <p:nvPr>
            <p:ph idx="1"/>
          </p:nvPr>
        </p:nvSpPr>
        <p:spPr/>
        <p:txBody>
          <a:bodyPr/>
          <a:lstStyle/>
          <a:p>
            <a:r>
              <a:rPr lang="en-US" dirty="0"/>
              <a:t>Separation of fructose from its mixture with glucose generated during the hydrolysis of saccharose.</a:t>
            </a:r>
          </a:p>
          <a:p>
            <a:r>
              <a:rPr lang="en-US" dirty="0"/>
              <a:t>Separation of amino acids from sugar industry or animal wastes</a:t>
            </a:r>
            <a:endParaRPr lang="en-MY" dirty="0"/>
          </a:p>
        </p:txBody>
      </p:sp>
    </p:spTree>
    <p:extLst>
      <p:ext uri="{BB962C8B-B14F-4D97-AF65-F5344CB8AC3E}">
        <p14:creationId xmlns:p14="http://schemas.microsoft.com/office/powerpoint/2010/main" val="33002341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E832-B8F1-45E5-9AAB-A989042D51E8}"/>
              </a:ext>
            </a:extLst>
          </p:cNvPr>
          <p:cNvSpPr>
            <a:spLocks noGrp="1"/>
          </p:cNvSpPr>
          <p:nvPr>
            <p:ph type="title"/>
          </p:nvPr>
        </p:nvSpPr>
        <p:spPr/>
        <p:txBody>
          <a:bodyPr/>
          <a:lstStyle/>
          <a:p>
            <a:r>
              <a:rPr lang="en-MY" dirty="0"/>
              <a:t>Application</a:t>
            </a:r>
          </a:p>
        </p:txBody>
      </p:sp>
      <p:sp>
        <p:nvSpPr>
          <p:cNvPr id="3" name="Content Placeholder 2">
            <a:extLst>
              <a:ext uri="{FF2B5EF4-FFF2-40B4-BE49-F238E27FC236}">
                <a16:creationId xmlns:a16="http://schemas.microsoft.com/office/drawing/2014/main" id="{6E6865F9-6EA2-4891-9C9D-E1C3BDC07FD5}"/>
              </a:ext>
            </a:extLst>
          </p:cNvPr>
          <p:cNvSpPr>
            <a:spLocks noGrp="1"/>
          </p:cNvSpPr>
          <p:nvPr>
            <p:ph idx="1"/>
          </p:nvPr>
        </p:nvSpPr>
        <p:spPr/>
        <p:txBody>
          <a:bodyPr/>
          <a:lstStyle/>
          <a:p>
            <a:r>
              <a:rPr lang="en-MY" dirty="0"/>
              <a:t>Biodiesel </a:t>
            </a:r>
            <a:r>
              <a:rPr lang="en-MY" dirty="0" err="1"/>
              <a:t>bioefineries</a:t>
            </a:r>
            <a:endParaRPr lang="en-MY" dirty="0"/>
          </a:p>
        </p:txBody>
      </p:sp>
      <p:pic>
        <p:nvPicPr>
          <p:cNvPr id="4" name="Picture 3">
            <a:extLst>
              <a:ext uri="{FF2B5EF4-FFF2-40B4-BE49-F238E27FC236}">
                <a16:creationId xmlns:a16="http://schemas.microsoft.com/office/drawing/2014/main" id="{50187E15-D204-43AC-8FEF-DC855D5E0216}"/>
              </a:ext>
            </a:extLst>
          </p:cNvPr>
          <p:cNvPicPr>
            <a:picLocks noChangeAspect="1"/>
          </p:cNvPicPr>
          <p:nvPr/>
        </p:nvPicPr>
        <p:blipFill>
          <a:blip r:embed="rId2"/>
          <a:stretch>
            <a:fillRect/>
          </a:stretch>
        </p:blipFill>
        <p:spPr>
          <a:xfrm>
            <a:off x="1307177" y="2774844"/>
            <a:ext cx="9577646" cy="3267739"/>
          </a:xfrm>
          <a:prstGeom prst="rect">
            <a:avLst/>
          </a:prstGeom>
        </p:spPr>
      </p:pic>
      <p:sp>
        <p:nvSpPr>
          <p:cNvPr id="5" name="Rectangle: Rounded Corners 4">
            <a:extLst>
              <a:ext uri="{FF2B5EF4-FFF2-40B4-BE49-F238E27FC236}">
                <a16:creationId xmlns:a16="http://schemas.microsoft.com/office/drawing/2014/main" id="{BBAC8435-A58D-4888-9AFB-EDE7E566F263}"/>
              </a:ext>
            </a:extLst>
          </p:cNvPr>
          <p:cNvSpPr/>
          <p:nvPr/>
        </p:nvSpPr>
        <p:spPr>
          <a:xfrm>
            <a:off x="3387012" y="3928188"/>
            <a:ext cx="2827176" cy="1987420"/>
          </a:xfrm>
          <a:prstGeom prst="roundRect">
            <a:avLst/>
          </a:prstGeom>
          <a:noFill/>
          <a:ln w="571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519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52F7-47EB-4332-9180-2B79A8CA8512}"/>
              </a:ext>
            </a:extLst>
          </p:cNvPr>
          <p:cNvSpPr>
            <a:spLocks noGrp="1"/>
          </p:cNvSpPr>
          <p:nvPr>
            <p:ph type="title"/>
          </p:nvPr>
        </p:nvSpPr>
        <p:spPr/>
        <p:txBody>
          <a:bodyPr/>
          <a:lstStyle/>
          <a:p>
            <a:r>
              <a:rPr lang="en-MY" dirty="0">
                <a:solidFill>
                  <a:srgbClr val="FF0000"/>
                </a:solidFill>
              </a:rPr>
              <a:t>Biodiesel biorefineries using ion exchange separation</a:t>
            </a:r>
          </a:p>
        </p:txBody>
      </p:sp>
      <p:sp>
        <p:nvSpPr>
          <p:cNvPr id="3" name="Content Placeholder 2">
            <a:extLst>
              <a:ext uri="{FF2B5EF4-FFF2-40B4-BE49-F238E27FC236}">
                <a16:creationId xmlns:a16="http://schemas.microsoft.com/office/drawing/2014/main" id="{EE1CCC04-BC96-49F4-8CCD-C7E1341C8CE7}"/>
              </a:ext>
            </a:extLst>
          </p:cNvPr>
          <p:cNvSpPr>
            <a:spLocks noGrp="1"/>
          </p:cNvSpPr>
          <p:nvPr>
            <p:ph idx="1"/>
          </p:nvPr>
        </p:nvSpPr>
        <p:spPr/>
        <p:txBody>
          <a:bodyPr>
            <a:normAutofit/>
          </a:bodyPr>
          <a:lstStyle/>
          <a:p>
            <a:pPr algn="just"/>
            <a:r>
              <a:rPr lang="en-MY" dirty="0"/>
              <a:t>Biodiesel contains impurities like </a:t>
            </a:r>
            <a:r>
              <a:rPr lang="en-US" dirty="0"/>
              <a:t>methanol, glycerin, glycerides, metals and soap. Use ion exchange in dry washing of these impurities. </a:t>
            </a:r>
          </a:p>
          <a:p>
            <a:pPr algn="just"/>
            <a:r>
              <a:rPr lang="en-US" dirty="0"/>
              <a:t>Dry washing - Adsorbents consist of acidic and basic adsorption (binding) sites and have strong affinity for these polar compounds. </a:t>
            </a:r>
          </a:p>
          <a:p>
            <a:pPr algn="just"/>
            <a:r>
              <a:rPr lang="en-US" dirty="0"/>
              <a:t>Dry washing is usually carried out at a temperature of 65˚C and the process is mostly completed within 20–30 min. </a:t>
            </a:r>
          </a:p>
          <a:p>
            <a:pPr algn="just"/>
            <a:r>
              <a:rPr lang="en-US" dirty="0"/>
              <a:t>This permits the amount of glycerides and total glycerol in crude biodiesel to be lowered to a reasonable level during the washing process. </a:t>
            </a:r>
          </a:p>
          <a:p>
            <a:pPr algn="just"/>
            <a:endParaRPr lang="en-US" dirty="0"/>
          </a:p>
        </p:txBody>
      </p:sp>
    </p:spTree>
    <p:extLst>
      <p:ext uri="{BB962C8B-B14F-4D97-AF65-F5344CB8AC3E}">
        <p14:creationId xmlns:p14="http://schemas.microsoft.com/office/powerpoint/2010/main" val="4155885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2E0255-D8BB-44D7-ADC8-383C73F27CC5}"/>
              </a:ext>
            </a:extLst>
          </p:cNvPr>
          <p:cNvSpPr>
            <a:spLocks noGrp="1"/>
          </p:cNvSpPr>
          <p:nvPr>
            <p:ph type="title"/>
          </p:nvPr>
        </p:nvSpPr>
        <p:spPr>
          <a:xfrm>
            <a:off x="863029" y="1012004"/>
            <a:ext cx="3416158" cy="4795408"/>
          </a:xfrm>
        </p:spPr>
        <p:txBody>
          <a:bodyPr>
            <a:normAutofit/>
          </a:bodyPr>
          <a:lstStyle/>
          <a:p>
            <a:r>
              <a:rPr lang="en-MY" dirty="0">
                <a:solidFill>
                  <a:srgbClr val="FFFFFF"/>
                </a:solidFill>
              </a:rPr>
              <a:t>Biodiesel biorefineries using ion exchange separation</a:t>
            </a:r>
          </a:p>
        </p:txBody>
      </p:sp>
      <p:graphicFrame>
        <p:nvGraphicFramePr>
          <p:cNvPr id="5" name="Content Placeholder 2">
            <a:extLst>
              <a:ext uri="{FF2B5EF4-FFF2-40B4-BE49-F238E27FC236}">
                <a16:creationId xmlns:a16="http://schemas.microsoft.com/office/drawing/2014/main" id="{2D14E4AB-ACA8-41B1-827B-26BA21025171}"/>
              </a:ext>
            </a:extLst>
          </p:cNvPr>
          <p:cNvGraphicFramePr>
            <a:graphicFrameLocks noGrp="1"/>
          </p:cNvGraphicFramePr>
          <p:nvPr>
            <p:ph idx="1"/>
            <p:extLst>
              <p:ext uri="{D42A27DB-BD31-4B8C-83A1-F6EECF244321}">
                <p14:modId xmlns:p14="http://schemas.microsoft.com/office/powerpoint/2010/main" val="30691930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0778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1133-4598-4D78-B83D-4948400C8AEF}"/>
              </a:ext>
            </a:extLst>
          </p:cNvPr>
          <p:cNvSpPr>
            <a:spLocks noGrp="1"/>
          </p:cNvSpPr>
          <p:nvPr>
            <p:ph type="title"/>
          </p:nvPr>
        </p:nvSpPr>
        <p:spPr/>
        <p:txBody>
          <a:bodyPr/>
          <a:lstStyle/>
          <a:p>
            <a:r>
              <a:rPr lang="en-MY" dirty="0"/>
              <a:t>Application</a:t>
            </a:r>
          </a:p>
        </p:txBody>
      </p:sp>
      <p:sp>
        <p:nvSpPr>
          <p:cNvPr id="3" name="Content Placeholder 2">
            <a:extLst>
              <a:ext uri="{FF2B5EF4-FFF2-40B4-BE49-F238E27FC236}">
                <a16:creationId xmlns:a16="http://schemas.microsoft.com/office/drawing/2014/main" id="{8A3DA202-B9DA-41AF-B69E-E72CB8CB6BBE}"/>
              </a:ext>
            </a:extLst>
          </p:cNvPr>
          <p:cNvSpPr>
            <a:spLocks noGrp="1"/>
          </p:cNvSpPr>
          <p:nvPr>
            <p:ph idx="1"/>
          </p:nvPr>
        </p:nvSpPr>
        <p:spPr/>
        <p:txBody>
          <a:bodyPr/>
          <a:lstStyle/>
          <a:p>
            <a:pPr marL="0" indent="0">
              <a:buNone/>
            </a:pPr>
            <a:r>
              <a:rPr lang="en-MY" dirty="0"/>
              <a:t>Ion exchange in lignocellulosic </a:t>
            </a:r>
            <a:r>
              <a:rPr lang="en-MY" dirty="0" err="1"/>
              <a:t>bioefineries</a:t>
            </a:r>
            <a:endParaRPr lang="en-MY" dirty="0"/>
          </a:p>
          <a:p>
            <a:pPr>
              <a:buFont typeface="Wingdings" panose="05000000000000000000" pitchFamily="2" charset="2"/>
              <a:buChar char="v"/>
            </a:pPr>
            <a:r>
              <a:rPr lang="en-US" dirty="0"/>
              <a:t>detoxification of fermentation </a:t>
            </a:r>
            <a:r>
              <a:rPr lang="en-US" dirty="0" err="1"/>
              <a:t>hydrolyzates</a:t>
            </a:r>
            <a:r>
              <a:rPr lang="en-US" dirty="0"/>
              <a:t> in the conversion of cellulosic biomass to fuel ethanol</a:t>
            </a:r>
          </a:p>
          <a:p>
            <a:pPr>
              <a:buFont typeface="Wingdings" panose="05000000000000000000" pitchFamily="2" charset="2"/>
              <a:buChar char="v"/>
            </a:pPr>
            <a:r>
              <a:rPr lang="en-US" dirty="0"/>
              <a:t>purification of succinic acid where the ion exchangers make the acidification with a simultaneous crystallization process</a:t>
            </a:r>
            <a:endParaRPr lang="en-MY" dirty="0"/>
          </a:p>
        </p:txBody>
      </p:sp>
    </p:spTree>
    <p:extLst>
      <p:ext uri="{BB962C8B-B14F-4D97-AF65-F5344CB8AC3E}">
        <p14:creationId xmlns:p14="http://schemas.microsoft.com/office/powerpoint/2010/main" val="35399248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022D-390C-48B6-A07D-1378827A5C1D}"/>
              </a:ext>
            </a:extLst>
          </p:cNvPr>
          <p:cNvSpPr>
            <a:spLocks noGrp="1"/>
          </p:cNvSpPr>
          <p:nvPr>
            <p:ph type="title"/>
          </p:nvPr>
        </p:nvSpPr>
        <p:spPr/>
        <p:txBody>
          <a:bodyPr/>
          <a:lstStyle/>
          <a:p>
            <a:r>
              <a:rPr lang="en-US" altLang="en-US" b="1" dirty="0">
                <a:cs typeface="Times New Roman" panose="02020603050405020304" pitchFamily="18" charset="0"/>
              </a:rPr>
              <a:t>Regeneration</a:t>
            </a:r>
            <a:endParaRPr lang="en-MY" dirty="0"/>
          </a:p>
        </p:txBody>
      </p:sp>
      <p:sp>
        <p:nvSpPr>
          <p:cNvPr id="3" name="Content Placeholder 2">
            <a:extLst>
              <a:ext uri="{FF2B5EF4-FFF2-40B4-BE49-F238E27FC236}">
                <a16:creationId xmlns:a16="http://schemas.microsoft.com/office/drawing/2014/main" id="{5B3D6980-F7F0-440D-99BE-B14E20B87E62}"/>
              </a:ext>
            </a:extLst>
          </p:cNvPr>
          <p:cNvSpPr>
            <a:spLocks noGrp="1"/>
          </p:cNvSpPr>
          <p:nvPr>
            <p:ph idx="1"/>
          </p:nvPr>
        </p:nvSpPr>
        <p:spPr/>
        <p:txBody>
          <a:bodyPr/>
          <a:lstStyle/>
          <a:p>
            <a:pPr marL="0" indent="0" algn="ctr">
              <a:buNone/>
            </a:pPr>
            <a:r>
              <a:rPr lang="en-US" altLang="en-US" sz="4000" dirty="0">
                <a:cs typeface="Times New Roman" panose="02020603050405020304" pitchFamily="18" charset="0"/>
              </a:rPr>
              <a:t>Spent or exhausted columns must be regenerated because of the cost of the resin would make one-time use prohibitive.  Since ion exchange is a very reversible process regeneration can be accomplished by manipulation of solution composition.</a:t>
            </a:r>
          </a:p>
          <a:p>
            <a:pPr marL="0" indent="0">
              <a:buNone/>
            </a:pPr>
            <a:endParaRPr lang="en-MY" dirty="0"/>
          </a:p>
        </p:txBody>
      </p:sp>
    </p:spTree>
    <p:extLst>
      <p:ext uri="{BB962C8B-B14F-4D97-AF65-F5344CB8AC3E}">
        <p14:creationId xmlns:p14="http://schemas.microsoft.com/office/powerpoint/2010/main" val="24868161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F681-710B-48A7-81F9-343445900AF9}"/>
              </a:ext>
            </a:extLst>
          </p:cNvPr>
          <p:cNvSpPr>
            <a:spLocks noGrp="1"/>
          </p:cNvSpPr>
          <p:nvPr>
            <p:ph type="title"/>
          </p:nvPr>
        </p:nvSpPr>
        <p:spPr/>
        <p:txBody>
          <a:bodyPr/>
          <a:lstStyle/>
          <a:p>
            <a:r>
              <a:rPr lang="en-MY" dirty="0"/>
              <a:t>Regeneration</a:t>
            </a:r>
          </a:p>
        </p:txBody>
      </p:sp>
      <p:sp>
        <p:nvSpPr>
          <p:cNvPr id="3" name="Content Placeholder 2">
            <a:extLst>
              <a:ext uri="{FF2B5EF4-FFF2-40B4-BE49-F238E27FC236}">
                <a16:creationId xmlns:a16="http://schemas.microsoft.com/office/drawing/2014/main" id="{42AE3F95-16BC-45CA-A28B-A67C87B432D4}"/>
              </a:ext>
            </a:extLst>
          </p:cNvPr>
          <p:cNvSpPr>
            <a:spLocks noGrp="1"/>
          </p:cNvSpPr>
          <p:nvPr>
            <p:ph idx="1"/>
          </p:nvPr>
        </p:nvSpPr>
        <p:spPr/>
        <p:txBody>
          <a:bodyPr>
            <a:normAutofit fontScale="92500" lnSpcReduction="20000"/>
          </a:bodyPr>
          <a:lstStyle/>
          <a:p>
            <a:pPr>
              <a:buFont typeface="Wingdings" panose="05000000000000000000" pitchFamily="2" charset="2"/>
              <a:buChar char="ü"/>
            </a:pPr>
            <a:r>
              <a:rPr lang="en-US" dirty="0"/>
              <a:t>The ion exchange resin after separation may not be useful for next</a:t>
            </a:r>
            <a:br>
              <a:rPr lang="en-US" dirty="0"/>
            </a:br>
            <a:r>
              <a:rPr lang="en-US" dirty="0"/>
              <a:t>separation as exchangeable functional groups are lost</a:t>
            </a:r>
          </a:p>
          <a:p>
            <a:pPr>
              <a:buFont typeface="Wingdings" panose="05000000000000000000" pitchFamily="2" charset="2"/>
              <a:buChar char="ü"/>
            </a:pPr>
            <a:r>
              <a:rPr lang="en-US" dirty="0"/>
              <a:t>But due to cost of the ion exchange resins they cannot be disposed</a:t>
            </a:r>
            <a:br>
              <a:rPr lang="en-US" dirty="0"/>
            </a:br>
            <a:r>
              <a:rPr lang="en-US" dirty="0"/>
              <a:t>off</a:t>
            </a:r>
          </a:p>
          <a:p>
            <a:pPr>
              <a:buFont typeface="Wingdings" panose="05000000000000000000" pitchFamily="2" charset="2"/>
              <a:buChar char="ü"/>
            </a:pPr>
            <a:r>
              <a:rPr lang="en-US" dirty="0"/>
              <a:t>Hence reactivation, regeneration</a:t>
            </a:r>
          </a:p>
          <a:p>
            <a:pPr>
              <a:buFont typeface="Wingdings" panose="05000000000000000000" pitchFamily="2" charset="2"/>
              <a:buChar char="ü"/>
            </a:pPr>
            <a:r>
              <a:rPr lang="en-US" dirty="0"/>
              <a:t>Regeneration makes the used ion exchange resin to be as efficient</a:t>
            </a:r>
            <a:br>
              <a:rPr lang="en-US" dirty="0"/>
            </a:br>
            <a:r>
              <a:rPr lang="en-US" dirty="0"/>
              <a:t>as a virgin resin.</a:t>
            </a:r>
          </a:p>
          <a:p>
            <a:pPr>
              <a:buFont typeface="Wingdings" panose="05000000000000000000" pitchFamily="2" charset="2"/>
              <a:buChar char="ü"/>
            </a:pPr>
            <a:r>
              <a:rPr lang="en-US" dirty="0"/>
              <a:t>Regeneration: replacement of the exchangeable cations or anions</a:t>
            </a:r>
            <a:br>
              <a:rPr lang="en-US" dirty="0"/>
            </a:br>
            <a:r>
              <a:rPr lang="en-US" dirty="0"/>
              <a:t>present in the original resin</a:t>
            </a:r>
          </a:p>
          <a:p>
            <a:pPr>
              <a:buFont typeface="Wingdings" panose="05000000000000000000" pitchFamily="2" charset="2"/>
              <a:buChar char="ü"/>
            </a:pPr>
            <a:r>
              <a:rPr lang="en-US" dirty="0"/>
              <a:t>Hence regeneration of the cation exchange resin is done by the</a:t>
            </a:r>
            <a:br>
              <a:rPr lang="en-US" dirty="0"/>
            </a:br>
            <a:r>
              <a:rPr lang="en-US" dirty="0"/>
              <a:t>charging the column with strong acid like HCl </a:t>
            </a:r>
            <a:br>
              <a:rPr lang="en-US" dirty="0"/>
            </a:br>
            <a:endParaRPr lang="en-MY" dirty="0"/>
          </a:p>
        </p:txBody>
      </p:sp>
    </p:spTree>
    <p:extLst>
      <p:ext uri="{BB962C8B-B14F-4D97-AF65-F5344CB8AC3E}">
        <p14:creationId xmlns:p14="http://schemas.microsoft.com/office/powerpoint/2010/main" val="287949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A3B9-35C5-43F6-A1D5-1C3B3DBFEA54}"/>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B85B5BC7-CF72-419D-8FFA-0D956CBBA903}"/>
              </a:ext>
            </a:extLst>
          </p:cNvPr>
          <p:cNvSpPr>
            <a:spLocks noGrp="1"/>
          </p:cNvSpPr>
          <p:nvPr>
            <p:ph idx="1"/>
          </p:nvPr>
        </p:nvSpPr>
        <p:spPr/>
        <p:txBody>
          <a:bodyPr/>
          <a:lstStyle/>
          <a:p>
            <a:endParaRPr lang="en-MY" dirty="0"/>
          </a:p>
        </p:txBody>
      </p:sp>
      <p:sp>
        <p:nvSpPr>
          <p:cNvPr id="4" name="Text Box 9">
            <a:extLst>
              <a:ext uri="{FF2B5EF4-FFF2-40B4-BE49-F238E27FC236}">
                <a16:creationId xmlns:a16="http://schemas.microsoft.com/office/drawing/2014/main" id="{48731CF3-42EB-4228-B273-6B1751D51C63}"/>
              </a:ext>
            </a:extLst>
          </p:cNvPr>
          <p:cNvSpPr txBox="1">
            <a:spLocks noChangeArrowheads="1"/>
          </p:cNvSpPr>
          <p:nvPr/>
        </p:nvSpPr>
        <p:spPr bwMode="auto">
          <a:xfrm>
            <a:off x="4772445" y="4781836"/>
            <a:ext cx="5269939" cy="584775"/>
          </a:xfrm>
          <a:prstGeom prst="rect">
            <a:avLst/>
          </a:prstGeom>
          <a:noFill/>
          <a:ln w="9525">
            <a:noFill/>
            <a:miter lim="800000"/>
            <a:headEnd/>
            <a:tailEnd/>
          </a:ln>
        </p:spPr>
        <p:txBody>
          <a:bodyPr wrap="square">
            <a:spAutoFit/>
          </a:bodyPr>
          <a:lstStyle/>
          <a:p>
            <a:r>
              <a:rPr lang="en-US" altLang="zh-TW" sz="3200" b="1" dirty="0">
                <a:solidFill>
                  <a:srgbClr val="FF0000"/>
                </a:solidFill>
                <a:ea typeface="新細明體" pitchFamily="18" charset="-120"/>
              </a:rPr>
              <a:t>Examples in your daily life?</a:t>
            </a:r>
          </a:p>
        </p:txBody>
      </p:sp>
      <p:pic>
        <p:nvPicPr>
          <p:cNvPr id="5" name="Picture 4" descr="questionmark">
            <a:extLst>
              <a:ext uri="{FF2B5EF4-FFF2-40B4-BE49-F238E27FC236}">
                <a16:creationId xmlns:a16="http://schemas.microsoft.com/office/drawing/2014/main" id="{C3F3097E-CDA6-4F72-83C9-2D139C89BC79}"/>
              </a:ext>
            </a:extLst>
          </p:cNvPr>
          <p:cNvPicPr>
            <a:picLocks noChangeAspect="1" noChangeArrowheads="1"/>
          </p:cNvPicPr>
          <p:nvPr/>
        </p:nvPicPr>
        <p:blipFill>
          <a:blip r:embed="rId2" cstate="print"/>
          <a:srcRect/>
          <a:stretch>
            <a:fillRect/>
          </a:stretch>
        </p:blipFill>
        <p:spPr bwMode="auto">
          <a:xfrm>
            <a:off x="3461029" y="4358871"/>
            <a:ext cx="1145672" cy="1459112"/>
          </a:xfrm>
          <a:prstGeom prst="rect">
            <a:avLst/>
          </a:prstGeom>
          <a:noFill/>
        </p:spPr>
      </p:pic>
      <p:pic>
        <p:nvPicPr>
          <p:cNvPr id="6" name="Picture 5">
            <a:extLst>
              <a:ext uri="{FF2B5EF4-FFF2-40B4-BE49-F238E27FC236}">
                <a16:creationId xmlns:a16="http://schemas.microsoft.com/office/drawing/2014/main" id="{2466B396-A91F-47DA-A68B-9C8ED0EBFBF7}"/>
              </a:ext>
            </a:extLst>
          </p:cNvPr>
          <p:cNvPicPr>
            <a:picLocks noChangeAspect="1"/>
          </p:cNvPicPr>
          <p:nvPr/>
        </p:nvPicPr>
        <p:blipFill>
          <a:blip r:embed="rId3"/>
          <a:stretch>
            <a:fillRect/>
          </a:stretch>
        </p:blipFill>
        <p:spPr>
          <a:xfrm>
            <a:off x="3892345" y="1507802"/>
            <a:ext cx="4407309" cy="2716132"/>
          </a:xfrm>
          <a:prstGeom prst="rect">
            <a:avLst/>
          </a:prstGeom>
        </p:spPr>
      </p:pic>
    </p:spTree>
    <p:extLst>
      <p:ext uri="{BB962C8B-B14F-4D97-AF65-F5344CB8AC3E}">
        <p14:creationId xmlns:p14="http://schemas.microsoft.com/office/powerpoint/2010/main" val="1231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F037-19F1-4C75-844F-5BB57EFE3251}"/>
              </a:ext>
            </a:extLst>
          </p:cNvPr>
          <p:cNvSpPr>
            <a:spLocks noGrp="1"/>
          </p:cNvSpPr>
          <p:nvPr>
            <p:ph type="title"/>
          </p:nvPr>
        </p:nvSpPr>
        <p:spPr/>
        <p:txBody>
          <a:bodyPr/>
          <a:lstStyle/>
          <a:p>
            <a:r>
              <a:rPr lang="en-MY" dirty="0"/>
              <a:t>CASE STUDY – Pair Activity</a:t>
            </a:r>
          </a:p>
        </p:txBody>
      </p:sp>
      <p:sp>
        <p:nvSpPr>
          <p:cNvPr id="3" name="Content Placeholder 2">
            <a:extLst>
              <a:ext uri="{FF2B5EF4-FFF2-40B4-BE49-F238E27FC236}">
                <a16:creationId xmlns:a16="http://schemas.microsoft.com/office/drawing/2014/main" id="{DC3A1437-3FC0-4AB6-84A2-3EDED1D3DD14}"/>
              </a:ext>
            </a:extLst>
          </p:cNvPr>
          <p:cNvSpPr>
            <a:spLocks noGrp="1"/>
          </p:cNvSpPr>
          <p:nvPr>
            <p:ph idx="1"/>
          </p:nvPr>
        </p:nvSpPr>
        <p:spPr/>
        <p:txBody>
          <a:bodyPr>
            <a:normAutofit fontScale="92500" lnSpcReduction="10000"/>
          </a:bodyPr>
          <a:lstStyle/>
          <a:p>
            <a:pPr marL="0" indent="0">
              <a:buNone/>
            </a:pPr>
            <a:r>
              <a:rPr lang="en-US" dirty="0"/>
              <a:t>With your partner, discuss:</a:t>
            </a:r>
          </a:p>
          <a:p>
            <a:pPr marL="0" indent="0">
              <a:buNone/>
            </a:pPr>
            <a:endParaRPr lang="en-US" b="1" dirty="0">
              <a:solidFill>
                <a:srgbClr val="FF0000"/>
              </a:solidFill>
            </a:endParaRPr>
          </a:p>
          <a:p>
            <a:pPr marL="0" indent="0">
              <a:buNone/>
            </a:pPr>
            <a:r>
              <a:rPr lang="en-US" b="1" dirty="0">
                <a:solidFill>
                  <a:srgbClr val="FF0000"/>
                </a:solidFill>
              </a:rPr>
              <a:t>Recovery of succinic acid from fermentation broth using ion exchange</a:t>
            </a:r>
          </a:p>
          <a:p>
            <a:pPr marL="0" indent="0">
              <a:buNone/>
            </a:pPr>
            <a:endParaRPr lang="en-US" dirty="0">
              <a:solidFill>
                <a:srgbClr val="FF0000"/>
              </a:solidFill>
            </a:endParaRPr>
          </a:p>
          <a:p>
            <a:pPr marL="0" indent="0" algn="just">
              <a:buNone/>
            </a:pPr>
            <a:r>
              <a:rPr lang="en-US" dirty="0">
                <a:solidFill>
                  <a:srgbClr val="FF0000"/>
                </a:solidFill>
              </a:rPr>
              <a:t>Q1. What type of resin may be needed for recovery of </a:t>
            </a:r>
            <a:r>
              <a:rPr lang="en-US" b="1" dirty="0">
                <a:solidFill>
                  <a:srgbClr val="FF0000"/>
                </a:solidFill>
              </a:rPr>
              <a:t>succinic acid</a:t>
            </a:r>
            <a:r>
              <a:rPr lang="en-US" dirty="0">
                <a:solidFill>
                  <a:srgbClr val="FF0000"/>
                </a:solidFill>
              </a:rPr>
              <a:t>?</a:t>
            </a:r>
          </a:p>
          <a:p>
            <a:pPr marL="0" indent="0" algn="just">
              <a:buNone/>
            </a:pPr>
            <a:r>
              <a:rPr lang="en-US" dirty="0">
                <a:solidFill>
                  <a:srgbClr val="FF0000"/>
                </a:solidFill>
              </a:rPr>
              <a:t>Q2. Suggest what kind of impurities exist in fermentation broth?</a:t>
            </a:r>
          </a:p>
          <a:p>
            <a:pPr marL="0" indent="0" algn="just">
              <a:buNone/>
            </a:pPr>
            <a:r>
              <a:rPr lang="en-US" dirty="0">
                <a:solidFill>
                  <a:srgbClr val="FF0000"/>
                </a:solidFill>
              </a:rPr>
              <a:t>Q3. Draw a schematic diagram of ion exchange column(s) for separation of succinate from fermentation broth, showing input and output line/arrow.</a:t>
            </a:r>
          </a:p>
          <a:p>
            <a:pPr marL="0" indent="0" algn="just">
              <a:buNone/>
            </a:pPr>
            <a:r>
              <a:rPr lang="en-US" dirty="0">
                <a:solidFill>
                  <a:srgbClr val="FF0000"/>
                </a:solidFill>
              </a:rPr>
              <a:t>Q4. What is the process that may required to purify the succinic acid to 99.9% purity?</a:t>
            </a:r>
            <a:endParaRPr lang="en-US" dirty="0"/>
          </a:p>
        </p:txBody>
      </p:sp>
    </p:spTree>
    <p:extLst>
      <p:ext uri="{BB962C8B-B14F-4D97-AF65-F5344CB8AC3E}">
        <p14:creationId xmlns:p14="http://schemas.microsoft.com/office/powerpoint/2010/main" val="9049286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9010-3C0D-4C9E-B74D-6A37CF01B3F8}"/>
              </a:ext>
            </a:extLst>
          </p:cNvPr>
          <p:cNvSpPr>
            <a:spLocks noGrp="1"/>
          </p:cNvSpPr>
          <p:nvPr>
            <p:ph type="title"/>
          </p:nvPr>
        </p:nvSpPr>
        <p:spPr/>
        <p:txBody>
          <a:bodyPr/>
          <a:lstStyle/>
          <a:p>
            <a:r>
              <a:rPr lang="en-MY" dirty="0"/>
              <a:t>Answer – Case study</a:t>
            </a:r>
          </a:p>
        </p:txBody>
      </p:sp>
      <p:sp>
        <p:nvSpPr>
          <p:cNvPr id="3" name="Content Placeholder 2">
            <a:extLst>
              <a:ext uri="{FF2B5EF4-FFF2-40B4-BE49-F238E27FC236}">
                <a16:creationId xmlns:a16="http://schemas.microsoft.com/office/drawing/2014/main" id="{C3889549-41F0-4DE8-9699-1BBFB61ED782}"/>
              </a:ext>
            </a:extLst>
          </p:cNvPr>
          <p:cNvSpPr>
            <a:spLocks noGrp="1"/>
          </p:cNvSpPr>
          <p:nvPr>
            <p:ph idx="1"/>
          </p:nvPr>
        </p:nvSpPr>
        <p:spPr/>
        <p:txBody>
          <a:bodyPr>
            <a:normAutofit fontScale="92500" lnSpcReduction="10000"/>
          </a:bodyPr>
          <a:lstStyle/>
          <a:p>
            <a:r>
              <a:rPr lang="en-US" b="1" dirty="0">
                <a:solidFill>
                  <a:srgbClr val="FF0000"/>
                </a:solidFill>
              </a:rPr>
              <a:t>Anion exchange resins </a:t>
            </a:r>
            <a:r>
              <a:rPr lang="en-US" dirty="0"/>
              <a:t>can be used to recover succinic acid from fermentation broth. </a:t>
            </a:r>
          </a:p>
          <a:p>
            <a:r>
              <a:rPr lang="en-US" dirty="0"/>
              <a:t>The succinic acid solution is passed through ion exchange columns. The succinate is adsorbed in the resin and converted into the acid form during regeneration of the ion exchange resin. </a:t>
            </a:r>
          </a:p>
          <a:p>
            <a:r>
              <a:rPr lang="en-US" dirty="0"/>
              <a:t>Regeneration of the resin involves water washing to remove unbounded material followed by washing with an acid solution to recover succinic acid. </a:t>
            </a:r>
          </a:p>
          <a:p>
            <a:r>
              <a:rPr lang="en-US" dirty="0"/>
              <a:t>The process is selective towards succinic acid and allows separation from other organic acids (e.g., acetic acid and lactic acid). </a:t>
            </a:r>
          </a:p>
          <a:p>
            <a:r>
              <a:rPr lang="en-US" dirty="0"/>
              <a:t>The succinic acid is purified by </a:t>
            </a:r>
            <a:r>
              <a:rPr lang="en-US" b="1" dirty="0">
                <a:solidFill>
                  <a:srgbClr val="FF0000"/>
                </a:solidFill>
              </a:rPr>
              <a:t>crystallization</a:t>
            </a:r>
            <a:r>
              <a:rPr lang="en-US" dirty="0"/>
              <a:t> to produce succinic acid with purity higher than 99%.</a:t>
            </a:r>
          </a:p>
          <a:p>
            <a:pPr marL="0" indent="0">
              <a:buNone/>
            </a:pPr>
            <a:endParaRPr lang="en-MY" dirty="0"/>
          </a:p>
        </p:txBody>
      </p:sp>
    </p:spTree>
    <p:extLst>
      <p:ext uri="{BB962C8B-B14F-4D97-AF65-F5344CB8AC3E}">
        <p14:creationId xmlns:p14="http://schemas.microsoft.com/office/powerpoint/2010/main" val="4256837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6912-0949-437D-A3CD-6907552C6EE0}"/>
              </a:ext>
            </a:extLst>
          </p:cNvPr>
          <p:cNvSpPr>
            <a:spLocks noGrp="1"/>
          </p:cNvSpPr>
          <p:nvPr>
            <p:ph type="title"/>
          </p:nvPr>
        </p:nvSpPr>
        <p:spPr/>
        <p:txBody>
          <a:bodyPr/>
          <a:lstStyle/>
          <a:p>
            <a:endParaRPr lang="en-MY" dirty="0"/>
          </a:p>
        </p:txBody>
      </p:sp>
      <p:pic>
        <p:nvPicPr>
          <p:cNvPr id="4" name="Picture 3">
            <a:extLst>
              <a:ext uri="{FF2B5EF4-FFF2-40B4-BE49-F238E27FC236}">
                <a16:creationId xmlns:a16="http://schemas.microsoft.com/office/drawing/2014/main" id="{FBEABDE3-2E65-4155-8679-528681EF46B0}"/>
              </a:ext>
            </a:extLst>
          </p:cNvPr>
          <p:cNvPicPr>
            <a:picLocks noChangeAspect="1"/>
          </p:cNvPicPr>
          <p:nvPr/>
        </p:nvPicPr>
        <p:blipFill rotWithShape="1">
          <a:blip r:embed="rId2"/>
          <a:srcRect l="37915" t="34525" r="19418" b="13197"/>
          <a:stretch/>
        </p:blipFill>
        <p:spPr>
          <a:xfrm>
            <a:off x="2701890" y="1107440"/>
            <a:ext cx="6788220" cy="4500880"/>
          </a:xfrm>
          <a:prstGeom prst="rect">
            <a:avLst/>
          </a:prstGeom>
        </p:spPr>
      </p:pic>
      <p:sp>
        <p:nvSpPr>
          <p:cNvPr id="5" name="Rectangle 4">
            <a:extLst>
              <a:ext uri="{FF2B5EF4-FFF2-40B4-BE49-F238E27FC236}">
                <a16:creationId xmlns:a16="http://schemas.microsoft.com/office/drawing/2014/main" id="{5C211784-E965-4236-9F85-D80EEF8F1FFC}"/>
              </a:ext>
            </a:extLst>
          </p:cNvPr>
          <p:cNvSpPr/>
          <p:nvPr/>
        </p:nvSpPr>
        <p:spPr>
          <a:xfrm>
            <a:off x="1270000" y="5846544"/>
            <a:ext cx="8981440" cy="400110"/>
          </a:xfrm>
          <a:prstGeom prst="rect">
            <a:avLst/>
          </a:prstGeom>
        </p:spPr>
        <p:txBody>
          <a:bodyPr wrap="square">
            <a:spAutoFit/>
          </a:bodyPr>
          <a:lstStyle/>
          <a:p>
            <a:r>
              <a:rPr lang="en-US" sz="2000" dirty="0"/>
              <a:t>Operation of ion exchange columns at (a) start-up, (b) cleaning and (c) regeneration.</a:t>
            </a:r>
            <a:endParaRPr lang="en-MY" sz="2000" dirty="0"/>
          </a:p>
        </p:txBody>
      </p:sp>
    </p:spTree>
    <p:extLst>
      <p:ext uri="{BB962C8B-B14F-4D97-AF65-F5344CB8AC3E}">
        <p14:creationId xmlns:p14="http://schemas.microsoft.com/office/powerpoint/2010/main" val="40594647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EDF2-8C1A-4280-9AC6-2A5008F49993}"/>
              </a:ext>
            </a:extLst>
          </p:cNvPr>
          <p:cNvSpPr>
            <a:spLocks noGrp="1"/>
          </p:cNvSpPr>
          <p:nvPr>
            <p:ph type="title"/>
          </p:nvPr>
        </p:nvSpPr>
        <p:spPr/>
        <p:txBody>
          <a:bodyPr/>
          <a:lstStyle/>
          <a:p>
            <a:r>
              <a:rPr lang="en-MY" dirty="0"/>
              <a:t>Simulated Moving-Bed</a:t>
            </a:r>
          </a:p>
        </p:txBody>
      </p:sp>
      <p:sp>
        <p:nvSpPr>
          <p:cNvPr id="3" name="Text Placeholder 2">
            <a:extLst>
              <a:ext uri="{FF2B5EF4-FFF2-40B4-BE49-F238E27FC236}">
                <a16:creationId xmlns:a16="http://schemas.microsoft.com/office/drawing/2014/main" id="{93AC7E32-D573-426C-B63D-392E93181057}"/>
              </a:ext>
            </a:extLst>
          </p:cNvPr>
          <p:cNvSpPr>
            <a:spLocks noGrp="1"/>
          </p:cNvSpPr>
          <p:nvPr>
            <p:ph type="body" idx="1"/>
          </p:nvPr>
        </p:nvSpPr>
        <p:spPr/>
        <p:txBody>
          <a:bodyPr/>
          <a:lstStyle/>
          <a:p>
            <a:endParaRPr lang="en-MY"/>
          </a:p>
        </p:txBody>
      </p:sp>
    </p:spTree>
    <p:extLst>
      <p:ext uri="{BB962C8B-B14F-4D97-AF65-F5344CB8AC3E}">
        <p14:creationId xmlns:p14="http://schemas.microsoft.com/office/powerpoint/2010/main" val="14460099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5B9B694F-AC09-4E98-93E0-23045270A702}"/>
              </a:ext>
            </a:extLst>
          </p:cNvPr>
          <p:cNvSpPr>
            <a:spLocks noGrp="1" noChangeArrowheads="1"/>
          </p:cNvSpPr>
          <p:nvPr>
            <p:ph type="title"/>
          </p:nvPr>
        </p:nvSpPr>
        <p:spPr>
          <a:xfrm>
            <a:off x="838199" y="381000"/>
            <a:ext cx="10515599" cy="808038"/>
          </a:xfrm>
          <a:noFill/>
          <a:ln/>
        </p:spPr>
        <p:txBody>
          <a:bodyPr vert="horz" lIns="92075" tIns="46038" rIns="92075" bIns="46038" rtlCol="0" anchor="b">
            <a:normAutofit/>
          </a:bodyPr>
          <a:lstStyle/>
          <a:p>
            <a:r>
              <a:rPr lang="en-US" altLang="en-US" dirty="0"/>
              <a:t>What is SMB?</a:t>
            </a:r>
          </a:p>
        </p:txBody>
      </p:sp>
      <p:sp>
        <p:nvSpPr>
          <p:cNvPr id="228355" name="Rectangle 3">
            <a:extLst>
              <a:ext uri="{FF2B5EF4-FFF2-40B4-BE49-F238E27FC236}">
                <a16:creationId xmlns:a16="http://schemas.microsoft.com/office/drawing/2014/main" id="{D6DADDF3-DD0F-4330-B008-1E9D2371082D}"/>
              </a:ext>
            </a:extLst>
          </p:cNvPr>
          <p:cNvSpPr>
            <a:spLocks noGrp="1" noChangeArrowheads="1"/>
          </p:cNvSpPr>
          <p:nvPr>
            <p:ph type="body" idx="1"/>
          </p:nvPr>
        </p:nvSpPr>
        <p:spPr>
          <a:noFill/>
          <a:ln/>
        </p:spPr>
        <p:txBody>
          <a:bodyPr vert="horz" lIns="92075" tIns="46038" rIns="92075" bIns="46038" rtlCol="0">
            <a:normAutofit/>
          </a:bodyPr>
          <a:lstStyle/>
          <a:p>
            <a:pPr>
              <a:lnSpc>
                <a:spcPct val="90000"/>
              </a:lnSpc>
            </a:pPr>
            <a:r>
              <a:rPr lang="en-US" altLang="en-US" sz="2400" dirty="0"/>
              <a:t>SMB is Simulated Moving Bed Chromatography.</a:t>
            </a:r>
          </a:p>
          <a:p>
            <a:pPr>
              <a:lnSpc>
                <a:spcPct val="90000"/>
              </a:lnSpc>
            </a:pPr>
            <a:r>
              <a:rPr lang="en-US" altLang="en-US" sz="2400" dirty="0"/>
              <a:t>SMB is continuous countercurrent chromatography.  The feed is pumped into the system and two (or more) product streams are continuously collected.</a:t>
            </a:r>
          </a:p>
          <a:p>
            <a:pPr>
              <a:lnSpc>
                <a:spcPct val="90000"/>
              </a:lnSpc>
            </a:pPr>
            <a:r>
              <a:rPr lang="en-US" altLang="en-US" sz="2400" dirty="0"/>
              <a:t>SMB has been used to produce millions of tons of bulk commodities (p-xylene, high fructose corn syrup, etc...) for the past four decades.</a:t>
            </a:r>
          </a:p>
          <a:p>
            <a:pPr>
              <a:lnSpc>
                <a:spcPct val="90000"/>
              </a:lnSpc>
            </a:pPr>
            <a:r>
              <a:rPr lang="en-US" altLang="en-US" sz="2400" dirty="0"/>
              <a:t>Due to improvements in column and equipment technology, SMB has recently been used in the pharmaceutical industry (Sandoz, SmithKline, UCB, Pfizer).</a:t>
            </a:r>
          </a:p>
          <a:p>
            <a:pPr lvl="1">
              <a:lnSpc>
                <a:spcPct val="90000"/>
              </a:lnSpc>
            </a:pPr>
            <a:r>
              <a:rPr lang="en-US" altLang="en-US" sz="2000" dirty="0"/>
              <a:t>HPLC costs: $100/kg to $5000/kg</a:t>
            </a:r>
          </a:p>
          <a:p>
            <a:pPr lvl="1">
              <a:lnSpc>
                <a:spcPct val="90000"/>
              </a:lnSpc>
            </a:pPr>
            <a:r>
              <a:rPr lang="en-US" altLang="en-US" sz="2000" dirty="0"/>
              <a:t>SMB costs: $50/kg to $200/kg</a:t>
            </a:r>
            <a:endParaRPr lang="en-US" altLang="en-US" sz="1600"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4C81F2-6F6D-4DDB-B89D-3B85B5B4C1EF}"/>
              </a:ext>
            </a:extLst>
          </p:cNvPr>
          <p:cNvSpPr>
            <a:spLocks noGrp="1"/>
          </p:cNvSpPr>
          <p:nvPr>
            <p:ph type="title"/>
          </p:nvPr>
        </p:nvSpPr>
        <p:spPr/>
        <p:txBody>
          <a:bodyPr/>
          <a:lstStyle/>
          <a:p>
            <a:endParaRPr lang="en-MY"/>
          </a:p>
        </p:txBody>
      </p:sp>
      <p:sp>
        <p:nvSpPr>
          <p:cNvPr id="6" name="AutoShape 2" descr="Schematic showing the interactions, and mode of purification, in SMB Chromatography">
            <a:extLst>
              <a:ext uri="{FF2B5EF4-FFF2-40B4-BE49-F238E27FC236}">
                <a16:creationId xmlns:a16="http://schemas.microsoft.com/office/drawing/2014/main" id="{99BB1680-7C6F-4B09-A9D2-6029AA6E9DEE}"/>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The SMB process enables the separation of binary mixtures by means of a simulated countercurrent between the solid and liquid phases. </a:t>
            </a:r>
            <a:endParaRPr lang="en-MY" dirty="0"/>
          </a:p>
        </p:txBody>
      </p:sp>
      <p:pic>
        <p:nvPicPr>
          <p:cNvPr id="8" name="Picture 7">
            <a:extLst>
              <a:ext uri="{FF2B5EF4-FFF2-40B4-BE49-F238E27FC236}">
                <a16:creationId xmlns:a16="http://schemas.microsoft.com/office/drawing/2014/main" id="{1ED1E9FB-04CB-4AC5-818D-CAE9FB0617F5}"/>
              </a:ext>
            </a:extLst>
          </p:cNvPr>
          <p:cNvPicPr>
            <a:picLocks noChangeAspect="1"/>
          </p:cNvPicPr>
          <p:nvPr/>
        </p:nvPicPr>
        <p:blipFill>
          <a:blip r:embed="rId2"/>
          <a:stretch>
            <a:fillRect/>
          </a:stretch>
        </p:blipFill>
        <p:spPr>
          <a:xfrm>
            <a:off x="1861184" y="2995930"/>
            <a:ext cx="7956137" cy="3496945"/>
          </a:xfrm>
          <a:prstGeom prst="rect">
            <a:avLst/>
          </a:prstGeom>
        </p:spPr>
      </p:pic>
    </p:spTree>
    <p:extLst>
      <p:ext uri="{BB962C8B-B14F-4D97-AF65-F5344CB8AC3E}">
        <p14:creationId xmlns:p14="http://schemas.microsoft.com/office/powerpoint/2010/main" val="24254086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E4655652-61C2-4ED7-9DD1-FF927921932D}"/>
              </a:ext>
            </a:extLst>
          </p:cNvPr>
          <p:cNvSpPr>
            <a:spLocks noGrp="1" noChangeArrowheads="1"/>
          </p:cNvSpPr>
          <p:nvPr>
            <p:ph type="title"/>
          </p:nvPr>
        </p:nvSpPr>
        <p:spPr>
          <a:xfrm>
            <a:off x="838199" y="264368"/>
            <a:ext cx="10515599" cy="742950"/>
          </a:xfrm>
          <a:noFill/>
          <a:ln/>
        </p:spPr>
        <p:txBody>
          <a:bodyPr vert="horz" lIns="92075" tIns="46038" rIns="92075" bIns="46038" rtlCol="0" anchor="b">
            <a:normAutofit/>
          </a:bodyPr>
          <a:lstStyle/>
          <a:p>
            <a:r>
              <a:rPr lang="en-US" altLang="en-US" sz="3600" b="1" dirty="0">
                <a:solidFill>
                  <a:srgbClr val="FF0000"/>
                </a:solidFill>
                <a:latin typeface="+mn-lt"/>
              </a:rPr>
              <a:t>SMB versus chromatography</a:t>
            </a:r>
          </a:p>
        </p:txBody>
      </p:sp>
      <p:sp>
        <p:nvSpPr>
          <p:cNvPr id="252931" name="Rectangle 3">
            <a:extLst>
              <a:ext uri="{FF2B5EF4-FFF2-40B4-BE49-F238E27FC236}">
                <a16:creationId xmlns:a16="http://schemas.microsoft.com/office/drawing/2014/main" id="{803D35E4-6D61-4533-B631-3E44DF5AF4A1}"/>
              </a:ext>
            </a:extLst>
          </p:cNvPr>
          <p:cNvSpPr>
            <a:spLocks noGrp="1" noChangeArrowheads="1"/>
          </p:cNvSpPr>
          <p:nvPr>
            <p:ph type="body" idx="1"/>
          </p:nvPr>
        </p:nvSpPr>
        <p:spPr>
          <a:xfrm>
            <a:off x="838199" y="1433739"/>
            <a:ext cx="10515600" cy="4351338"/>
          </a:xfrm>
          <a:noFill/>
          <a:ln/>
        </p:spPr>
        <p:txBody>
          <a:bodyPr vert="horz" lIns="92075" tIns="46038" rIns="92075" bIns="46038" rtlCol="0">
            <a:noAutofit/>
          </a:bodyPr>
          <a:lstStyle/>
          <a:p>
            <a:pPr>
              <a:lnSpc>
                <a:spcPct val="80000"/>
              </a:lnSpc>
              <a:buFontTx/>
              <a:buNone/>
            </a:pPr>
            <a:r>
              <a:rPr lang="en-US" altLang="en-US" sz="2000" u="sng" dirty="0"/>
              <a:t>Advantages of SMB:</a:t>
            </a:r>
            <a:endParaRPr lang="en-US" altLang="en-US" sz="2000" dirty="0"/>
          </a:p>
          <a:p>
            <a:pPr lvl="1">
              <a:lnSpc>
                <a:spcPct val="80000"/>
              </a:lnSpc>
            </a:pPr>
            <a:r>
              <a:rPr lang="en-US" altLang="en-US" sz="2000" dirty="0"/>
              <a:t>Lower solvent utilization (up to 10 times less than batch HPLC) - the solvent is automatically recycled</a:t>
            </a:r>
          </a:p>
          <a:p>
            <a:pPr lvl="1">
              <a:lnSpc>
                <a:spcPct val="80000"/>
              </a:lnSpc>
            </a:pPr>
            <a:r>
              <a:rPr lang="en-US" altLang="en-US" sz="2000" dirty="0"/>
              <a:t>Generally can use less expensive, larger stationary phases</a:t>
            </a:r>
          </a:p>
          <a:p>
            <a:pPr lvl="1">
              <a:lnSpc>
                <a:spcPct val="80000"/>
              </a:lnSpc>
            </a:pPr>
            <a:r>
              <a:rPr lang="en-US" altLang="en-US" sz="2000" dirty="0"/>
              <a:t>Able to get high recovery and high purity</a:t>
            </a:r>
          </a:p>
          <a:p>
            <a:pPr lvl="1">
              <a:lnSpc>
                <a:spcPct val="80000"/>
              </a:lnSpc>
            </a:pPr>
            <a:r>
              <a:rPr lang="en-US" altLang="en-US" sz="2000" dirty="0"/>
              <a:t>Sometimes better productivity</a:t>
            </a:r>
          </a:p>
          <a:p>
            <a:pPr lvl="1">
              <a:lnSpc>
                <a:spcPct val="80000"/>
              </a:lnSpc>
            </a:pPr>
            <a:r>
              <a:rPr lang="en-US" altLang="en-US" sz="2000" dirty="0"/>
              <a:t>Lower labor and QC costs - significant cost savings </a:t>
            </a:r>
          </a:p>
          <a:p>
            <a:pPr lvl="1">
              <a:lnSpc>
                <a:spcPct val="80000"/>
              </a:lnSpc>
            </a:pPr>
            <a:r>
              <a:rPr lang="en-US" altLang="en-US" sz="2000" b="1" dirty="0"/>
              <a:t>Only partial separation</a:t>
            </a:r>
            <a:r>
              <a:rPr lang="en-US" altLang="en-US" sz="2000" dirty="0"/>
              <a:t> of solutes is required to obtain high purity.</a:t>
            </a:r>
          </a:p>
          <a:p>
            <a:pPr lvl="1">
              <a:lnSpc>
                <a:spcPct val="80000"/>
              </a:lnSpc>
            </a:pPr>
            <a:r>
              <a:rPr lang="en-US" altLang="en-US" sz="2000" dirty="0"/>
              <a:t>Higher yield than batch – 10% more than batch.</a:t>
            </a:r>
          </a:p>
          <a:p>
            <a:pPr lvl="1">
              <a:lnSpc>
                <a:spcPct val="80000"/>
              </a:lnSpc>
            </a:pPr>
            <a:r>
              <a:rPr lang="en-US" altLang="en-US" sz="2000" dirty="0"/>
              <a:t>High throughput – 5 to 10-fold increase.</a:t>
            </a:r>
          </a:p>
          <a:p>
            <a:pPr lvl="1">
              <a:lnSpc>
                <a:spcPct val="80000"/>
              </a:lnSpc>
            </a:pPr>
            <a:r>
              <a:rPr lang="en-US" altLang="en-US" sz="2000" dirty="0"/>
              <a:t>Lower solvent consumption – An order of magnitude lower.</a:t>
            </a:r>
          </a:p>
          <a:p>
            <a:pPr lvl="1">
              <a:lnSpc>
                <a:spcPct val="80000"/>
              </a:lnSpc>
            </a:pPr>
            <a:r>
              <a:rPr lang="en-US" altLang="en-US" sz="2000" dirty="0"/>
              <a:t>Continuous process.</a:t>
            </a:r>
          </a:p>
          <a:p>
            <a:pPr lvl="1">
              <a:lnSpc>
                <a:spcPct val="80000"/>
              </a:lnSpc>
            </a:pPr>
            <a:r>
              <a:rPr lang="en-US" altLang="en-US" sz="2000" dirty="0"/>
              <a:t>reduces floor space, equipment size, and manpower</a:t>
            </a:r>
          </a:p>
          <a:p>
            <a:pPr>
              <a:lnSpc>
                <a:spcPct val="80000"/>
              </a:lnSpc>
              <a:buFontTx/>
              <a:buNone/>
            </a:pPr>
            <a:endParaRPr lang="en-US" altLang="en-US" sz="2000" dirty="0"/>
          </a:p>
          <a:p>
            <a:pPr>
              <a:lnSpc>
                <a:spcPct val="80000"/>
              </a:lnSpc>
              <a:buFontTx/>
              <a:buNone/>
            </a:pPr>
            <a:r>
              <a:rPr lang="en-US" altLang="en-US" sz="2000" u="sng" dirty="0"/>
              <a:t>Disadvantage of SMB: </a:t>
            </a:r>
            <a:endParaRPr lang="en-US" altLang="en-US" sz="2000" dirty="0"/>
          </a:p>
          <a:p>
            <a:pPr lvl="1">
              <a:lnSpc>
                <a:spcPct val="80000"/>
              </a:lnSpc>
            </a:pPr>
            <a:r>
              <a:rPr lang="en-US" altLang="en-US" sz="2000" dirty="0"/>
              <a:t>Binary separation only</a:t>
            </a:r>
          </a:p>
          <a:p>
            <a:pPr lvl="1">
              <a:lnSpc>
                <a:spcPct val="80000"/>
              </a:lnSpc>
            </a:pPr>
            <a:r>
              <a:rPr lang="en-US" altLang="en-US" sz="2000" dirty="0"/>
              <a:t>Complexity – more complex design</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19B78870-1456-4AA9-82AD-AF1715930001}"/>
              </a:ext>
            </a:extLst>
          </p:cNvPr>
          <p:cNvSpPr>
            <a:spLocks noChangeArrowheads="1"/>
          </p:cNvSpPr>
          <p:nvPr/>
        </p:nvSpPr>
        <p:spPr bwMode="auto">
          <a:xfrm>
            <a:off x="2833689" y="1871664"/>
            <a:ext cx="2442977" cy="47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800" b="1" i="1">
                <a:solidFill>
                  <a:srgbClr val="004E47"/>
                </a:solidFill>
                <a:latin typeface="Times New Roman" panose="02020603050405020304" pitchFamily="18" charset="0"/>
              </a:rPr>
              <a:t>Basic Principle</a:t>
            </a:r>
          </a:p>
        </p:txBody>
      </p:sp>
      <p:sp>
        <p:nvSpPr>
          <p:cNvPr id="225283" name="Line 3">
            <a:extLst>
              <a:ext uri="{FF2B5EF4-FFF2-40B4-BE49-F238E27FC236}">
                <a16:creationId xmlns:a16="http://schemas.microsoft.com/office/drawing/2014/main" id="{A8778BAF-C039-464E-9BA0-38B128C24DEE}"/>
              </a:ext>
            </a:extLst>
          </p:cNvPr>
          <p:cNvSpPr>
            <a:spLocks noChangeShapeType="1"/>
          </p:cNvSpPr>
          <p:nvPr/>
        </p:nvSpPr>
        <p:spPr bwMode="auto">
          <a:xfrm>
            <a:off x="6207125" y="2487614"/>
            <a:ext cx="0" cy="465137"/>
          </a:xfrm>
          <a:prstGeom prst="line">
            <a:avLst/>
          </a:prstGeom>
          <a:noFill/>
          <a:ln w="12700">
            <a:solidFill>
              <a:srgbClr val="890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25284" name="Freeform 4">
            <a:extLst>
              <a:ext uri="{FF2B5EF4-FFF2-40B4-BE49-F238E27FC236}">
                <a16:creationId xmlns:a16="http://schemas.microsoft.com/office/drawing/2014/main" id="{0D62F74B-F0A6-456A-B6E7-87D2C137DAC1}"/>
              </a:ext>
            </a:extLst>
          </p:cNvPr>
          <p:cNvSpPr>
            <a:spLocks/>
          </p:cNvSpPr>
          <p:nvPr/>
        </p:nvSpPr>
        <p:spPr bwMode="auto">
          <a:xfrm>
            <a:off x="6154738" y="2957514"/>
            <a:ext cx="106362" cy="211137"/>
          </a:xfrm>
          <a:custGeom>
            <a:avLst/>
            <a:gdLst>
              <a:gd name="T0" fmla="*/ 33 w 67"/>
              <a:gd name="T1" fmla="*/ 132 h 133"/>
              <a:gd name="T2" fmla="*/ 66 w 67"/>
              <a:gd name="T3" fmla="*/ 0 h 133"/>
              <a:gd name="T4" fmla="*/ 0 w 67"/>
              <a:gd name="T5" fmla="*/ 0 h 133"/>
              <a:gd name="T6" fmla="*/ 33 w 67"/>
              <a:gd name="T7" fmla="*/ 132 h 133"/>
            </a:gdLst>
            <a:ahLst/>
            <a:cxnLst>
              <a:cxn ang="0">
                <a:pos x="T0" y="T1"/>
              </a:cxn>
              <a:cxn ang="0">
                <a:pos x="T2" y="T3"/>
              </a:cxn>
              <a:cxn ang="0">
                <a:pos x="T4" y="T5"/>
              </a:cxn>
              <a:cxn ang="0">
                <a:pos x="T6" y="T7"/>
              </a:cxn>
            </a:cxnLst>
            <a:rect l="0" t="0" r="r" b="b"/>
            <a:pathLst>
              <a:path w="67" h="133">
                <a:moveTo>
                  <a:pt x="33" y="132"/>
                </a:moveTo>
                <a:lnTo>
                  <a:pt x="66" y="0"/>
                </a:lnTo>
                <a:lnTo>
                  <a:pt x="0" y="0"/>
                </a:lnTo>
                <a:lnTo>
                  <a:pt x="33" y="132"/>
                </a:lnTo>
              </a:path>
            </a:pathLst>
          </a:custGeom>
          <a:solidFill>
            <a:srgbClr val="8901F3"/>
          </a:solidFill>
          <a:ln w="12700" cap="rnd" cmpd="sng">
            <a:solidFill>
              <a:srgbClr val="8901F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25285" name="Line 5">
            <a:extLst>
              <a:ext uri="{FF2B5EF4-FFF2-40B4-BE49-F238E27FC236}">
                <a16:creationId xmlns:a16="http://schemas.microsoft.com/office/drawing/2014/main" id="{C17018E6-1D7D-44F3-BAA3-9B29E25077F6}"/>
              </a:ext>
            </a:extLst>
          </p:cNvPr>
          <p:cNvSpPr>
            <a:spLocks noChangeShapeType="1"/>
          </p:cNvSpPr>
          <p:nvPr/>
        </p:nvSpPr>
        <p:spPr bwMode="auto">
          <a:xfrm>
            <a:off x="3444876" y="4092575"/>
            <a:ext cx="1603375" cy="0"/>
          </a:xfrm>
          <a:prstGeom prst="line">
            <a:avLst/>
          </a:prstGeom>
          <a:noFill/>
          <a:ln w="12700">
            <a:solidFill>
              <a:srgbClr val="BC3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25286" name="Freeform 6">
            <a:extLst>
              <a:ext uri="{FF2B5EF4-FFF2-40B4-BE49-F238E27FC236}">
                <a16:creationId xmlns:a16="http://schemas.microsoft.com/office/drawing/2014/main" id="{2CF9209B-3177-458F-AA1A-723BE112E312}"/>
              </a:ext>
            </a:extLst>
          </p:cNvPr>
          <p:cNvSpPr>
            <a:spLocks/>
          </p:cNvSpPr>
          <p:nvPr/>
        </p:nvSpPr>
        <p:spPr bwMode="auto">
          <a:xfrm>
            <a:off x="5054600" y="4040188"/>
            <a:ext cx="211138" cy="106362"/>
          </a:xfrm>
          <a:custGeom>
            <a:avLst/>
            <a:gdLst>
              <a:gd name="T0" fmla="*/ 132 w 133"/>
              <a:gd name="T1" fmla="*/ 33 h 67"/>
              <a:gd name="T2" fmla="*/ 0 w 133"/>
              <a:gd name="T3" fmla="*/ 0 h 67"/>
              <a:gd name="T4" fmla="*/ 0 w 133"/>
              <a:gd name="T5" fmla="*/ 66 h 67"/>
              <a:gd name="T6" fmla="*/ 132 w 133"/>
              <a:gd name="T7" fmla="*/ 33 h 67"/>
            </a:gdLst>
            <a:ahLst/>
            <a:cxnLst>
              <a:cxn ang="0">
                <a:pos x="T0" y="T1"/>
              </a:cxn>
              <a:cxn ang="0">
                <a:pos x="T2" y="T3"/>
              </a:cxn>
              <a:cxn ang="0">
                <a:pos x="T4" y="T5"/>
              </a:cxn>
              <a:cxn ang="0">
                <a:pos x="T6" y="T7"/>
              </a:cxn>
            </a:cxnLst>
            <a:rect l="0" t="0" r="r" b="b"/>
            <a:pathLst>
              <a:path w="133" h="67">
                <a:moveTo>
                  <a:pt x="132" y="33"/>
                </a:moveTo>
                <a:lnTo>
                  <a:pt x="0" y="0"/>
                </a:lnTo>
                <a:lnTo>
                  <a:pt x="0" y="66"/>
                </a:lnTo>
                <a:lnTo>
                  <a:pt x="132" y="33"/>
                </a:lnTo>
              </a:path>
            </a:pathLst>
          </a:custGeom>
          <a:solidFill>
            <a:srgbClr val="BC3700"/>
          </a:solidFill>
          <a:ln w="12700" cap="rnd" cmpd="sng">
            <a:solidFill>
              <a:srgbClr val="BC37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25287" name="Freeform 7">
            <a:extLst>
              <a:ext uri="{FF2B5EF4-FFF2-40B4-BE49-F238E27FC236}">
                <a16:creationId xmlns:a16="http://schemas.microsoft.com/office/drawing/2014/main" id="{88D31D1B-F342-4890-B4EF-72FF29252587}"/>
              </a:ext>
            </a:extLst>
          </p:cNvPr>
          <p:cNvSpPr>
            <a:spLocks/>
          </p:cNvSpPr>
          <p:nvPr/>
        </p:nvSpPr>
        <p:spPr bwMode="auto">
          <a:xfrm>
            <a:off x="6496050" y="3182938"/>
            <a:ext cx="273050" cy="703262"/>
          </a:xfrm>
          <a:custGeom>
            <a:avLst/>
            <a:gdLst>
              <a:gd name="T0" fmla="*/ 0 w 172"/>
              <a:gd name="T1" fmla="*/ 442 h 443"/>
              <a:gd name="T2" fmla="*/ 0 w 172"/>
              <a:gd name="T3" fmla="*/ 0 h 443"/>
              <a:gd name="T4" fmla="*/ 171 w 172"/>
              <a:gd name="T5" fmla="*/ 0 h 443"/>
              <a:gd name="T6" fmla="*/ 171 w 172"/>
              <a:gd name="T7" fmla="*/ 442 h 443"/>
              <a:gd name="T8" fmla="*/ 0 w 172"/>
              <a:gd name="T9" fmla="*/ 442 h 443"/>
            </a:gdLst>
            <a:ahLst/>
            <a:cxnLst>
              <a:cxn ang="0">
                <a:pos x="T0" y="T1"/>
              </a:cxn>
              <a:cxn ang="0">
                <a:pos x="T2" y="T3"/>
              </a:cxn>
              <a:cxn ang="0">
                <a:pos x="T4" y="T5"/>
              </a:cxn>
              <a:cxn ang="0">
                <a:pos x="T6" y="T7"/>
              </a:cxn>
              <a:cxn ang="0">
                <a:pos x="T8" y="T9"/>
              </a:cxn>
            </a:cxnLst>
            <a:rect l="0" t="0" r="r" b="b"/>
            <a:pathLst>
              <a:path w="172" h="443">
                <a:moveTo>
                  <a:pt x="0" y="442"/>
                </a:moveTo>
                <a:lnTo>
                  <a:pt x="0" y="0"/>
                </a:lnTo>
                <a:lnTo>
                  <a:pt x="171" y="0"/>
                </a:lnTo>
                <a:lnTo>
                  <a:pt x="171" y="442"/>
                </a:lnTo>
                <a:lnTo>
                  <a:pt x="0" y="442"/>
                </a:lnTo>
              </a:path>
            </a:pathLst>
          </a:custGeom>
          <a:solidFill>
            <a:srgbClr val="114FFB"/>
          </a:solidFill>
          <a:ln w="12700" cap="rnd" cmpd="sng">
            <a:solidFill>
              <a:srgbClr val="00279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25288" name="Freeform 8">
            <a:extLst>
              <a:ext uri="{FF2B5EF4-FFF2-40B4-BE49-F238E27FC236}">
                <a16:creationId xmlns:a16="http://schemas.microsoft.com/office/drawing/2014/main" id="{FF786263-F8DF-4913-909C-1557992AE1C6}"/>
              </a:ext>
            </a:extLst>
          </p:cNvPr>
          <p:cNvSpPr>
            <a:spLocks/>
          </p:cNvSpPr>
          <p:nvPr/>
        </p:nvSpPr>
        <p:spPr bwMode="auto">
          <a:xfrm>
            <a:off x="7361239" y="3182938"/>
            <a:ext cx="465137" cy="703262"/>
          </a:xfrm>
          <a:custGeom>
            <a:avLst/>
            <a:gdLst>
              <a:gd name="T0" fmla="*/ 0 w 293"/>
              <a:gd name="T1" fmla="*/ 442 h 443"/>
              <a:gd name="T2" fmla="*/ 0 w 293"/>
              <a:gd name="T3" fmla="*/ 0 h 443"/>
              <a:gd name="T4" fmla="*/ 292 w 293"/>
              <a:gd name="T5" fmla="*/ 0 h 443"/>
              <a:gd name="T6" fmla="*/ 292 w 293"/>
              <a:gd name="T7" fmla="*/ 442 h 443"/>
              <a:gd name="T8" fmla="*/ 0 w 293"/>
              <a:gd name="T9" fmla="*/ 442 h 443"/>
            </a:gdLst>
            <a:ahLst/>
            <a:cxnLst>
              <a:cxn ang="0">
                <a:pos x="T0" y="T1"/>
              </a:cxn>
              <a:cxn ang="0">
                <a:pos x="T2" y="T3"/>
              </a:cxn>
              <a:cxn ang="0">
                <a:pos x="T4" y="T5"/>
              </a:cxn>
              <a:cxn ang="0">
                <a:pos x="T6" y="T7"/>
              </a:cxn>
              <a:cxn ang="0">
                <a:pos x="T8" y="T9"/>
              </a:cxn>
            </a:cxnLst>
            <a:rect l="0" t="0" r="r" b="b"/>
            <a:pathLst>
              <a:path w="293" h="443">
                <a:moveTo>
                  <a:pt x="0" y="442"/>
                </a:moveTo>
                <a:lnTo>
                  <a:pt x="0" y="0"/>
                </a:lnTo>
                <a:lnTo>
                  <a:pt x="292" y="0"/>
                </a:lnTo>
                <a:lnTo>
                  <a:pt x="292" y="442"/>
                </a:lnTo>
                <a:lnTo>
                  <a:pt x="0" y="442"/>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25289" name="Freeform 9">
            <a:extLst>
              <a:ext uri="{FF2B5EF4-FFF2-40B4-BE49-F238E27FC236}">
                <a16:creationId xmlns:a16="http://schemas.microsoft.com/office/drawing/2014/main" id="{F91B998C-3AE0-498A-B39F-F71D38B658C0}"/>
              </a:ext>
            </a:extLst>
          </p:cNvPr>
          <p:cNvSpPr>
            <a:spLocks/>
          </p:cNvSpPr>
          <p:nvPr/>
        </p:nvSpPr>
        <p:spPr bwMode="auto">
          <a:xfrm>
            <a:off x="3452813" y="3182938"/>
            <a:ext cx="5543550" cy="703262"/>
          </a:xfrm>
          <a:custGeom>
            <a:avLst/>
            <a:gdLst>
              <a:gd name="T0" fmla="*/ 0 w 3492"/>
              <a:gd name="T1" fmla="*/ 442 h 443"/>
              <a:gd name="T2" fmla="*/ 0 w 3492"/>
              <a:gd name="T3" fmla="*/ 0 h 443"/>
              <a:gd name="T4" fmla="*/ 3491 w 3492"/>
              <a:gd name="T5" fmla="*/ 0 h 443"/>
              <a:gd name="T6" fmla="*/ 3491 w 3492"/>
              <a:gd name="T7" fmla="*/ 442 h 443"/>
              <a:gd name="T8" fmla="*/ 0 w 3492"/>
              <a:gd name="T9" fmla="*/ 442 h 443"/>
            </a:gdLst>
            <a:ahLst/>
            <a:cxnLst>
              <a:cxn ang="0">
                <a:pos x="T0" y="T1"/>
              </a:cxn>
              <a:cxn ang="0">
                <a:pos x="T2" y="T3"/>
              </a:cxn>
              <a:cxn ang="0">
                <a:pos x="T4" y="T5"/>
              </a:cxn>
              <a:cxn ang="0">
                <a:pos x="T6" y="T7"/>
              </a:cxn>
              <a:cxn ang="0">
                <a:pos x="T8" y="T9"/>
              </a:cxn>
            </a:cxnLst>
            <a:rect l="0" t="0" r="r" b="b"/>
            <a:pathLst>
              <a:path w="3492" h="443">
                <a:moveTo>
                  <a:pt x="0" y="442"/>
                </a:moveTo>
                <a:lnTo>
                  <a:pt x="0" y="0"/>
                </a:lnTo>
                <a:lnTo>
                  <a:pt x="3491" y="0"/>
                </a:lnTo>
                <a:lnTo>
                  <a:pt x="3491"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25290" name="Rectangle 10">
            <a:extLst>
              <a:ext uri="{FF2B5EF4-FFF2-40B4-BE49-F238E27FC236}">
                <a16:creationId xmlns:a16="http://schemas.microsoft.com/office/drawing/2014/main" id="{35AF5B9F-66DD-442E-803F-80F4C33CF424}"/>
              </a:ext>
            </a:extLst>
          </p:cNvPr>
          <p:cNvSpPr>
            <a:spLocks noChangeArrowheads="1"/>
          </p:cNvSpPr>
          <p:nvPr/>
        </p:nvSpPr>
        <p:spPr bwMode="auto">
          <a:xfrm>
            <a:off x="3338513" y="4113214"/>
            <a:ext cx="186589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BC3700"/>
                </a:solidFill>
                <a:latin typeface="Times New Roman" panose="02020603050405020304" pitchFamily="18" charset="0"/>
              </a:rPr>
              <a:t>Mobile Phase</a:t>
            </a:r>
          </a:p>
        </p:txBody>
      </p:sp>
      <p:sp>
        <p:nvSpPr>
          <p:cNvPr id="225291" name="Rectangle 11">
            <a:extLst>
              <a:ext uri="{FF2B5EF4-FFF2-40B4-BE49-F238E27FC236}">
                <a16:creationId xmlns:a16="http://schemas.microsoft.com/office/drawing/2014/main" id="{A0D90A62-D6D8-447A-9567-67AD34BCBC8D}"/>
              </a:ext>
            </a:extLst>
          </p:cNvPr>
          <p:cNvSpPr>
            <a:spLocks noChangeArrowheads="1"/>
          </p:cNvSpPr>
          <p:nvPr/>
        </p:nvSpPr>
        <p:spPr bwMode="auto">
          <a:xfrm>
            <a:off x="6173788" y="2262189"/>
            <a:ext cx="780664"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8901F3"/>
                </a:solidFill>
                <a:latin typeface="Times New Roman" panose="02020603050405020304" pitchFamily="18" charset="0"/>
              </a:rPr>
              <a:t>Feed</a:t>
            </a:r>
          </a:p>
        </p:txBody>
      </p:sp>
      <p:sp>
        <p:nvSpPr>
          <p:cNvPr id="225292" name="Rectangle 12">
            <a:extLst>
              <a:ext uri="{FF2B5EF4-FFF2-40B4-BE49-F238E27FC236}">
                <a16:creationId xmlns:a16="http://schemas.microsoft.com/office/drawing/2014/main" id="{60189C72-A384-4856-9558-862CFE8B2D63}"/>
              </a:ext>
            </a:extLst>
          </p:cNvPr>
          <p:cNvSpPr>
            <a:spLocks noChangeArrowheads="1"/>
          </p:cNvSpPr>
          <p:nvPr/>
        </p:nvSpPr>
        <p:spPr bwMode="auto">
          <a:xfrm>
            <a:off x="1161154" y="932381"/>
            <a:ext cx="9869691" cy="60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pP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Continuous </a:t>
            </a:r>
            <a:r>
              <a:rPr lang="en-GB" altLang="en-US" sz="3600" dirty="0" err="1">
                <a:solidFill>
                  <a:srgbClr val="00279F"/>
                </a:solidFill>
                <a:effectLst>
                  <a:outerShdw blurRad="38100" dist="38100" dir="2700000" algn="tl">
                    <a:srgbClr val="C0C0C0"/>
                  </a:outerShdw>
                </a:effectLst>
                <a:latin typeface="Century Schoolbook" panose="02040604050505020304" pitchFamily="18" charset="0"/>
              </a:rPr>
              <a:t>Countercurrent</a:t>
            </a: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 Chromatography</a:t>
            </a:r>
            <a:endParaRPr lang="en-GB" altLang="en-US" sz="3600" dirty="0">
              <a:solidFill>
                <a:srgbClr val="00279F"/>
              </a:solidFill>
              <a:effectLst>
                <a:outerShdw blurRad="38100" dist="38100" dir="2700000" algn="tl">
                  <a:srgbClr val="C0C0C0"/>
                </a:outerShdw>
              </a:effectLst>
              <a:latin typeface="Matura MT Script Capitals" panose="03020802060602070202" pitchFamily="66" charset="0"/>
            </a:endParaRPr>
          </a:p>
        </p:txBody>
      </p:sp>
      <p:sp>
        <p:nvSpPr>
          <p:cNvPr id="225293" name="Rectangle 13">
            <a:extLst>
              <a:ext uri="{FF2B5EF4-FFF2-40B4-BE49-F238E27FC236}">
                <a16:creationId xmlns:a16="http://schemas.microsoft.com/office/drawing/2014/main" id="{CC110FBC-FF58-4F60-9321-44984C829586}"/>
              </a:ext>
            </a:extLst>
          </p:cNvPr>
          <p:cNvSpPr>
            <a:spLocks noChangeArrowheads="1"/>
          </p:cNvSpPr>
          <p:nvPr/>
        </p:nvSpPr>
        <p:spPr bwMode="auto">
          <a:xfrm>
            <a:off x="3124201" y="2743201"/>
            <a:ext cx="2393285"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latin typeface="Times New Roman" panose="02020603050405020304" pitchFamily="18" charset="0"/>
              </a:rPr>
              <a:t>stationary column</a:t>
            </a:r>
          </a:p>
        </p:txBody>
      </p:sp>
      <p:sp>
        <p:nvSpPr>
          <p:cNvPr id="225294" name="Rectangle 14">
            <a:extLst>
              <a:ext uri="{FF2B5EF4-FFF2-40B4-BE49-F238E27FC236}">
                <a16:creationId xmlns:a16="http://schemas.microsoft.com/office/drawing/2014/main" id="{3D91D266-D4BE-428A-8708-77DEB31BF526}"/>
              </a:ext>
            </a:extLst>
          </p:cNvPr>
          <p:cNvSpPr>
            <a:spLocks noChangeArrowheads="1"/>
          </p:cNvSpPr>
          <p:nvPr/>
        </p:nvSpPr>
        <p:spPr bwMode="auto">
          <a:xfrm>
            <a:off x="2301876" y="4843464"/>
            <a:ext cx="53371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dirty="0">
                <a:latin typeface="Times New Roman" panose="02020603050405020304" pitchFamily="18" charset="0"/>
              </a:rPr>
              <a:t>A sample is injected in the centre of a stationary column</a:t>
            </a:r>
          </a:p>
        </p:txBody>
      </p:sp>
      <p:sp>
        <p:nvSpPr>
          <p:cNvPr id="225295" name="Rectangle 15">
            <a:extLst>
              <a:ext uri="{FF2B5EF4-FFF2-40B4-BE49-F238E27FC236}">
                <a16:creationId xmlns:a16="http://schemas.microsoft.com/office/drawing/2014/main" id="{15CE468A-E2D4-4562-885D-B04646A503CD}"/>
              </a:ext>
            </a:extLst>
          </p:cNvPr>
          <p:cNvSpPr>
            <a:spLocks noChangeArrowheads="1"/>
          </p:cNvSpPr>
          <p:nvPr/>
        </p:nvSpPr>
        <p:spPr bwMode="auto">
          <a:xfrm>
            <a:off x="2300289" y="5162551"/>
            <a:ext cx="6096863" cy="3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dirty="0">
                <a:latin typeface="Times New Roman" panose="02020603050405020304" pitchFamily="18" charset="0"/>
              </a:rPr>
              <a:t>The two components move at different speeds and are separated</a:t>
            </a:r>
          </a:p>
        </p:txBody>
      </p:sp>
      <p:sp>
        <p:nvSpPr>
          <p:cNvPr id="225296" name="Rectangle 16">
            <a:extLst>
              <a:ext uri="{FF2B5EF4-FFF2-40B4-BE49-F238E27FC236}">
                <a16:creationId xmlns:a16="http://schemas.microsoft.com/office/drawing/2014/main" id="{96896993-1CDA-44BB-B12C-8DEEAD73BA96}"/>
              </a:ext>
            </a:extLst>
          </p:cNvPr>
          <p:cNvSpPr>
            <a:spLocks noChangeArrowheads="1"/>
          </p:cNvSpPr>
          <p:nvPr/>
        </p:nvSpPr>
        <p:spPr bwMode="auto">
          <a:xfrm>
            <a:off x="2306638" y="5895976"/>
            <a:ext cx="6210034" cy="3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a:latin typeface="Times New Roman" panose="02020603050405020304" pitchFamily="18" charset="0"/>
              </a:rPr>
              <a:t>If we now move the column from right to left, at a speed halfway</a:t>
            </a:r>
          </a:p>
        </p:txBody>
      </p:sp>
      <p:sp>
        <p:nvSpPr>
          <p:cNvPr id="225297" name="Rectangle 17">
            <a:extLst>
              <a:ext uri="{FF2B5EF4-FFF2-40B4-BE49-F238E27FC236}">
                <a16:creationId xmlns:a16="http://schemas.microsoft.com/office/drawing/2014/main" id="{5274EE3D-F9D3-417B-A9B9-680CE28662EF}"/>
              </a:ext>
            </a:extLst>
          </p:cNvPr>
          <p:cNvSpPr>
            <a:spLocks noChangeArrowheads="1"/>
          </p:cNvSpPr>
          <p:nvPr/>
        </p:nvSpPr>
        <p:spPr bwMode="auto">
          <a:xfrm>
            <a:off x="2298701" y="6215064"/>
            <a:ext cx="64103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a:latin typeface="Times New Roman" panose="02020603050405020304" pitchFamily="18" charset="0"/>
              </a:rPr>
              <a:t>between that of the solutes, they now move in different directions ...</a:t>
            </a:r>
          </a:p>
        </p:txBody>
      </p:sp>
      <p:sp>
        <p:nvSpPr>
          <p:cNvPr id="225298" name="Line 18">
            <a:extLst>
              <a:ext uri="{FF2B5EF4-FFF2-40B4-BE49-F238E27FC236}">
                <a16:creationId xmlns:a16="http://schemas.microsoft.com/office/drawing/2014/main" id="{58B82340-ED64-4C37-AFF4-26C2DFA2AF5E}"/>
              </a:ext>
            </a:extLst>
          </p:cNvPr>
          <p:cNvSpPr>
            <a:spLocks noChangeShapeType="1"/>
          </p:cNvSpPr>
          <p:nvPr/>
        </p:nvSpPr>
        <p:spPr bwMode="auto">
          <a:xfrm>
            <a:off x="6502401" y="4092575"/>
            <a:ext cx="98425" cy="0"/>
          </a:xfrm>
          <a:prstGeom prst="line">
            <a:avLst/>
          </a:prstGeom>
          <a:noFill/>
          <a:ln w="1270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25299" name="Freeform 19">
            <a:extLst>
              <a:ext uri="{FF2B5EF4-FFF2-40B4-BE49-F238E27FC236}">
                <a16:creationId xmlns:a16="http://schemas.microsoft.com/office/drawing/2014/main" id="{01405DF9-F189-4551-A7F8-FF63A3B00C0D}"/>
              </a:ext>
            </a:extLst>
          </p:cNvPr>
          <p:cNvSpPr>
            <a:spLocks/>
          </p:cNvSpPr>
          <p:nvPr/>
        </p:nvSpPr>
        <p:spPr bwMode="auto">
          <a:xfrm>
            <a:off x="6607175" y="4040188"/>
            <a:ext cx="209550" cy="106362"/>
          </a:xfrm>
          <a:custGeom>
            <a:avLst/>
            <a:gdLst>
              <a:gd name="T0" fmla="*/ 131 w 132"/>
              <a:gd name="T1" fmla="*/ 33 h 67"/>
              <a:gd name="T2" fmla="*/ 0 w 132"/>
              <a:gd name="T3" fmla="*/ 0 h 67"/>
              <a:gd name="T4" fmla="*/ 0 w 132"/>
              <a:gd name="T5" fmla="*/ 66 h 67"/>
              <a:gd name="T6" fmla="*/ 131 w 132"/>
              <a:gd name="T7" fmla="*/ 33 h 67"/>
            </a:gdLst>
            <a:ahLst/>
            <a:cxnLst>
              <a:cxn ang="0">
                <a:pos x="T0" y="T1"/>
              </a:cxn>
              <a:cxn ang="0">
                <a:pos x="T2" y="T3"/>
              </a:cxn>
              <a:cxn ang="0">
                <a:pos x="T4" y="T5"/>
              </a:cxn>
              <a:cxn ang="0">
                <a:pos x="T6" y="T7"/>
              </a:cxn>
            </a:cxnLst>
            <a:rect l="0" t="0" r="r" b="b"/>
            <a:pathLst>
              <a:path w="132" h="67">
                <a:moveTo>
                  <a:pt x="131" y="33"/>
                </a:moveTo>
                <a:lnTo>
                  <a:pt x="0" y="0"/>
                </a:lnTo>
                <a:lnTo>
                  <a:pt x="0" y="66"/>
                </a:lnTo>
                <a:lnTo>
                  <a:pt x="131" y="33"/>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25300" name="Line 20">
            <a:extLst>
              <a:ext uri="{FF2B5EF4-FFF2-40B4-BE49-F238E27FC236}">
                <a16:creationId xmlns:a16="http://schemas.microsoft.com/office/drawing/2014/main" id="{B1420DAE-6519-4EC4-B9BE-AF03497C31D5}"/>
              </a:ext>
            </a:extLst>
          </p:cNvPr>
          <p:cNvSpPr>
            <a:spLocks noChangeShapeType="1"/>
          </p:cNvSpPr>
          <p:nvPr/>
        </p:nvSpPr>
        <p:spPr bwMode="auto">
          <a:xfrm>
            <a:off x="7367588" y="4092575"/>
            <a:ext cx="50006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25301" name="Freeform 21">
            <a:extLst>
              <a:ext uri="{FF2B5EF4-FFF2-40B4-BE49-F238E27FC236}">
                <a16:creationId xmlns:a16="http://schemas.microsoft.com/office/drawing/2014/main" id="{ECF8B73A-EE7F-4A78-BBC1-5B233A758E32}"/>
              </a:ext>
            </a:extLst>
          </p:cNvPr>
          <p:cNvSpPr>
            <a:spLocks/>
          </p:cNvSpPr>
          <p:nvPr/>
        </p:nvSpPr>
        <p:spPr bwMode="auto">
          <a:xfrm>
            <a:off x="7874000" y="4040188"/>
            <a:ext cx="209550" cy="106362"/>
          </a:xfrm>
          <a:custGeom>
            <a:avLst/>
            <a:gdLst>
              <a:gd name="T0" fmla="*/ 131 w 132"/>
              <a:gd name="T1" fmla="*/ 33 h 67"/>
              <a:gd name="T2" fmla="*/ 0 w 132"/>
              <a:gd name="T3" fmla="*/ 0 h 67"/>
              <a:gd name="T4" fmla="*/ 0 w 132"/>
              <a:gd name="T5" fmla="*/ 66 h 67"/>
              <a:gd name="T6" fmla="*/ 131 w 132"/>
              <a:gd name="T7" fmla="*/ 33 h 67"/>
            </a:gdLst>
            <a:ahLst/>
            <a:cxnLst>
              <a:cxn ang="0">
                <a:pos x="T0" y="T1"/>
              </a:cxn>
              <a:cxn ang="0">
                <a:pos x="T2" y="T3"/>
              </a:cxn>
              <a:cxn ang="0">
                <a:pos x="T4" y="T5"/>
              </a:cxn>
              <a:cxn ang="0">
                <a:pos x="T6" y="T7"/>
              </a:cxn>
            </a:cxnLst>
            <a:rect l="0" t="0" r="r" b="b"/>
            <a:pathLst>
              <a:path w="132" h="67">
                <a:moveTo>
                  <a:pt x="131" y="33"/>
                </a:moveTo>
                <a:lnTo>
                  <a:pt x="0" y="0"/>
                </a:lnTo>
                <a:lnTo>
                  <a:pt x="0" y="66"/>
                </a:lnTo>
                <a:lnTo>
                  <a:pt x="131" y="3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F1846FB-75EC-4BB5-9968-70AAD8A763C4}"/>
              </a:ext>
            </a:extLst>
          </p:cNvPr>
          <p:cNvSpPr>
            <a:spLocks noChangeArrowheads="1"/>
          </p:cNvSpPr>
          <p:nvPr/>
        </p:nvSpPr>
        <p:spPr bwMode="auto">
          <a:xfrm>
            <a:off x="2681289" y="1693864"/>
            <a:ext cx="2442977" cy="47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800" b="1" i="1">
                <a:solidFill>
                  <a:srgbClr val="004E47"/>
                </a:solidFill>
                <a:latin typeface="Times New Roman" panose="02020603050405020304" pitchFamily="18" charset="0"/>
              </a:rPr>
              <a:t>Basic Principle</a:t>
            </a:r>
          </a:p>
        </p:txBody>
      </p:sp>
      <p:sp>
        <p:nvSpPr>
          <p:cNvPr id="197635" name="Line 3">
            <a:extLst>
              <a:ext uri="{FF2B5EF4-FFF2-40B4-BE49-F238E27FC236}">
                <a16:creationId xmlns:a16="http://schemas.microsoft.com/office/drawing/2014/main" id="{57D8051B-B241-4CC5-BB4C-463B5BB96C43}"/>
              </a:ext>
            </a:extLst>
          </p:cNvPr>
          <p:cNvSpPr>
            <a:spLocks noChangeShapeType="1"/>
          </p:cNvSpPr>
          <p:nvPr/>
        </p:nvSpPr>
        <p:spPr bwMode="auto">
          <a:xfrm>
            <a:off x="6207125" y="2309813"/>
            <a:ext cx="0" cy="463550"/>
          </a:xfrm>
          <a:prstGeom prst="line">
            <a:avLst/>
          </a:prstGeom>
          <a:noFill/>
          <a:ln w="12700">
            <a:solidFill>
              <a:srgbClr val="890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7636" name="Freeform 4">
            <a:extLst>
              <a:ext uri="{FF2B5EF4-FFF2-40B4-BE49-F238E27FC236}">
                <a16:creationId xmlns:a16="http://schemas.microsoft.com/office/drawing/2014/main" id="{CDEA770B-BDDF-4BEE-83A8-C0D193D1714A}"/>
              </a:ext>
            </a:extLst>
          </p:cNvPr>
          <p:cNvSpPr>
            <a:spLocks/>
          </p:cNvSpPr>
          <p:nvPr/>
        </p:nvSpPr>
        <p:spPr bwMode="auto">
          <a:xfrm>
            <a:off x="6154738" y="2781300"/>
            <a:ext cx="106362" cy="209550"/>
          </a:xfrm>
          <a:custGeom>
            <a:avLst/>
            <a:gdLst>
              <a:gd name="T0" fmla="*/ 33 w 67"/>
              <a:gd name="T1" fmla="*/ 132 h 133"/>
              <a:gd name="T2" fmla="*/ 66 w 67"/>
              <a:gd name="T3" fmla="*/ 0 h 133"/>
              <a:gd name="T4" fmla="*/ 0 w 67"/>
              <a:gd name="T5" fmla="*/ 0 h 133"/>
              <a:gd name="T6" fmla="*/ 33 w 67"/>
              <a:gd name="T7" fmla="*/ 132 h 133"/>
            </a:gdLst>
            <a:ahLst/>
            <a:cxnLst>
              <a:cxn ang="0">
                <a:pos x="T0" y="T1"/>
              </a:cxn>
              <a:cxn ang="0">
                <a:pos x="T2" y="T3"/>
              </a:cxn>
              <a:cxn ang="0">
                <a:pos x="T4" y="T5"/>
              </a:cxn>
              <a:cxn ang="0">
                <a:pos x="T6" y="T7"/>
              </a:cxn>
            </a:cxnLst>
            <a:rect l="0" t="0" r="r" b="b"/>
            <a:pathLst>
              <a:path w="67" h="133">
                <a:moveTo>
                  <a:pt x="33" y="132"/>
                </a:moveTo>
                <a:lnTo>
                  <a:pt x="66" y="0"/>
                </a:lnTo>
                <a:lnTo>
                  <a:pt x="0" y="0"/>
                </a:lnTo>
                <a:lnTo>
                  <a:pt x="33" y="132"/>
                </a:lnTo>
              </a:path>
            </a:pathLst>
          </a:custGeom>
          <a:solidFill>
            <a:srgbClr val="8901F3"/>
          </a:solidFill>
          <a:ln w="12700" cap="rnd" cmpd="sng">
            <a:solidFill>
              <a:srgbClr val="8901F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7637" name="Line 5">
            <a:extLst>
              <a:ext uri="{FF2B5EF4-FFF2-40B4-BE49-F238E27FC236}">
                <a16:creationId xmlns:a16="http://schemas.microsoft.com/office/drawing/2014/main" id="{5ABE8CBE-BC63-49BE-9958-DF23774791BA}"/>
              </a:ext>
            </a:extLst>
          </p:cNvPr>
          <p:cNvSpPr>
            <a:spLocks noChangeShapeType="1"/>
          </p:cNvSpPr>
          <p:nvPr/>
        </p:nvSpPr>
        <p:spPr bwMode="auto">
          <a:xfrm>
            <a:off x="3444876" y="3914775"/>
            <a:ext cx="1603375" cy="0"/>
          </a:xfrm>
          <a:prstGeom prst="line">
            <a:avLst/>
          </a:prstGeom>
          <a:noFill/>
          <a:ln w="12700">
            <a:solidFill>
              <a:srgbClr val="BC3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7638" name="Freeform 6">
            <a:extLst>
              <a:ext uri="{FF2B5EF4-FFF2-40B4-BE49-F238E27FC236}">
                <a16:creationId xmlns:a16="http://schemas.microsoft.com/office/drawing/2014/main" id="{669B5918-745A-430E-9166-8CE4BDAE606D}"/>
              </a:ext>
            </a:extLst>
          </p:cNvPr>
          <p:cNvSpPr>
            <a:spLocks/>
          </p:cNvSpPr>
          <p:nvPr/>
        </p:nvSpPr>
        <p:spPr bwMode="auto">
          <a:xfrm>
            <a:off x="5054600" y="3862388"/>
            <a:ext cx="211138" cy="106362"/>
          </a:xfrm>
          <a:custGeom>
            <a:avLst/>
            <a:gdLst>
              <a:gd name="T0" fmla="*/ 132 w 133"/>
              <a:gd name="T1" fmla="*/ 33 h 67"/>
              <a:gd name="T2" fmla="*/ 0 w 133"/>
              <a:gd name="T3" fmla="*/ 0 h 67"/>
              <a:gd name="T4" fmla="*/ 0 w 133"/>
              <a:gd name="T5" fmla="*/ 66 h 67"/>
              <a:gd name="T6" fmla="*/ 132 w 133"/>
              <a:gd name="T7" fmla="*/ 33 h 67"/>
            </a:gdLst>
            <a:ahLst/>
            <a:cxnLst>
              <a:cxn ang="0">
                <a:pos x="T0" y="T1"/>
              </a:cxn>
              <a:cxn ang="0">
                <a:pos x="T2" y="T3"/>
              </a:cxn>
              <a:cxn ang="0">
                <a:pos x="T4" y="T5"/>
              </a:cxn>
              <a:cxn ang="0">
                <a:pos x="T6" y="T7"/>
              </a:cxn>
            </a:cxnLst>
            <a:rect l="0" t="0" r="r" b="b"/>
            <a:pathLst>
              <a:path w="133" h="67">
                <a:moveTo>
                  <a:pt x="132" y="33"/>
                </a:moveTo>
                <a:lnTo>
                  <a:pt x="0" y="0"/>
                </a:lnTo>
                <a:lnTo>
                  <a:pt x="0" y="66"/>
                </a:lnTo>
                <a:lnTo>
                  <a:pt x="132" y="33"/>
                </a:lnTo>
              </a:path>
            </a:pathLst>
          </a:custGeom>
          <a:solidFill>
            <a:srgbClr val="BC3700"/>
          </a:solidFill>
          <a:ln w="12700" cap="rnd" cmpd="sng">
            <a:solidFill>
              <a:srgbClr val="BC37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7639" name="Freeform 7">
            <a:extLst>
              <a:ext uri="{FF2B5EF4-FFF2-40B4-BE49-F238E27FC236}">
                <a16:creationId xmlns:a16="http://schemas.microsoft.com/office/drawing/2014/main" id="{688BB1F9-FEDC-4EB3-8134-4060AD5B44B8}"/>
              </a:ext>
            </a:extLst>
          </p:cNvPr>
          <p:cNvSpPr>
            <a:spLocks/>
          </p:cNvSpPr>
          <p:nvPr/>
        </p:nvSpPr>
        <p:spPr bwMode="auto">
          <a:xfrm>
            <a:off x="5551488" y="3005138"/>
            <a:ext cx="273050" cy="703262"/>
          </a:xfrm>
          <a:custGeom>
            <a:avLst/>
            <a:gdLst>
              <a:gd name="T0" fmla="*/ 0 w 172"/>
              <a:gd name="T1" fmla="*/ 442 h 443"/>
              <a:gd name="T2" fmla="*/ 0 w 172"/>
              <a:gd name="T3" fmla="*/ 0 h 443"/>
              <a:gd name="T4" fmla="*/ 171 w 172"/>
              <a:gd name="T5" fmla="*/ 0 h 443"/>
              <a:gd name="T6" fmla="*/ 171 w 172"/>
              <a:gd name="T7" fmla="*/ 442 h 443"/>
              <a:gd name="T8" fmla="*/ 0 w 172"/>
              <a:gd name="T9" fmla="*/ 442 h 443"/>
            </a:gdLst>
            <a:ahLst/>
            <a:cxnLst>
              <a:cxn ang="0">
                <a:pos x="T0" y="T1"/>
              </a:cxn>
              <a:cxn ang="0">
                <a:pos x="T2" y="T3"/>
              </a:cxn>
              <a:cxn ang="0">
                <a:pos x="T4" y="T5"/>
              </a:cxn>
              <a:cxn ang="0">
                <a:pos x="T6" y="T7"/>
              </a:cxn>
              <a:cxn ang="0">
                <a:pos x="T8" y="T9"/>
              </a:cxn>
            </a:cxnLst>
            <a:rect l="0" t="0" r="r" b="b"/>
            <a:pathLst>
              <a:path w="172" h="443">
                <a:moveTo>
                  <a:pt x="0" y="442"/>
                </a:moveTo>
                <a:lnTo>
                  <a:pt x="0" y="0"/>
                </a:lnTo>
                <a:lnTo>
                  <a:pt x="171" y="0"/>
                </a:lnTo>
                <a:lnTo>
                  <a:pt x="171" y="442"/>
                </a:lnTo>
                <a:lnTo>
                  <a:pt x="0" y="442"/>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7640" name="Freeform 8">
            <a:extLst>
              <a:ext uri="{FF2B5EF4-FFF2-40B4-BE49-F238E27FC236}">
                <a16:creationId xmlns:a16="http://schemas.microsoft.com/office/drawing/2014/main" id="{84E135CB-B136-487A-B59B-7EDE463BAD70}"/>
              </a:ext>
            </a:extLst>
          </p:cNvPr>
          <p:cNvSpPr>
            <a:spLocks/>
          </p:cNvSpPr>
          <p:nvPr/>
        </p:nvSpPr>
        <p:spPr bwMode="auto">
          <a:xfrm>
            <a:off x="6608764" y="3005138"/>
            <a:ext cx="465137" cy="703262"/>
          </a:xfrm>
          <a:custGeom>
            <a:avLst/>
            <a:gdLst>
              <a:gd name="T0" fmla="*/ 0 w 293"/>
              <a:gd name="T1" fmla="*/ 442 h 443"/>
              <a:gd name="T2" fmla="*/ 0 w 293"/>
              <a:gd name="T3" fmla="*/ 0 h 443"/>
              <a:gd name="T4" fmla="*/ 292 w 293"/>
              <a:gd name="T5" fmla="*/ 0 h 443"/>
              <a:gd name="T6" fmla="*/ 292 w 293"/>
              <a:gd name="T7" fmla="*/ 442 h 443"/>
              <a:gd name="T8" fmla="*/ 0 w 293"/>
              <a:gd name="T9" fmla="*/ 442 h 443"/>
            </a:gdLst>
            <a:ahLst/>
            <a:cxnLst>
              <a:cxn ang="0">
                <a:pos x="T0" y="T1"/>
              </a:cxn>
              <a:cxn ang="0">
                <a:pos x="T2" y="T3"/>
              </a:cxn>
              <a:cxn ang="0">
                <a:pos x="T4" y="T5"/>
              </a:cxn>
              <a:cxn ang="0">
                <a:pos x="T6" y="T7"/>
              </a:cxn>
              <a:cxn ang="0">
                <a:pos x="T8" y="T9"/>
              </a:cxn>
            </a:cxnLst>
            <a:rect l="0" t="0" r="r" b="b"/>
            <a:pathLst>
              <a:path w="293" h="443">
                <a:moveTo>
                  <a:pt x="0" y="442"/>
                </a:moveTo>
                <a:lnTo>
                  <a:pt x="0" y="0"/>
                </a:lnTo>
                <a:lnTo>
                  <a:pt x="292" y="0"/>
                </a:lnTo>
                <a:lnTo>
                  <a:pt x="292" y="442"/>
                </a:lnTo>
                <a:lnTo>
                  <a:pt x="0" y="442"/>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7641" name="Freeform 9">
            <a:extLst>
              <a:ext uri="{FF2B5EF4-FFF2-40B4-BE49-F238E27FC236}">
                <a16:creationId xmlns:a16="http://schemas.microsoft.com/office/drawing/2014/main" id="{33CB14FE-13B0-409F-A072-38CB90F1AA9C}"/>
              </a:ext>
            </a:extLst>
          </p:cNvPr>
          <p:cNvSpPr>
            <a:spLocks/>
          </p:cNvSpPr>
          <p:nvPr/>
        </p:nvSpPr>
        <p:spPr bwMode="auto">
          <a:xfrm>
            <a:off x="3452813" y="3005138"/>
            <a:ext cx="5543550" cy="703262"/>
          </a:xfrm>
          <a:custGeom>
            <a:avLst/>
            <a:gdLst>
              <a:gd name="T0" fmla="*/ 0 w 3492"/>
              <a:gd name="T1" fmla="*/ 442 h 443"/>
              <a:gd name="T2" fmla="*/ 0 w 3492"/>
              <a:gd name="T3" fmla="*/ 0 h 443"/>
              <a:gd name="T4" fmla="*/ 3491 w 3492"/>
              <a:gd name="T5" fmla="*/ 0 h 443"/>
              <a:gd name="T6" fmla="*/ 3491 w 3492"/>
              <a:gd name="T7" fmla="*/ 442 h 443"/>
              <a:gd name="T8" fmla="*/ 0 w 3492"/>
              <a:gd name="T9" fmla="*/ 442 h 443"/>
            </a:gdLst>
            <a:ahLst/>
            <a:cxnLst>
              <a:cxn ang="0">
                <a:pos x="T0" y="T1"/>
              </a:cxn>
              <a:cxn ang="0">
                <a:pos x="T2" y="T3"/>
              </a:cxn>
              <a:cxn ang="0">
                <a:pos x="T4" y="T5"/>
              </a:cxn>
              <a:cxn ang="0">
                <a:pos x="T6" y="T7"/>
              </a:cxn>
              <a:cxn ang="0">
                <a:pos x="T8" y="T9"/>
              </a:cxn>
            </a:cxnLst>
            <a:rect l="0" t="0" r="r" b="b"/>
            <a:pathLst>
              <a:path w="3492" h="443">
                <a:moveTo>
                  <a:pt x="0" y="442"/>
                </a:moveTo>
                <a:lnTo>
                  <a:pt x="0" y="0"/>
                </a:lnTo>
                <a:lnTo>
                  <a:pt x="3491" y="0"/>
                </a:lnTo>
                <a:lnTo>
                  <a:pt x="3491"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7642" name="Rectangle 10">
            <a:extLst>
              <a:ext uri="{FF2B5EF4-FFF2-40B4-BE49-F238E27FC236}">
                <a16:creationId xmlns:a16="http://schemas.microsoft.com/office/drawing/2014/main" id="{F25E9CE7-BB98-43CA-A167-E6021BEB2904}"/>
              </a:ext>
            </a:extLst>
          </p:cNvPr>
          <p:cNvSpPr>
            <a:spLocks noChangeArrowheads="1"/>
          </p:cNvSpPr>
          <p:nvPr/>
        </p:nvSpPr>
        <p:spPr bwMode="auto">
          <a:xfrm>
            <a:off x="3338513" y="3935414"/>
            <a:ext cx="186589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BC3700"/>
                </a:solidFill>
                <a:latin typeface="Times New Roman" panose="02020603050405020304" pitchFamily="18" charset="0"/>
              </a:rPr>
              <a:t>Mobile Phase</a:t>
            </a:r>
          </a:p>
        </p:txBody>
      </p:sp>
      <p:sp>
        <p:nvSpPr>
          <p:cNvPr id="197643" name="Rectangle 11">
            <a:extLst>
              <a:ext uri="{FF2B5EF4-FFF2-40B4-BE49-F238E27FC236}">
                <a16:creationId xmlns:a16="http://schemas.microsoft.com/office/drawing/2014/main" id="{9850CF7E-6013-4E88-97C3-1A237E1EF443}"/>
              </a:ext>
            </a:extLst>
          </p:cNvPr>
          <p:cNvSpPr>
            <a:spLocks noChangeArrowheads="1"/>
          </p:cNvSpPr>
          <p:nvPr/>
        </p:nvSpPr>
        <p:spPr bwMode="auto">
          <a:xfrm>
            <a:off x="6173788" y="2084389"/>
            <a:ext cx="780664"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8901F3"/>
                </a:solidFill>
                <a:latin typeface="Times New Roman" panose="02020603050405020304" pitchFamily="18" charset="0"/>
              </a:rPr>
              <a:t>Feed</a:t>
            </a:r>
          </a:p>
        </p:txBody>
      </p:sp>
      <p:sp>
        <p:nvSpPr>
          <p:cNvPr id="197645" name="Rectangle 13">
            <a:extLst>
              <a:ext uri="{FF2B5EF4-FFF2-40B4-BE49-F238E27FC236}">
                <a16:creationId xmlns:a16="http://schemas.microsoft.com/office/drawing/2014/main" id="{CA87F999-3B97-489C-BFC9-83C126FC257C}"/>
              </a:ext>
            </a:extLst>
          </p:cNvPr>
          <p:cNvSpPr>
            <a:spLocks noChangeArrowheads="1"/>
          </p:cNvSpPr>
          <p:nvPr/>
        </p:nvSpPr>
        <p:spPr bwMode="auto">
          <a:xfrm>
            <a:off x="3692526" y="2416176"/>
            <a:ext cx="1104471"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latin typeface="Times New Roman" panose="02020603050405020304" pitchFamily="18" charset="0"/>
              </a:rPr>
              <a:t>column</a:t>
            </a:r>
          </a:p>
        </p:txBody>
      </p:sp>
      <p:sp>
        <p:nvSpPr>
          <p:cNvPr id="197646" name="Line 14">
            <a:extLst>
              <a:ext uri="{FF2B5EF4-FFF2-40B4-BE49-F238E27FC236}">
                <a16:creationId xmlns:a16="http://schemas.microsoft.com/office/drawing/2014/main" id="{3CD7E35D-5D11-4E7D-B2D4-EC9363A9126E}"/>
              </a:ext>
            </a:extLst>
          </p:cNvPr>
          <p:cNvSpPr>
            <a:spLocks noChangeShapeType="1"/>
          </p:cNvSpPr>
          <p:nvPr/>
        </p:nvSpPr>
        <p:spPr bwMode="auto">
          <a:xfrm flipH="1">
            <a:off x="4230689" y="2892425"/>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7647" name="Freeform 15">
            <a:extLst>
              <a:ext uri="{FF2B5EF4-FFF2-40B4-BE49-F238E27FC236}">
                <a16:creationId xmlns:a16="http://schemas.microsoft.com/office/drawing/2014/main" id="{B876EE45-C349-412C-A0E8-BF377EC711DB}"/>
              </a:ext>
            </a:extLst>
          </p:cNvPr>
          <p:cNvSpPr>
            <a:spLocks/>
          </p:cNvSpPr>
          <p:nvPr/>
        </p:nvSpPr>
        <p:spPr bwMode="auto">
          <a:xfrm>
            <a:off x="4029075" y="2841626"/>
            <a:ext cx="209550" cy="104775"/>
          </a:xfrm>
          <a:custGeom>
            <a:avLst/>
            <a:gdLst>
              <a:gd name="T0" fmla="*/ 0 w 132"/>
              <a:gd name="T1" fmla="*/ 32 h 66"/>
              <a:gd name="T2" fmla="*/ 131 w 132"/>
              <a:gd name="T3" fmla="*/ 65 h 66"/>
              <a:gd name="T4" fmla="*/ 131 w 132"/>
              <a:gd name="T5" fmla="*/ 0 h 66"/>
              <a:gd name="T6" fmla="*/ 0 w 132"/>
              <a:gd name="T7" fmla="*/ 32 h 66"/>
            </a:gdLst>
            <a:ahLst/>
            <a:cxnLst>
              <a:cxn ang="0">
                <a:pos x="T0" y="T1"/>
              </a:cxn>
              <a:cxn ang="0">
                <a:pos x="T2" y="T3"/>
              </a:cxn>
              <a:cxn ang="0">
                <a:pos x="T4" y="T5"/>
              </a:cxn>
              <a:cxn ang="0">
                <a:pos x="T6" y="T7"/>
              </a:cxn>
            </a:cxnLst>
            <a:rect l="0" t="0" r="r" b="b"/>
            <a:pathLst>
              <a:path w="132" h="66">
                <a:moveTo>
                  <a:pt x="0" y="32"/>
                </a:moveTo>
                <a:lnTo>
                  <a:pt x="131" y="65"/>
                </a:lnTo>
                <a:lnTo>
                  <a:pt x="131" y="0"/>
                </a:lnTo>
                <a:lnTo>
                  <a:pt x="0" y="32"/>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7648" name="Line 16">
            <a:extLst>
              <a:ext uri="{FF2B5EF4-FFF2-40B4-BE49-F238E27FC236}">
                <a16:creationId xmlns:a16="http://schemas.microsoft.com/office/drawing/2014/main" id="{B9300CB2-613E-4792-B69C-4971839B4660}"/>
              </a:ext>
            </a:extLst>
          </p:cNvPr>
          <p:cNvSpPr>
            <a:spLocks noChangeShapeType="1"/>
          </p:cNvSpPr>
          <p:nvPr/>
        </p:nvSpPr>
        <p:spPr bwMode="auto">
          <a:xfrm flipH="1">
            <a:off x="5721350" y="3914775"/>
            <a:ext cx="139700" cy="0"/>
          </a:xfrm>
          <a:prstGeom prst="line">
            <a:avLst/>
          </a:prstGeom>
          <a:noFill/>
          <a:ln w="1270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7649" name="Freeform 17">
            <a:extLst>
              <a:ext uri="{FF2B5EF4-FFF2-40B4-BE49-F238E27FC236}">
                <a16:creationId xmlns:a16="http://schemas.microsoft.com/office/drawing/2014/main" id="{976491F9-E3B5-4B1F-8F1D-B87A6093579E}"/>
              </a:ext>
            </a:extLst>
          </p:cNvPr>
          <p:cNvSpPr>
            <a:spLocks/>
          </p:cNvSpPr>
          <p:nvPr/>
        </p:nvSpPr>
        <p:spPr bwMode="auto">
          <a:xfrm>
            <a:off x="5519738" y="3862388"/>
            <a:ext cx="209550" cy="106362"/>
          </a:xfrm>
          <a:custGeom>
            <a:avLst/>
            <a:gdLst>
              <a:gd name="T0" fmla="*/ 0 w 132"/>
              <a:gd name="T1" fmla="*/ 33 h 67"/>
              <a:gd name="T2" fmla="*/ 131 w 132"/>
              <a:gd name="T3" fmla="*/ 66 h 67"/>
              <a:gd name="T4" fmla="*/ 131 w 132"/>
              <a:gd name="T5" fmla="*/ 0 h 67"/>
              <a:gd name="T6" fmla="*/ 0 w 132"/>
              <a:gd name="T7" fmla="*/ 33 h 67"/>
            </a:gdLst>
            <a:ahLst/>
            <a:cxnLst>
              <a:cxn ang="0">
                <a:pos x="T0" y="T1"/>
              </a:cxn>
              <a:cxn ang="0">
                <a:pos x="T2" y="T3"/>
              </a:cxn>
              <a:cxn ang="0">
                <a:pos x="T4" y="T5"/>
              </a:cxn>
              <a:cxn ang="0">
                <a:pos x="T6" y="T7"/>
              </a:cxn>
            </a:cxnLst>
            <a:rect l="0" t="0" r="r" b="b"/>
            <a:pathLst>
              <a:path w="132" h="67">
                <a:moveTo>
                  <a:pt x="0" y="33"/>
                </a:moveTo>
                <a:lnTo>
                  <a:pt x="131" y="66"/>
                </a:lnTo>
                <a:lnTo>
                  <a:pt x="131" y="0"/>
                </a:lnTo>
                <a:lnTo>
                  <a:pt x="0" y="33"/>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7650" name="Line 18">
            <a:extLst>
              <a:ext uri="{FF2B5EF4-FFF2-40B4-BE49-F238E27FC236}">
                <a16:creationId xmlns:a16="http://schemas.microsoft.com/office/drawing/2014/main" id="{09E2B86F-D1CC-42B3-B4F2-20A8FE039B55}"/>
              </a:ext>
            </a:extLst>
          </p:cNvPr>
          <p:cNvSpPr>
            <a:spLocks noChangeShapeType="1"/>
          </p:cNvSpPr>
          <p:nvPr/>
        </p:nvSpPr>
        <p:spPr bwMode="auto">
          <a:xfrm>
            <a:off x="6613526" y="3914775"/>
            <a:ext cx="180975"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7651" name="Freeform 19">
            <a:extLst>
              <a:ext uri="{FF2B5EF4-FFF2-40B4-BE49-F238E27FC236}">
                <a16:creationId xmlns:a16="http://schemas.microsoft.com/office/drawing/2014/main" id="{961D7ABA-B8FD-4ABA-B343-E6ABB6112D87}"/>
              </a:ext>
            </a:extLst>
          </p:cNvPr>
          <p:cNvSpPr>
            <a:spLocks/>
          </p:cNvSpPr>
          <p:nvPr/>
        </p:nvSpPr>
        <p:spPr bwMode="auto">
          <a:xfrm>
            <a:off x="6800850" y="3862388"/>
            <a:ext cx="209550" cy="106362"/>
          </a:xfrm>
          <a:custGeom>
            <a:avLst/>
            <a:gdLst>
              <a:gd name="T0" fmla="*/ 131 w 132"/>
              <a:gd name="T1" fmla="*/ 33 h 67"/>
              <a:gd name="T2" fmla="*/ 0 w 132"/>
              <a:gd name="T3" fmla="*/ 0 h 67"/>
              <a:gd name="T4" fmla="*/ 0 w 132"/>
              <a:gd name="T5" fmla="*/ 66 h 67"/>
              <a:gd name="T6" fmla="*/ 131 w 132"/>
              <a:gd name="T7" fmla="*/ 33 h 67"/>
            </a:gdLst>
            <a:ahLst/>
            <a:cxnLst>
              <a:cxn ang="0">
                <a:pos x="T0" y="T1"/>
              </a:cxn>
              <a:cxn ang="0">
                <a:pos x="T2" y="T3"/>
              </a:cxn>
              <a:cxn ang="0">
                <a:pos x="T4" y="T5"/>
              </a:cxn>
              <a:cxn ang="0">
                <a:pos x="T6" y="T7"/>
              </a:cxn>
            </a:cxnLst>
            <a:rect l="0" t="0" r="r" b="b"/>
            <a:pathLst>
              <a:path w="132" h="67">
                <a:moveTo>
                  <a:pt x="131" y="33"/>
                </a:moveTo>
                <a:lnTo>
                  <a:pt x="0" y="0"/>
                </a:lnTo>
                <a:lnTo>
                  <a:pt x="0" y="66"/>
                </a:lnTo>
                <a:lnTo>
                  <a:pt x="131" y="3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7652" name="Rectangle 20">
            <a:extLst>
              <a:ext uri="{FF2B5EF4-FFF2-40B4-BE49-F238E27FC236}">
                <a16:creationId xmlns:a16="http://schemas.microsoft.com/office/drawing/2014/main" id="{112D6E04-9ECD-4E3A-8C37-11E3AE9ABB26}"/>
              </a:ext>
            </a:extLst>
          </p:cNvPr>
          <p:cNvSpPr>
            <a:spLocks noChangeArrowheads="1"/>
          </p:cNvSpPr>
          <p:nvPr/>
        </p:nvSpPr>
        <p:spPr bwMode="auto">
          <a:xfrm>
            <a:off x="2293938" y="4667251"/>
            <a:ext cx="6840656" cy="3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a:latin typeface="Times New Roman" panose="02020603050405020304" pitchFamily="18" charset="0"/>
              </a:rPr>
              <a:t>The two solutes now move in different directions relative to a stationary</a:t>
            </a:r>
          </a:p>
        </p:txBody>
      </p:sp>
      <p:sp>
        <p:nvSpPr>
          <p:cNvPr id="197653" name="Rectangle 21">
            <a:extLst>
              <a:ext uri="{FF2B5EF4-FFF2-40B4-BE49-F238E27FC236}">
                <a16:creationId xmlns:a16="http://schemas.microsoft.com/office/drawing/2014/main" id="{E34DC4C1-190E-4CAC-BEFF-89360C469CBE}"/>
              </a:ext>
            </a:extLst>
          </p:cNvPr>
          <p:cNvSpPr>
            <a:spLocks noChangeArrowheads="1"/>
          </p:cNvSpPr>
          <p:nvPr/>
        </p:nvSpPr>
        <p:spPr bwMode="auto">
          <a:xfrm>
            <a:off x="2289176" y="4983164"/>
            <a:ext cx="68484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a:latin typeface="Times New Roman" panose="02020603050405020304" pitchFamily="18" charset="0"/>
              </a:rPr>
              <a:t>observer.  If the column is very long, the bands will continue to separate.</a:t>
            </a:r>
          </a:p>
        </p:txBody>
      </p:sp>
      <p:sp>
        <p:nvSpPr>
          <p:cNvPr id="197654" name="Rectangle 22">
            <a:extLst>
              <a:ext uri="{FF2B5EF4-FFF2-40B4-BE49-F238E27FC236}">
                <a16:creationId xmlns:a16="http://schemas.microsoft.com/office/drawing/2014/main" id="{2518866F-788B-46E1-AA15-F94CF0133257}"/>
              </a:ext>
            </a:extLst>
          </p:cNvPr>
          <p:cNvSpPr>
            <a:spLocks noChangeArrowheads="1"/>
          </p:cNvSpPr>
          <p:nvPr/>
        </p:nvSpPr>
        <p:spPr bwMode="auto">
          <a:xfrm>
            <a:off x="1326254" y="783396"/>
            <a:ext cx="9869691" cy="60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Continuous </a:t>
            </a:r>
            <a:r>
              <a:rPr lang="en-GB" altLang="en-US" sz="3600" dirty="0" err="1">
                <a:solidFill>
                  <a:srgbClr val="00279F"/>
                </a:solidFill>
                <a:effectLst>
                  <a:outerShdw blurRad="38100" dist="38100" dir="2700000" algn="tl">
                    <a:srgbClr val="C0C0C0"/>
                  </a:outerShdw>
                </a:effectLst>
                <a:latin typeface="Century Schoolbook" panose="02040604050505020304" pitchFamily="18" charset="0"/>
              </a:rPr>
              <a:t>Countercurrent</a:t>
            </a: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 Chromatography</a:t>
            </a:r>
            <a:endParaRPr lang="en-GB" altLang="en-US" sz="3600" dirty="0">
              <a:solidFill>
                <a:srgbClr val="00279F"/>
              </a:solidFill>
              <a:effectLst>
                <a:outerShdw blurRad="38100" dist="38100" dir="2700000" algn="tl">
                  <a:srgbClr val="C0C0C0"/>
                </a:outerShdw>
              </a:effectLst>
              <a:latin typeface="Matura MT Script Capitals" panose="03020802060602070202" pitchFamily="66"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BAFD0084-139D-484D-B0A9-DF7B85416165}"/>
              </a:ext>
            </a:extLst>
          </p:cNvPr>
          <p:cNvSpPr>
            <a:spLocks noChangeArrowheads="1"/>
          </p:cNvSpPr>
          <p:nvPr/>
        </p:nvSpPr>
        <p:spPr bwMode="auto">
          <a:xfrm>
            <a:off x="2757489" y="1693864"/>
            <a:ext cx="2442977" cy="47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800" b="1" i="1">
                <a:solidFill>
                  <a:srgbClr val="004E47"/>
                </a:solidFill>
                <a:latin typeface="Times New Roman" panose="02020603050405020304" pitchFamily="18" charset="0"/>
              </a:rPr>
              <a:t>Basic Principle</a:t>
            </a:r>
          </a:p>
        </p:txBody>
      </p:sp>
      <p:sp>
        <p:nvSpPr>
          <p:cNvPr id="198659" name="Line 3">
            <a:extLst>
              <a:ext uri="{FF2B5EF4-FFF2-40B4-BE49-F238E27FC236}">
                <a16:creationId xmlns:a16="http://schemas.microsoft.com/office/drawing/2014/main" id="{560CCF1C-99CD-409D-B744-E7066B8D2A40}"/>
              </a:ext>
            </a:extLst>
          </p:cNvPr>
          <p:cNvSpPr>
            <a:spLocks noChangeShapeType="1"/>
          </p:cNvSpPr>
          <p:nvPr/>
        </p:nvSpPr>
        <p:spPr bwMode="auto">
          <a:xfrm>
            <a:off x="6283325" y="2309813"/>
            <a:ext cx="0" cy="463550"/>
          </a:xfrm>
          <a:prstGeom prst="line">
            <a:avLst/>
          </a:prstGeom>
          <a:noFill/>
          <a:ln w="12700">
            <a:solidFill>
              <a:srgbClr val="890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8660" name="Freeform 4">
            <a:extLst>
              <a:ext uri="{FF2B5EF4-FFF2-40B4-BE49-F238E27FC236}">
                <a16:creationId xmlns:a16="http://schemas.microsoft.com/office/drawing/2014/main" id="{CFEAAF94-EA56-4C79-81A9-7D61379C804F}"/>
              </a:ext>
            </a:extLst>
          </p:cNvPr>
          <p:cNvSpPr>
            <a:spLocks/>
          </p:cNvSpPr>
          <p:nvPr/>
        </p:nvSpPr>
        <p:spPr bwMode="auto">
          <a:xfrm>
            <a:off x="6230938" y="2781300"/>
            <a:ext cx="106362" cy="209550"/>
          </a:xfrm>
          <a:custGeom>
            <a:avLst/>
            <a:gdLst>
              <a:gd name="T0" fmla="*/ 33 w 67"/>
              <a:gd name="T1" fmla="*/ 132 h 133"/>
              <a:gd name="T2" fmla="*/ 66 w 67"/>
              <a:gd name="T3" fmla="*/ 0 h 133"/>
              <a:gd name="T4" fmla="*/ 0 w 67"/>
              <a:gd name="T5" fmla="*/ 0 h 133"/>
              <a:gd name="T6" fmla="*/ 33 w 67"/>
              <a:gd name="T7" fmla="*/ 132 h 133"/>
            </a:gdLst>
            <a:ahLst/>
            <a:cxnLst>
              <a:cxn ang="0">
                <a:pos x="T0" y="T1"/>
              </a:cxn>
              <a:cxn ang="0">
                <a:pos x="T2" y="T3"/>
              </a:cxn>
              <a:cxn ang="0">
                <a:pos x="T4" y="T5"/>
              </a:cxn>
              <a:cxn ang="0">
                <a:pos x="T6" y="T7"/>
              </a:cxn>
            </a:cxnLst>
            <a:rect l="0" t="0" r="r" b="b"/>
            <a:pathLst>
              <a:path w="67" h="133">
                <a:moveTo>
                  <a:pt x="33" y="132"/>
                </a:moveTo>
                <a:lnTo>
                  <a:pt x="66" y="0"/>
                </a:lnTo>
                <a:lnTo>
                  <a:pt x="0" y="0"/>
                </a:lnTo>
                <a:lnTo>
                  <a:pt x="33" y="132"/>
                </a:lnTo>
              </a:path>
            </a:pathLst>
          </a:custGeom>
          <a:solidFill>
            <a:srgbClr val="8901F3"/>
          </a:solidFill>
          <a:ln w="12700" cap="rnd" cmpd="sng">
            <a:solidFill>
              <a:srgbClr val="8901F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8661" name="Line 5">
            <a:extLst>
              <a:ext uri="{FF2B5EF4-FFF2-40B4-BE49-F238E27FC236}">
                <a16:creationId xmlns:a16="http://schemas.microsoft.com/office/drawing/2014/main" id="{2EA000F9-1ED6-4FFA-8808-4201CE196423}"/>
              </a:ext>
            </a:extLst>
          </p:cNvPr>
          <p:cNvSpPr>
            <a:spLocks noChangeShapeType="1"/>
          </p:cNvSpPr>
          <p:nvPr/>
        </p:nvSpPr>
        <p:spPr bwMode="auto">
          <a:xfrm>
            <a:off x="3521076" y="4373563"/>
            <a:ext cx="1603375" cy="0"/>
          </a:xfrm>
          <a:prstGeom prst="line">
            <a:avLst/>
          </a:prstGeom>
          <a:noFill/>
          <a:ln w="12700">
            <a:solidFill>
              <a:srgbClr val="BC3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8662" name="Freeform 6">
            <a:extLst>
              <a:ext uri="{FF2B5EF4-FFF2-40B4-BE49-F238E27FC236}">
                <a16:creationId xmlns:a16="http://schemas.microsoft.com/office/drawing/2014/main" id="{B7751F55-8D9C-44F7-B18E-F17B7A30D547}"/>
              </a:ext>
            </a:extLst>
          </p:cNvPr>
          <p:cNvSpPr>
            <a:spLocks/>
          </p:cNvSpPr>
          <p:nvPr/>
        </p:nvSpPr>
        <p:spPr bwMode="auto">
          <a:xfrm>
            <a:off x="5130800" y="4319588"/>
            <a:ext cx="211138" cy="106362"/>
          </a:xfrm>
          <a:custGeom>
            <a:avLst/>
            <a:gdLst>
              <a:gd name="T0" fmla="*/ 132 w 133"/>
              <a:gd name="T1" fmla="*/ 33 h 67"/>
              <a:gd name="T2" fmla="*/ 0 w 133"/>
              <a:gd name="T3" fmla="*/ 0 h 67"/>
              <a:gd name="T4" fmla="*/ 0 w 133"/>
              <a:gd name="T5" fmla="*/ 66 h 67"/>
              <a:gd name="T6" fmla="*/ 132 w 133"/>
              <a:gd name="T7" fmla="*/ 33 h 67"/>
            </a:gdLst>
            <a:ahLst/>
            <a:cxnLst>
              <a:cxn ang="0">
                <a:pos x="T0" y="T1"/>
              </a:cxn>
              <a:cxn ang="0">
                <a:pos x="T2" y="T3"/>
              </a:cxn>
              <a:cxn ang="0">
                <a:pos x="T4" y="T5"/>
              </a:cxn>
              <a:cxn ang="0">
                <a:pos x="T6" y="T7"/>
              </a:cxn>
            </a:cxnLst>
            <a:rect l="0" t="0" r="r" b="b"/>
            <a:pathLst>
              <a:path w="133" h="67">
                <a:moveTo>
                  <a:pt x="132" y="33"/>
                </a:moveTo>
                <a:lnTo>
                  <a:pt x="0" y="0"/>
                </a:lnTo>
                <a:lnTo>
                  <a:pt x="0" y="66"/>
                </a:lnTo>
                <a:lnTo>
                  <a:pt x="132" y="33"/>
                </a:lnTo>
              </a:path>
            </a:pathLst>
          </a:custGeom>
          <a:solidFill>
            <a:srgbClr val="BC3700"/>
          </a:solidFill>
          <a:ln w="12700" cap="rnd" cmpd="sng">
            <a:solidFill>
              <a:srgbClr val="BC37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8663" name="Freeform 7">
            <a:extLst>
              <a:ext uri="{FF2B5EF4-FFF2-40B4-BE49-F238E27FC236}">
                <a16:creationId xmlns:a16="http://schemas.microsoft.com/office/drawing/2014/main" id="{AA219F02-A05A-4DE1-A7BE-B8E3C208801C}"/>
              </a:ext>
            </a:extLst>
          </p:cNvPr>
          <p:cNvSpPr>
            <a:spLocks/>
          </p:cNvSpPr>
          <p:nvPr/>
        </p:nvSpPr>
        <p:spPr bwMode="auto">
          <a:xfrm>
            <a:off x="4713288" y="3005138"/>
            <a:ext cx="273050" cy="703262"/>
          </a:xfrm>
          <a:custGeom>
            <a:avLst/>
            <a:gdLst>
              <a:gd name="T0" fmla="*/ 0 w 172"/>
              <a:gd name="T1" fmla="*/ 442 h 443"/>
              <a:gd name="T2" fmla="*/ 0 w 172"/>
              <a:gd name="T3" fmla="*/ 0 h 443"/>
              <a:gd name="T4" fmla="*/ 171 w 172"/>
              <a:gd name="T5" fmla="*/ 0 h 443"/>
              <a:gd name="T6" fmla="*/ 171 w 172"/>
              <a:gd name="T7" fmla="*/ 442 h 443"/>
              <a:gd name="T8" fmla="*/ 0 w 172"/>
              <a:gd name="T9" fmla="*/ 442 h 443"/>
            </a:gdLst>
            <a:ahLst/>
            <a:cxnLst>
              <a:cxn ang="0">
                <a:pos x="T0" y="T1"/>
              </a:cxn>
              <a:cxn ang="0">
                <a:pos x="T2" y="T3"/>
              </a:cxn>
              <a:cxn ang="0">
                <a:pos x="T4" y="T5"/>
              </a:cxn>
              <a:cxn ang="0">
                <a:pos x="T6" y="T7"/>
              </a:cxn>
              <a:cxn ang="0">
                <a:pos x="T8" y="T9"/>
              </a:cxn>
            </a:cxnLst>
            <a:rect l="0" t="0" r="r" b="b"/>
            <a:pathLst>
              <a:path w="172" h="443">
                <a:moveTo>
                  <a:pt x="0" y="442"/>
                </a:moveTo>
                <a:lnTo>
                  <a:pt x="0" y="0"/>
                </a:lnTo>
                <a:lnTo>
                  <a:pt x="171" y="0"/>
                </a:lnTo>
                <a:lnTo>
                  <a:pt x="171" y="442"/>
                </a:lnTo>
                <a:lnTo>
                  <a:pt x="0" y="442"/>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8664" name="Freeform 8">
            <a:extLst>
              <a:ext uri="{FF2B5EF4-FFF2-40B4-BE49-F238E27FC236}">
                <a16:creationId xmlns:a16="http://schemas.microsoft.com/office/drawing/2014/main" id="{E712BD46-645C-4D52-95F4-A51998179A9F}"/>
              </a:ext>
            </a:extLst>
          </p:cNvPr>
          <p:cNvSpPr>
            <a:spLocks/>
          </p:cNvSpPr>
          <p:nvPr/>
        </p:nvSpPr>
        <p:spPr bwMode="auto">
          <a:xfrm>
            <a:off x="7980364" y="3005138"/>
            <a:ext cx="465137" cy="703262"/>
          </a:xfrm>
          <a:custGeom>
            <a:avLst/>
            <a:gdLst>
              <a:gd name="T0" fmla="*/ 0 w 293"/>
              <a:gd name="T1" fmla="*/ 442 h 443"/>
              <a:gd name="T2" fmla="*/ 0 w 293"/>
              <a:gd name="T3" fmla="*/ 0 h 443"/>
              <a:gd name="T4" fmla="*/ 292 w 293"/>
              <a:gd name="T5" fmla="*/ 0 h 443"/>
              <a:gd name="T6" fmla="*/ 292 w 293"/>
              <a:gd name="T7" fmla="*/ 442 h 443"/>
              <a:gd name="T8" fmla="*/ 0 w 293"/>
              <a:gd name="T9" fmla="*/ 442 h 443"/>
            </a:gdLst>
            <a:ahLst/>
            <a:cxnLst>
              <a:cxn ang="0">
                <a:pos x="T0" y="T1"/>
              </a:cxn>
              <a:cxn ang="0">
                <a:pos x="T2" y="T3"/>
              </a:cxn>
              <a:cxn ang="0">
                <a:pos x="T4" y="T5"/>
              </a:cxn>
              <a:cxn ang="0">
                <a:pos x="T6" y="T7"/>
              </a:cxn>
              <a:cxn ang="0">
                <a:pos x="T8" y="T9"/>
              </a:cxn>
            </a:cxnLst>
            <a:rect l="0" t="0" r="r" b="b"/>
            <a:pathLst>
              <a:path w="293" h="443">
                <a:moveTo>
                  <a:pt x="0" y="442"/>
                </a:moveTo>
                <a:lnTo>
                  <a:pt x="0" y="0"/>
                </a:lnTo>
                <a:lnTo>
                  <a:pt x="292" y="0"/>
                </a:lnTo>
                <a:lnTo>
                  <a:pt x="292" y="442"/>
                </a:lnTo>
                <a:lnTo>
                  <a:pt x="0" y="442"/>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8665" name="Freeform 9">
            <a:extLst>
              <a:ext uri="{FF2B5EF4-FFF2-40B4-BE49-F238E27FC236}">
                <a16:creationId xmlns:a16="http://schemas.microsoft.com/office/drawing/2014/main" id="{CE3DC325-2D2F-4F1F-8E2B-B27A9AEC7C85}"/>
              </a:ext>
            </a:extLst>
          </p:cNvPr>
          <p:cNvSpPr>
            <a:spLocks/>
          </p:cNvSpPr>
          <p:nvPr/>
        </p:nvSpPr>
        <p:spPr bwMode="auto">
          <a:xfrm>
            <a:off x="3529013" y="3005138"/>
            <a:ext cx="5543550" cy="703262"/>
          </a:xfrm>
          <a:custGeom>
            <a:avLst/>
            <a:gdLst>
              <a:gd name="T0" fmla="*/ 0 w 3492"/>
              <a:gd name="T1" fmla="*/ 442 h 443"/>
              <a:gd name="T2" fmla="*/ 0 w 3492"/>
              <a:gd name="T3" fmla="*/ 0 h 443"/>
              <a:gd name="T4" fmla="*/ 3491 w 3492"/>
              <a:gd name="T5" fmla="*/ 0 h 443"/>
              <a:gd name="T6" fmla="*/ 3491 w 3492"/>
              <a:gd name="T7" fmla="*/ 442 h 443"/>
              <a:gd name="T8" fmla="*/ 0 w 3492"/>
              <a:gd name="T9" fmla="*/ 442 h 443"/>
            </a:gdLst>
            <a:ahLst/>
            <a:cxnLst>
              <a:cxn ang="0">
                <a:pos x="T0" y="T1"/>
              </a:cxn>
              <a:cxn ang="0">
                <a:pos x="T2" y="T3"/>
              </a:cxn>
              <a:cxn ang="0">
                <a:pos x="T4" y="T5"/>
              </a:cxn>
              <a:cxn ang="0">
                <a:pos x="T6" y="T7"/>
              </a:cxn>
              <a:cxn ang="0">
                <a:pos x="T8" y="T9"/>
              </a:cxn>
            </a:cxnLst>
            <a:rect l="0" t="0" r="r" b="b"/>
            <a:pathLst>
              <a:path w="3492" h="443">
                <a:moveTo>
                  <a:pt x="0" y="442"/>
                </a:moveTo>
                <a:lnTo>
                  <a:pt x="0" y="0"/>
                </a:lnTo>
                <a:lnTo>
                  <a:pt x="3491" y="0"/>
                </a:lnTo>
                <a:lnTo>
                  <a:pt x="3491"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8666" name="Rectangle 10">
            <a:extLst>
              <a:ext uri="{FF2B5EF4-FFF2-40B4-BE49-F238E27FC236}">
                <a16:creationId xmlns:a16="http://schemas.microsoft.com/office/drawing/2014/main" id="{FF550411-9D54-46D4-9361-851FA30038AC}"/>
              </a:ext>
            </a:extLst>
          </p:cNvPr>
          <p:cNvSpPr>
            <a:spLocks noChangeArrowheads="1"/>
          </p:cNvSpPr>
          <p:nvPr/>
        </p:nvSpPr>
        <p:spPr bwMode="auto">
          <a:xfrm>
            <a:off x="3414713" y="3935414"/>
            <a:ext cx="186589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BC3700"/>
                </a:solidFill>
                <a:latin typeface="Times New Roman" panose="02020603050405020304" pitchFamily="18" charset="0"/>
              </a:rPr>
              <a:t>Mobile Phase</a:t>
            </a:r>
          </a:p>
        </p:txBody>
      </p:sp>
      <p:sp>
        <p:nvSpPr>
          <p:cNvPr id="198667" name="Rectangle 11">
            <a:extLst>
              <a:ext uri="{FF2B5EF4-FFF2-40B4-BE49-F238E27FC236}">
                <a16:creationId xmlns:a16="http://schemas.microsoft.com/office/drawing/2014/main" id="{5CAD4B90-D328-48F0-B637-E72A5FBD533E}"/>
              </a:ext>
            </a:extLst>
          </p:cNvPr>
          <p:cNvSpPr>
            <a:spLocks noChangeArrowheads="1"/>
          </p:cNvSpPr>
          <p:nvPr/>
        </p:nvSpPr>
        <p:spPr bwMode="auto">
          <a:xfrm>
            <a:off x="6249988" y="2084389"/>
            <a:ext cx="780664"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8901F3"/>
                </a:solidFill>
                <a:latin typeface="Times New Roman" panose="02020603050405020304" pitchFamily="18" charset="0"/>
              </a:rPr>
              <a:t>Feed</a:t>
            </a:r>
          </a:p>
        </p:txBody>
      </p:sp>
      <p:sp>
        <p:nvSpPr>
          <p:cNvPr id="198669" name="Rectangle 13">
            <a:extLst>
              <a:ext uri="{FF2B5EF4-FFF2-40B4-BE49-F238E27FC236}">
                <a16:creationId xmlns:a16="http://schemas.microsoft.com/office/drawing/2014/main" id="{63740F33-87C6-4F78-B4CE-B114FB6445BA}"/>
              </a:ext>
            </a:extLst>
          </p:cNvPr>
          <p:cNvSpPr>
            <a:spLocks noChangeArrowheads="1"/>
          </p:cNvSpPr>
          <p:nvPr/>
        </p:nvSpPr>
        <p:spPr bwMode="auto">
          <a:xfrm>
            <a:off x="3768726" y="2416176"/>
            <a:ext cx="1104471"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latin typeface="Times New Roman" panose="02020603050405020304" pitchFamily="18" charset="0"/>
              </a:rPr>
              <a:t>column</a:t>
            </a:r>
          </a:p>
        </p:txBody>
      </p:sp>
      <p:sp>
        <p:nvSpPr>
          <p:cNvPr id="198670" name="Line 14">
            <a:extLst>
              <a:ext uri="{FF2B5EF4-FFF2-40B4-BE49-F238E27FC236}">
                <a16:creationId xmlns:a16="http://schemas.microsoft.com/office/drawing/2014/main" id="{5AA25F26-8B19-429B-93B6-55BA3BFA1E6E}"/>
              </a:ext>
            </a:extLst>
          </p:cNvPr>
          <p:cNvSpPr>
            <a:spLocks noChangeShapeType="1"/>
          </p:cNvSpPr>
          <p:nvPr/>
        </p:nvSpPr>
        <p:spPr bwMode="auto">
          <a:xfrm flipH="1">
            <a:off x="4306889" y="2892425"/>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8671" name="Freeform 15">
            <a:extLst>
              <a:ext uri="{FF2B5EF4-FFF2-40B4-BE49-F238E27FC236}">
                <a16:creationId xmlns:a16="http://schemas.microsoft.com/office/drawing/2014/main" id="{39CF8F8B-AB6A-4CFF-8E6A-AF28E69D4B01}"/>
              </a:ext>
            </a:extLst>
          </p:cNvPr>
          <p:cNvSpPr>
            <a:spLocks/>
          </p:cNvSpPr>
          <p:nvPr/>
        </p:nvSpPr>
        <p:spPr bwMode="auto">
          <a:xfrm>
            <a:off x="4105275" y="2841626"/>
            <a:ext cx="209550" cy="104775"/>
          </a:xfrm>
          <a:custGeom>
            <a:avLst/>
            <a:gdLst>
              <a:gd name="T0" fmla="*/ 0 w 132"/>
              <a:gd name="T1" fmla="*/ 32 h 66"/>
              <a:gd name="T2" fmla="*/ 131 w 132"/>
              <a:gd name="T3" fmla="*/ 65 h 66"/>
              <a:gd name="T4" fmla="*/ 131 w 132"/>
              <a:gd name="T5" fmla="*/ 0 h 66"/>
              <a:gd name="T6" fmla="*/ 0 w 132"/>
              <a:gd name="T7" fmla="*/ 32 h 66"/>
            </a:gdLst>
            <a:ahLst/>
            <a:cxnLst>
              <a:cxn ang="0">
                <a:pos x="T0" y="T1"/>
              </a:cxn>
              <a:cxn ang="0">
                <a:pos x="T2" y="T3"/>
              </a:cxn>
              <a:cxn ang="0">
                <a:pos x="T4" y="T5"/>
              </a:cxn>
              <a:cxn ang="0">
                <a:pos x="T6" y="T7"/>
              </a:cxn>
            </a:cxnLst>
            <a:rect l="0" t="0" r="r" b="b"/>
            <a:pathLst>
              <a:path w="132" h="66">
                <a:moveTo>
                  <a:pt x="0" y="32"/>
                </a:moveTo>
                <a:lnTo>
                  <a:pt x="131" y="65"/>
                </a:lnTo>
                <a:lnTo>
                  <a:pt x="131" y="0"/>
                </a:lnTo>
                <a:lnTo>
                  <a:pt x="0" y="32"/>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8672" name="Line 16">
            <a:extLst>
              <a:ext uri="{FF2B5EF4-FFF2-40B4-BE49-F238E27FC236}">
                <a16:creationId xmlns:a16="http://schemas.microsoft.com/office/drawing/2014/main" id="{10EE5FF8-61DB-4013-85B6-16062C22ED1B}"/>
              </a:ext>
            </a:extLst>
          </p:cNvPr>
          <p:cNvSpPr>
            <a:spLocks noChangeShapeType="1"/>
          </p:cNvSpPr>
          <p:nvPr/>
        </p:nvSpPr>
        <p:spPr bwMode="auto">
          <a:xfrm flipH="1">
            <a:off x="4959350" y="3914775"/>
            <a:ext cx="139700" cy="0"/>
          </a:xfrm>
          <a:prstGeom prst="line">
            <a:avLst/>
          </a:prstGeom>
          <a:noFill/>
          <a:ln w="1270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8673" name="Freeform 17">
            <a:extLst>
              <a:ext uri="{FF2B5EF4-FFF2-40B4-BE49-F238E27FC236}">
                <a16:creationId xmlns:a16="http://schemas.microsoft.com/office/drawing/2014/main" id="{B6528C7B-34A9-4061-8936-646DD88042E0}"/>
              </a:ext>
            </a:extLst>
          </p:cNvPr>
          <p:cNvSpPr>
            <a:spLocks/>
          </p:cNvSpPr>
          <p:nvPr/>
        </p:nvSpPr>
        <p:spPr bwMode="auto">
          <a:xfrm>
            <a:off x="4757738" y="3862388"/>
            <a:ext cx="209550" cy="106362"/>
          </a:xfrm>
          <a:custGeom>
            <a:avLst/>
            <a:gdLst>
              <a:gd name="T0" fmla="*/ 0 w 132"/>
              <a:gd name="T1" fmla="*/ 33 h 67"/>
              <a:gd name="T2" fmla="*/ 131 w 132"/>
              <a:gd name="T3" fmla="*/ 66 h 67"/>
              <a:gd name="T4" fmla="*/ 131 w 132"/>
              <a:gd name="T5" fmla="*/ 0 h 67"/>
              <a:gd name="T6" fmla="*/ 0 w 132"/>
              <a:gd name="T7" fmla="*/ 33 h 67"/>
            </a:gdLst>
            <a:ahLst/>
            <a:cxnLst>
              <a:cxn ang="0">
                <a:pos x="T0" y="T1"/>
              </a:cxn>
              <a:cxn ang="0">
                <a:pos x="T2" y="T3"/>
              </a:cxn>
              <a:cxn ang="0">
                <a:pos x="T4" y="T5"/>
              </a:cxn>
              <a:cxn ang="0">
                <a:pos x="T6" y="T7"/>
              </a:cxn>
            </a:cxnLst>
            <a:rect l="0" t="0" r="r" b="b"/>
            <a:pathLst>
              <a:path w="132" h="67">
                <a:moveTo>
                  <a:pt x="0" y="33"/>
                </a:moveTo>
                <a:lnTo>
                  <a:pt x="131" y="66"/>
                </a:lnTo>
                <a:lnTo>
                  <a:pt x="131" y="0"/>
                </a:lnTo>
                <a:lnTo>
                  <a:pt x="0" y="33"/>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8674" name="Line 18">
            <a:extLst>
              <a:ext uri="{FF2B5EF4-FFF2-40B4-BE49-F238E27FC236}">
                <a16:creationId xmlns:a16="http://schemas.microsoft.com/office/drawing/2014/main" id="{2EDBD64E-F8CD-4298-A5DB-FCDBB71EADAD}"/>
              </a:ext>
            </a:extLst>
          </p:cNvPr>
          <p:cNvSpPr>
            <a:spLocks noChangeShapeType="1"/>
          </p:cNvSpPr>
          <p:nvPr/>
        </p:nvSpPr>
        <p:spPr bwMode="auto">
          <a:xfrm>
            <a:off x="8061326" y="3914775"/>
            <a:ext cx="180975"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8675" name="Freeform 19">
            <a:extLst>
              <a:ext uri="{FF2B5EF4-FFF2-40B4-BE49-F238E27FC236}">
                <a16:creationId xmlns:a16="http://schemas.microsoft.com/office/drawing/2014/main" id="{AB476CE2-82FC-4A0D-B3B2-194995D44076}"/>
              </a:ext>
            </a:extLst>
          </p:cNvPr>
          <p:cNvSpPr>
            <a:spLocks/>
          </p:cNvSpPr>
          <p:nvPr/>
        </p:nvSpPr>
        <p:spPr bwMode="auto">
          <a:xfrm>
            <a:off x="8248650" y="3862388"/>
            <a:ext cx="209550" cy="106362"/>
          </a:xfrm>
          <a:custGeom>
            <a:avLst/>
            <a:gdLst>
              <a:gd name="T0" fmla="*/ 131 w 132"/>
              <a:gd name="T1" fmla="*/ 33 h 67"/>
              <a:gd name="T2" fmla="*/ 0 w 132"/>
              <a:gd name="T3" fmla="*/ 0 h 67"/>
              <a:gd name="T4" fmla="*/ 0 w 132"/>
              <a:gd name="T5" fmla="*/ 66 h 67"/>
              <a:gd name="T6" fmla="*/ 131 w 132"/>
              <a:gd name="T7" fmla="*/ 33 h 67"/>
            </a:gdLst>
            <a:ahLst/>
            <a:cxnLst>
              <a:cxn ang="0">
                <a:pos x="T0" y="T1"/>
              </a:cxn>
              <a:cxn ang="0">
                <a:pos x="T2" y="T3"/>
              </a:cxn>
              <a:cxn ang="0">
                <a:pos x="T4" y="T5"/>
              </a:cxn>
              <a:cxn ang="0">
                <a:pos x="T6" y="T7"/>
              </a:cxn>
            </a:cxnLst>
            <a:rect l="0" t="0" r="r" b="b"/>
            <a:pathLst>
              <a:path w="132" h="67">
                <a:moveTo>
                  <a:pt x="131" y="33"/>
                </a:moveTo>
                <a:lnTo>
                  <a:pt x="0" y="0"/>
                </a:lnTo>
                <a:lnTo>
                  <a:pt x="0" y="66"/>
                </a:lnTo>
                <a:lnTo>
                  <a:pt x="131" y="3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8678" name="Rectangle 22">
            <a:extLst>
              <a:ext uri="{FF2B5EF4-FFF2-40B4-BE49-F238E27FC236}">
                <a16:creationId xmlns:a16="http://schemas.microsoft.com/office/drawing/2014/main" id="{85A0232C-63B3-4932-8542-5D84C7F7B0BE}"/>
              </a:ext>
            </a:extLst>
          </p:cNvPr>
          <p:cNvSpPr>
            <a:spLocks noChangeArrowheads="1"/>
          </p:cNvSpPr>
          <p:nvPr/>
        </p:nvSpPr>
        <p:spPr bwMode="auto">
          <a:xfrm>
            <a:off x="2286000" y="4876801"/>
            <a:ext cx="79819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000" b="1">
                <a:latin typeface="Times New Roman" panose="02020603050405020304" pitchFamily="18" charset="0"/>
              </a:rPr>
              <a:t>If we continue to add sample at the center, the components will continue</a:t>
            </a:r>
          </a:p>
          <a:p>
            <a:pPr eaLnBrk="0" hangingPunct="0">
              <a:lnSpc>
                <a:spcPct val="90000"/>
              </a:lnSpc>
            </a:pPr>
            <a:r>
              <a:rPr lang="en-GB" altLang="en-US" sz="2000" b="1">
                <a:latin typeface="Times New Roman" panose="02020603050405020304" pitchFamily="18" charset="0"/>
              </a:rPr>
              <a:t>to separate</a:t>
            </a:r>
          </a:p>
        </p:txBody>
      </p:sp>
      <p:sp>
        <p:nvSpPr>
          <p:cNvPr id="198680" name="Rectangle 24">
            <a:extLst>
              <a:ext uri="{FF2B5EF4-FFF2-40B4-BE49-F238E27FC236}">
                <a16:creationId xmlns:a16="http://schemas.microsoft.com/office/drawing/2014/main" id="{EFE8F6C0-4C7C-4AC9-A9C1-86C1A02CA60A}"/>
              </a:ext>
            </a:extLst>
          </p:cNvPr>
          <p:cNvSpPr>
            <a:spLocks noChangeArrowheads="1"/>
          </p:cNvSpPr>
          <p:nvPr/>
        </p:nvSpPr>
        <p:spPr bwMode="auto">
          <a:xfrm>
            <a:off x="9383713" y="6316663"/>
            <a:ext cx="18280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sz="1400">
              <a:latin typeface="Brush Script MT" panose="03060802040406070304" pitchFamily="66" charset="0"/>
            </a:endParaRPr>
          </a:p>
        </p:txBody>
      </p:sp>
      <p:sp>
        <p:nvSpPr>
          <p:cNvPr id="198681" name="Rectangle 25">
            <a:extLst>
              <a:ext uri="{FF2B5EF4-FFF2-40B4-BE49-F238E27FC236}">
                <a16:creationId xmlns:a16="http://schemas.microsoft.com/office/drawing/2014/main" id="{CDD18EC1-C3F0-404B-A918-85CFC8C3C5B7}"/>
              </a:ext>
            </a:extLst>
          </p:cNvPr>
          <p:cNvSpPr>
            <a:spLocks noChangeArrowheads="1"/>
          </p:cNvSpPr>
          <p:nvPr/>
        </p:nvSpPr>
        <p:spPr bwMode="auto">
          <a:xfrm>
            <a:off x="1482013" y="873536"/>
            <a:ext cx="9869691" cy="60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Continuous </a:t>
            </a:r>
            <a:r>
              <a:rPr lang="en-GB" altLang="en-US" sz="3600" dirty="0" err="1">
                <a:solidFill>
                  <a:srgbClr val="00279F"/>
                </a:solidFill>
                <a:effectLst>
                  <a:outerShdw blurRad="38100" dist="38100" dir="2700000" algn="tl">
                    <a:srgbClr val="C0C0C0"/>
                  </a:outerShdw>
                </a:effectLst>
                <a:latin typeface="Century Schoolbook" panose="02040604050505020304" pitchFamily="18" charset="0"/>
              </a:rPr>
              <a:t>Countercurrent</a:t>
            </a: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 Chromatography</a:t>
            </a:r>
            <a:endParaRPr lang="en-GB" altLang="en-US" sz="3600" dirty="0">
              <a:solidFill>
                <a:srgbClr val="00279F"/>
              </a:solidFill>
              <a:effectLst>
                <a:outerShdw blurRad="38100" dist="38100" dir="2700000" algn="tl">
                  <a:srgbClr val="C0C0C0"/>
                </a:outerShdw>
              </a:effectLst>
              <a:latin typeface="Matura MT Script Capitals" panose="03020802060602070202"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68B9-30B0-4181-8C2C-D1C2264F3C86}"/>
              </a:ext>
            </a:extLst>
          </p:cNvPr>
          <p:cNvSpPr>
            <a:spLocks noGrp="1"/>
          </p:cNvSpPr>
          <p:nvPr>
            <p:ph type="title"/>
          </p:nvPr>
        </p:nvSpPr>
        <p:spPr/>
        <p:txBody>
          <a:bodyPr/>
          <a:lstStyle/>
          <a:p>
            <a:endParaRPr lang="en-MY"/>
          </a:p>
        </p:txBody>
      </p:sp>
      <p:pic>
        <p:nvPicPr>
          <p:cNvPr id="5" name="Content Placeholder 4">
            <a:extLst>
              <a:ext uri="{FF2B5EF4-FFF2-40B4-BE49-F238E27FC236}">
                <a16:creationId xmlns:a16="http://schemas.microsoft.com/office/drawing/2014/main" id="{9F83F4A6-FDF3-4887-9190-45DB5F3EFD98}"/>
              </a:ext>
            </a:extLst>
          </p:cNvPr>
          <p:cNvPicPr>
            <a:picLocks noGrp="1" noChangeAspect="1"/>
          </p:cNvPicPr>
          <p:nvPr>
            <p:ph idx="1"/>
          </p:nvPr>
        </p:nvPicPr>
        <p:blipFill>
          <a:blip r:embed="rId2"/>
          <a:stretch>
            <a:fillRect/>
          </a:stretch>
        </p:blipFill>
        <p:spPr>
          <a:xfrm>
            <a:off x="6012733" y="2155595"/>
            <a:ext cx="5200650" cy="3219450"/>
          </a:xfrm>
          <a:prstGeom prst="rect">
            <a:avLst/>
          </a:prstGeom>
        </p:spPr>
      </p:pic>
      <p:sp>
        <p:nvSpPr>
          <p:cNvPr id="7" name="Rectangle 6">
            <a:extLst>
              <a:ext uri="{FF2B5EF4-FFF2-40B4-BE49-F238E27FC236}">
                <a16:creationId xmlns:a16="http://schemas.microsoft.com/office/drawing/2014/main" id="{C5AA59C4-FC05-4CE5-9E36-BD5640B4B2A1}"/>
              </a:ext>
            </a:extLst>
          </p:cNvPr>
          <p:cNvSpPr/>
          <p:nvPr/>
        </p:nvSpPr>
        <p:spPr>
          <a:xfrm>
            <a:off x="838200" y="3057434"/>
            <a:ext cx="6096000" cy="707886"/>
          </a:xfrm>
          <a:prstGeom prst="rect">
            <a:avLst/>
          </a:prstGeom>
        </p:spPr>
        <p:txBody>
          <a:bodyPr>
            <a:spAutoFit/>
          </a:bodyPr>
          <a:lstStyle/>
          <a:p>
            <a:r>
              <a:rPr lang="en-US" sz="2000" b="1" i="1" dirty="0">
                <a:solidFill>
                  <a:srgbClr val="644646"/>
                </a:solidFill>
                <a:latin typeface="Constantia" panose="02030602050306030303" pitchFamily="18" charset="0"/>
              </a:rPr>
              <a:t>ADSORPTION is a spontaneous process</a:t>
            </a:r>
            <a:r>
              <a:rPr lang="en-US" sz="2000" dirty="0"/>
              <a:t> </a:t>
            </a:r>
            <a:br>
              <a:rPr lang="en-US" sz="2000" dirty="0"/>
            </a:br>
            <a:endParaRPr lang="en-MY" sz="2000" dirty="0"/>
          </a:p>
        </p:txBody>
      </p:sp>
      <p:sp>
        <p:nvSpPr>
          <p:cNvPr id="9" name="Rectangle 8">
            <a:extLst>
              <a:ext uri="{FF2B5EF4-FFF2-40B4-BE49-F238E27FC236}">
                <a16:creationId xmlns:a16="http://schemas.microsoft.com/office/drawing/2014/main" id="{8A7FD19A-5813-4FE1-835A-7349555FEC34}"/>
              </a:ext>
            </a:extLst>
          </p:cNvPr>
          <p:cNvSpPr/>
          <p:nvPr/>
        </p:nvSpPr>
        <p:spPr>
          <a:xfrm>
            <a:off x="838200" y="4070737"/>
            <a:ext cx="6096000" cy="707886"/>
          </a:xfrm>
          <a:prstGeom prst="rect">
            <a:avLst/>
          </a:prstGeom>
        </p:spPr>
        <p:txBody>
          <a:bodyPr>
            <a:spAutoFit/>
          </a:bodyPr>
          <a:lstStyle/>
          <a:p>
            <a:r>
              <a:rPr lang="en-US" sz="2000" b="1" i="1" dirty="0">
                <a:solidFill>
                  <a:srgbClr val="644646"/>
                </a:solidFill>
                <a:latin typeface="Constantia" panose="02030602050306030303" pitchFamily="18" charset="0"/>
              </a:rPr>
              <a:t>ADSORPTION is an exothermic process</a:t>
            </a:r>
            <a:r>
              <a:rPr lang="en-US" sz="2000" dirty="0"/>
              <a:t> </a:t>
            </a:r>
            <a:br>
              <a:rPr lang="en-US" sz="2000" dirty="0"/>
            </a:br>
            <a:endParaRPr lang="en-MY" sz="2000" dirty="0"/>
          </a:p>
        </p:txBody>
      </p:sp>
    </p:spTree>
    <p:extLst>
      <p:ext uri="{BB962C8B-B14F-4D97-AF65-F5344CB8AC3E}">
        <p14:creationId xmlns:p14="http://schemas.microsoft.com/office/powerpoint/2010/main" val="17413127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2" name="Rectangle 12">
            <a:extLst>
              <a:ext uri="{FF2B5EF4-FFF2-40B4-BE49-F238E27FC236}">
                <a16:creationId xmlns:a16="http://schemas.microsoft.com/office/drawing/2014/main" id="{6A63CB05-78CD-4CC3-BD22-5F31954DA99C}"/>
              </a:ext>
            </a:extLst>
          </p:cNvPr>
          <p:cNvSpPr>
            <a:spLocks noChangeArrowheads="1"/>
          </p:cNvSpPr>
          <p:nvPr/>
        </p:nvSpPr>
        <p:spPr bwMode="auto">
          <a:xfrm>
            <a:off x="2514600" y="4419600"/>
            <a:ext cx="7581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000" dirty="0">
                <a:latin typeface="Times New Roman" panose="02020603050405020304" pitchFamily="18" charset="0"/>
              </a:rPr>
              <a:t>This is clearly a continuous system, but there are problems.</a:t>
            </a:r>
          </a:p>
          <a:p>
            <a:pPr eaLnBrk="0" hangingPunct="0">
              <a:lnSpc>
                <a:spcPct val="90000"/>
              </a:lnSpc>
            </a:pPr>
            <a:r>
              <a:rPr lang="en-GB" altLang="en-US" sz="2000" dirty="0">
                <a:latin typeface="Times New Roman" panose="02020603050405020304" pitchFamily="18" charset="0"/>
              </a:rPr>
              <a:t>The column needs to be of infinite length, the actual moving of solids is</a:t>
            </a:r>
          </a:p>
          <a:p>
            <a:pPr eaLnBrk="0" hangingPunct="0">
              <a:lnSpc>
                <a:spcPct val="90000"/>
              </a:lnSpc>
            </a:pPr>
            <a:r>
              <a:rPr lang="en-GB" altLang="en-US" sz="2000" dirty="0">
                <a:latin typeface="Times New Roman" panose="02020603050405020304" pitchFamily="18" charset="0"/>
              </a:rPr>
              <a:t>very difficult and some way to introduce and remove the sample and the </a:t>
            </a:r>
          </a:p>
          <a:p>
            <a:pPr eaLnBrk="0" hangingPunct="0">
              <a:lnSpc>
                <a:spcPct val="90000"/>
              </a:lnSpc>
            </a:pPr>
            <a:r>
              <a:rPr lang="en-GB" altLang="en-US" sz="2000" dirty="0">
                <a:latin typeface="Times New Roman" panose="02020603050405020304" pitchFamily="18" charset="0"/>
              </a:rPr>
              <a:t>products are needed.</a:t>
            </a:r>
          </a:p>
        </p:txBody>
      </p:sp>
      <p:sp>
        <p:nvSpPr>
          <p:cNvPr id="199694" name="Rectangle 14">
            <a:extLst>
              <a:ext uri="{FF2B5EF4-FFF2-40B4-BE49-F238E27FC236}">
                <a16:creationId xmlns:a16="http://schemas.microsoft.com/office/drawing/2014/main" id="{2F77D7AF-F2F0-4A27-814D-A6D7906E4BFC}"/>
              </a:ext>
            </a:extLst>
          </p:cNvPr>
          <p:cNvSpPr>
            <a:spLocks noChangeArrowheads="1"/>
          </p:cNvSpPr>
          <p:nvPr/>
        </p:nvSpPr>
        <p:spPr bwMode="auto">
          <a:xfrm>
            <a:off x="2192338" y="5857876"/>
            <a:ext cx="7942262"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000" b="1" dirty="0">
                <a:latin typeface="Times New Roman" panose="02020603050405020304" pitchFamily="18" charset="0"/>
              </a:rPr>
              <a:t>We solve this by cutting the column into small segments and simulating </a:t>
            </a:r>
          </a:p>
          <a:p>
            <a:pPr eaLnBrk="0" hangingPunct="0">
              <a:lnSpc>
                <a:spcPct val="90000"/>
              </a:lnSpc>
            </a:pPr>
            <a:r>
              <a:rPr lang="en-GB" altLang="en-US" sz="2000" b="1" dirty="0">
                <a:latin typeface="Times New Roman" panose="02020603050405020304" pitchFamily="18" charset="0"/>
              </a:rPr>
              <a:t>the moving of them</a:t>
            </a:r>
          </a:p>
        </p:txBody>
      </p:sp>
      <p:sp>
        <p:nvSpPr>
          <p:cNvPr id="199682" name="Freeform 2">
            <a:extLst>
              <a:ext uri="{FF2B5EF4-FFF2-40B4-BE49-F238E27FC236}">
                <a16:creationId xmlns:a16="http://schemas.microsoft.com/office/drawing/2014/main" id="{2BD6C28A-C248-44B4-BC49-CB66CCD56525}"/>
              </a:ext>
            </a:extLst>
          </p:cNvPr>
          <p:cNvSpPr>
            <a:spLocks/>
          </p:cNvSpPr>
          <p:nvPr/>
        </p:nvSpPr>
        <p:spPr bwMode="auto">
          <a:xfrm>
            <a:off x="4124325" y="3005138"/>
            <a:ext cx="2052638" cy="703262"/>
          </a:xfrm>
          <a:custGeom>
            <a:avLst/>
            <a:gdLst>
              <a:gd name="T0" fmla="*/ 0 w 1293"/>
              <a:gd name="T1" fmla="*/ 442 h 443"/>
              <a:gd name="T2" fmla="*/ 0 w 1293"/>
              <a:gd name="T3" fmla="*/ 0 h 443"/>
              <a:gd name="T4" fmla="*/ 1292 w 1293"/>
              <a:gd name="T5" fmla="*/ 0 h 443"/>
              <a:gd name="T6" fmla="*/ 1292 w 1293"/>
              <a:gd name="T7" fmla="*/ 442 h 443"/>
              <a:gd name="T8" fmla="*/ 0 w 1293"/>
              <a:gd name="T9" fmla="*/ 442 h 443"/>
            </a:gdLst>
            <a:ahLst/>
            <a:cxnLst>
              <a:cxn ang="0">
                <a:pos x="T0" y="T1"/>
              </a:cxn>
              <a:cxn ang="0">
                <a:pos x="T2" y="T3"/>
              </a:cxn>
              <a:cxn ang="0">
                <a:pos x="T4" y="T5"/>
              </a:cxn>
              <a:cxn ang="0">
                <a:pos x="T6" y="T7"/>
              </a:cxn>
              <a:cxn ang="0">
                <a:pos x="T8" y="T9"/>
              </a:cxn>
            </a:cxnLst>
            <a:rect l="0" t="0" r="r" b="b"/>
            <a:pathLst>
              <a:path w="1293" h="443">
                <a:moveTo>
                  <a:pt x="0" y="442"/>
                </a:moveTo>
                <a:lnTo>
                  <a:pt x="0" y="0"/>
                </a:lnTo>
                <a:lnTo>
                  <a:pt x="1292" y="0"/>
                </a:lnTo>
                <a:lnTo>
                  <a:pt x="1292" y="442"/>
                </a:lnTo>
                <a:lnTo>
                  <a:pt x="0" y="442"/>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9683" name="Freeform 3">
            <a:extLst>
              <a:ext uri="{FF2B5EF4-FFF2-40B4-BE49-F238E27FC236}">
                <a16:creationId xmlns:a16="http://schemas.microsoft.com/office/drawing/2014/main" id="{DDF6FB4E-E7AB-4372-AA81-2872735FD7A9}"/>
              </a:ext>
            </a:extLst>
          </p:cNvPr>
          <p:cNvSpPr>
            <a:spLocks/>
          </p:cNvSpPr>
          <p:nvPr/>
        </p:nvSpPr>
        <p:spPr bwMode="auto">
          <a:xfrm>
            <a:off x="6207126" y="3005138"/>
            <a:ext cx="2339975" cy="703262"/>
          </a:xfrm>
          <a:custGeom>
            <a:avLst/>
            <a:gdLst>
              <a:gd name="T0" fmla="*/ 0 w 1474"/>
              <a:gd name="T1" fmla="*/ 442 h 443"/>
              <a:gd name="T2" fmla="*/ 0 w 1474"/>
              <a:gd name="T3" fmla="*/ 0 h 443"/>
              <a:gd name="T4" fmla="*/ 1473 w 1474"/>
              <a:gd name="T5" fmla="*/ 0 h 443"/>
              <a:gd name="T6" fmla="*/ 1473 w 1474"/>
              <a:gd name="T7" fmla="*/ 442 h 443"/>
              <a:gd name="T8" fmla="*/ 0 w 1474"/>
              <a:gd name="T9" fmla="*/ 442 h 443"/>
            </a:gdLst>
            <a:ahLst/>
            <a:cxnLst>
              <a:cxn ang="0">
                <a:pos x="T0" y="T1"/>
              </a:cxn>
              <a:cxn ang="0">
                <a:pos x="T2" y="T3"/>
              </a:cxn>
              <a:cxn ang="0">
                <a:pos x="T4" y="T5"/>
              </a:cxn>
              <a:cxn ang="0">
                <a:pos x="T6" y="T7"/>
              </a:cxn>
              <a:cxn ang="0">
                <a:pos x="T8" y="T9"/>
              </a:cxn>
            </a:cxnLst>
            <a:rect l="0" t="0" r="r" b="b"/>
            <a:pathLst>
              <a:path w="1474" h="443">
                <a:moveTo>
                  <a:pt x="0" y="442"/>
                </a:moveTo>
                <a:lnTo>
                  <a:pt x="0" y="0"/>
                </a:lnTo>
                <a:lnTo>
                  <a:pt x="1473" y="0"/>
                </a:lnTo>
                <a:lnTo>
                  <a:pt x="1473" y="442"/>
                </a:lnTo>
                <a:lnTo>
                  <a:pt x="0" y="442"/>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9684" name="Freeform 4">
            <a:extLst>
              <a:ext uri="{FF2B5EF4-FFF2-40B4-BE49-F238E27FC236}">
                <a16:creationId xmlns:a16="http://schemas.microsoft.com/office/drawing/2014/main" id="{0A900293-15D4-4556-B8A6-D77A2757AD9D}"/>
              </a:ext>
            </a:extLst>
          </p:cNvPr>
          <p:cNvSpPr>
            <a:spLocks/>
          </p:cNvSpPr>
          <p:nvPr/>
        </p:nvSpPr>
        <p:spPr bwMode="auto">
          <a:xfrm>
            <a:off x="3452813" y="3005138"/>
            <a:ext cx="5543550" cy="703262"/>
          </a:xfrm>
          <a:custGeom>
            <a:avLst/>
            <a:gdLst>
              <a:gd name="T0" fmla="*/ 0 w 3492"/>
              <a:gd name="T1" fmla="*/ 442 h 443"/>
              <a:gd name="T2" fmla="*/ 0 w 3492"/>
              <a:gd name="T3" fmla="*/ 0 h 443"/>
              <a:gd name="T4" fmla="*/ 3491 w 3492"/>
              <a:gd name="T5" fmla="*/ 0 h 443"/>
              <a:gd name="T6" fmla="*/ 3491 w 3492"/>
              <a:gd name="T7" fmla="*/ 442 h 443"/>
              <a:gd name="T8" fmla="*/ 0 w 3492"/>
              <a:gd name="T9" fmla="*/ 442 h 443"/>
            </a:gdLst>
            <a:ahLst/>
            <a:cxnLst>
              <a:cxn ang="0">
                <a:pos x="T0" y="T1"/>
              </a:cxn>
              <a:cxn ang="0">
                <a:pos x="T2" y="T3"/>
              </a:cxn>
              <a:cxn ang="0">
                <a:pos x="T4" y="T5"/>
              </a:cxn>
              <a:cxn ang="0">
                <a:pos x="T6" y="T7"/>
              </a:cxn>
              <a:cxn ang="0">
                <a:pos x="T8" y="T9"/>
              </a:cxn>
            </a:cxnLst>
            <a:rect l="0" t="0" r="r" b="b"/>
            <a:pathLst>
              <a:path w="3492" h="443">
                <a:moveTo>
                  <a:pt x="0" y="442"/>
                </a:moveTo>
                <a:lnTo>
                  <a:pt x="0" y="0"/>
                </a:lnTo>
                <a:lnTo>
                  <a:pt x="3491" y="0"/>
                </a:lnTo>
                <a:lnTo>
                  <a:pt x="3491"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9685" name="Line 5">
            <a:extLst>
              <a:ext uri="{FF2B5EF4-FFF2-40B4-BE49-F238E27FC236}">
                <a16:creationId xmlns:a16="http://schemas.microsoft.com/office/drawing/2014/main" id="{B78C4295-D2B6-462F-AD45-14D741F6E59B}"/>
              </a:ext>
            </a:extLst>
          </p:cNvPr>
          <p:cNvSpPr>
            <a:spLocks noChangeShapeType="1"/>
          </p:cNvSpPr>
          <p:nvPr/>
        </p:nvSpPr>
        <p:spPr bwMode="auto">
          <a:xfrm flipH="1">
            <a:off x="4230689" y="2892425"/>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9686" name="Freeform 6">
            <a:extLst>
              <a:ext uri="{FF2B5EF4-FFF2-40B4-BE49-F238E27FC236}">
                <a16:creationId xmlns:a16="http://schemas.microsoft.com/office/drawing/2014/main" id="{29B8B38D-AAD5-498A-A0A5-17C13DAD2EB0}"/>
              </a:ext>
            </a:extLst>
          </p:cNvPr>
          <p:cNvSpPr>
            <a:spLocks/>
          </p:cNvSpPr>
          <p:nvPr/>
        </p:nvSpPr>
        <p:spPr bwMode="auto">
          <a:xfrm>
            <a:off x="4029075" y="2841626"/>
            <a:ext cx="209550" cy="104775"/>
          </a:xfrm>
          <a:custGeom>
            <a:avLst/>
            <a:gdLst>
              <a:gd name="T0" fmla="*/ 0 w 132"/>
              <a:gd name="T1" fmla="*/ 32 h 66"/>
              <a:gd name="T2" fmla="*/ 131 w 132"/>
              <a:gd name="T3" fmla="*/ 65 h 66"/>
              <a:gd name="T4" fmla="*/ 131 w 132"/>
              <a:gd name="T5" fmla="*/ 0 h 66"/>
              <a:gd name="T6" fmla="*/ 0 w 132"/>
              <a:gd name="T7" fmla="*/ 32 h 66"/>
            </a:gdLst>
            <a:ahLst/>
            <a:cxnLst>
              <a:cxn ang="0">
                <a:pos x="T0" y="T1"/>
              </a:cxn>
              <a:cxn ang="0">
                <a:pos x="T2" y="T3"/>
              </a:cxn>
              <a:cxn ang="0">
                <a:pos x="T4" y="T5"/>
              </a:cxn>
              <a:cxn ang="0">
                <a:pos x="T6" y="T7"/>
              </a:cxn>
            </a:cxnLst>
            <a:rect l="0" t="0" r="r" b="b"/>
            <a:pathLst>
              <a:path w="132" h="66">
                <a:moveTo>
                  <a:pt x="0" y="32"/>
                </a:moveTo>
                <a:lnTo>
                  <a:pt x="131" y="65"/>
                </a:lnTo>
                <a:lnTo>
                  <a:pt x="131" y="0"/>
                </a:lnTo>
                <a:lnTo>
                  <a:pt x="0" y="32"/>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9687" name="Line 7">
            <a:extLst>
              <a:ext uri="{FF2B5EF4-FFF2-40B4-BE49-F238E27FC236}">
                <a16:creationId xmlns:a16="http://schemas.microsoft.com/office/drawing/2014/main" id="{5BECA249-5AA7-4466-AC81-644C3BBAA5AD}"/>
              </a:ext>
            </a:extLst>
          </p:cNvPr>
          <p:cNvSpPr>
            <a:spLocks noChangeShapeType="1"/>
          </p:cNvSpPr>
          <p:nvPr/>
        </p:nvSpPr>
        <p:spPr bwMode="auto">
          <a:xfrm flipH="1">
            <a:off x="4297363" y="3849688"/>
            <a:ext cx="139700" cy="0"/>
          </a:xfrm>
          <a:prstGeom prst="line">
            <a:avLst/>
          </a:prstGeom>
          <a:noFill/>
          <a:ln w="1270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9688" name="Freeform 8">
            <a:extLst>
              <a:ext uri="{FF2B5EF4-FFF2-40B4-BE49-F238E27FC236}">
                <a16:creationId xmlns:a16="http://schemas.microsoft.com/office/drawing/2014/main" id="{C4C89439-03B6-4B7C-AFA3-DABBEC8BAC0A}"/>
              </a:ext>
            </a:extLst>
          </p:cNvPr>
          <p:cNvSpPr>
            <a:spLocks/>
          </p:cNvSpPr>
          <p:nvPr/>
        </p:nvSpPr>
        <p:spPr bwMode="auto">
          <a:xfrm>
            <a:off x="4095750" y="3797301"/>
            <a:ext cx="209550" cy="106363"/>
          </a:xfrm>
          <a:custGeom>
            <a:avLst/>
            <a:gdLst>
              <a:gd name="T0" fmla="*/ 0 w 132"/>
              <a:gd name="T1" fmla="*/ 33 h 67"/>
              <a:gd name="T2" fmla="*/ 131 w 132"/>
              <a:gd name="T3" fmla="*/ 66 h 67"/>
              <a:gd name="T4" fmla="*/ 131 w 132"/>
              <a:gd name="T5" fmla="*/ 0 h 67"/>
              <a:gd name="T6" fmla="*/ 0 w 132"/>
              <a:gd name="T7" fmla="*/ 33 h 67"/>
            </a:gdLst>
            <a:ahLst/>
            <a:cxnLst>
              <a:cxn ang="0">
                <a:pos x="T0" y="T1"/>
              </a:cxn>
              <a:cxn ang="0">
                <a:pos x="T2" y="T3"/>
              </a:cxn>
              <a:cxn ang="0">
                <a:pos x="T4" y="T5"/>
              </a:cxn>
              <a:cxn ang="0">
                <a:pos x="T6" y="T7"/>
              </a:cxn>
            </a:cxnLst>
            <a:rect l="0" t="0" r="r" b="b"/>
            <a:pathLst>
              <a:path w="132" h="67">
                <a:moveTo>
                  <a:pt x="0" y="33"/>
                </a:moveTo>
                <a:lnTo>
                  <a:pt x="131" y="66"/>
                </a:lnTo>
                <a:lnTo>
                  <a:pt x="131" y="0"/>
                </a:lnTo>
                <a:lnTo>
                  <a:pt x="0" y="33"/>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9689" name="Line 9">
            <a:extLst>
              <a:ext uri="{FF2B5EF4-FFF2-40B4-BE49-F238E27FC236}">
                <a16:creationId xmlns:a16="http://schemas.microsoft.com/office/drawing/2014/main" id="{1606DDE1-531E-4364-BADF-E00D64E91719}"/>
              </a:ext>
            </a:extLst>
          </p:cNvPr>
          <p:cNvSpPr>
            <a:spLocks noChangeShapeType="1"/>
          </p:cNvSpPr>
          <p:nvPr/>
        </p:nvSpPr>
        <p:spPr bwMode="auto">
          <a:xfrm>
            <a:off x="8104189" y="3898900"/>
            <a:ext cx="1793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9690" name="Freeform 10">
            <a:extLst>
              <a:ext uri="{FF2B5EF4-FFF2-40B4-BE49-F238E27FC236}">
                <a16:creationId xmlns:a16="http://schemas.microsoft.com/office/drawing/2014/main" id="{F8D460E8-1899-4E9C-92B7-2E96405A0EEF}"/>
              </a:ext>
            </a:extLst>
          </p:cNvPr>
          <p:cNvSpPr>
            <a:spLocks/>
          </p:cNvSpPr>
          <p:nvPr/>
        </p:nvSpPr>
        <p:spPr bwMode="auto">
          <a:xfrm>
            <a:off x="8289925" y="3846513"/>
            <a:ext cx="209550" cy="106362"/>
          </a:xfrm>
          <a:custGeom>
            <a:avLst/>
            <a:gdLst>
              <a:gd name="T0" fmla="*/ 131 w 132"/>
              <a:gd name="T1" fmla="*/ 33 h 67"/>
              <a:gd name="T2" fmla="*/ 0 w 132"/>
              <a:gd name="T3" fmla="*/ 0 h 67"/>
              <a:gd name="T4" fmla="*/ 0 w 132"/>
              <a:gd name="T5" fmla="*/ 66 h 67"/>
              <a:gd name="T6" fmla="*/ 131 w 132"/>
              <a:gd name="T7" fmla="*/ 33 h 67"/>
            </a:gdLst>
            <a:ahLst/>
            <a:cxnLst>
              <a:cxn ang="0">
                <a:pos x="T0" y="T1"/>
              </a:cxn>
              <a:cxn ang="0">
                <a:pos x="T2" y="T3"/>
              </a:cxn>
              <a:cxn ang="0">
                <a:pos x="T4" y="T5"/>
              </a:cxn>
              <a:cxn ang="0">
                <a:pos x="T6" y="T7"/>
              </a:cxn>
            </a:cxnLst>
            <a:rect l="0" t="0" r="r" b="b"/>
            <a:pathLst>
              <a:path w="132" h="67">
                <a:moveTo>
                  <a:pt x="131" y="33"/>
                </a:moveTo>
                <a:lnTo>
                  <a:pt x="0" y="0"/>
                </a:lnTo>
                <a:lnTo>
                  <a:pt x="0" y="66"/>
                </a:lnTo>
                <a:lnTo>
                  <a:pt x="131" y="3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9695" name="Rectangle 15">
            <a:extLst>
              <a:ext uri="{FF2B5EF4-FFF2-40B4-BE49-F238E27FC236}">
                <a16:creationId xmlns:a16="http://schemas.microsoft.com/office/drawing/2014/main" id="{21FB92B2-156D-46F8-92A4-058C6A494230}"/>
              </a:ext>
            </a:extLst>
          </p:cNvPr>
          <p:cNvSpPr>
            <a:spLocks noChangeArrowheads="1"/>
          </p:cNvSpPr>
          <p:nvPr/>
        </p:nvSpPr>
        <p:spPr bwMode="auto">
          <a:xfrm>
            <a:off x="2757489" y="1693864"/>
            <a:ext cx="2442977" cy="47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800" b="1" i="1">
                <a:solidFill>
                  <a:srgbClr val="004E47"/>
                </a:solidFill>
                <a:latin typeface="Times New Roman" panose="02020603050405020304" pitchFamily="18" charset="0"/>
              </a:rPr>
              <a:t>Basic Principle</a:t>
            </a:r>
          </a:p>
        </p:txBody>
      </p:sp>
      <p:sp>
        <p:nvSpPr>
          <p:cNvPr id="199696" name="Line 16">
            <a:extLst>
              <a:ext uri="{FF2B5EF4-FFF2-40B4-BE49-F238E27FC236}">
                <a16:creationId xmlns:a16="http://schemas.microsoft.com/office/drawing/2014/main" id="{10AF4EF2-87EB-4A87-9A2A-DBB1E0DA19C6}"/>
              </a:ext>
            </a:extLst>
          </p:cNvPr>
          <p:cNvSpPr>
            <a:spLocks noChangeShapeType="1"/>
          </p:cNvSpPr>
          <p:nvPr/>
        </p:nvSpPr>
        <p:spPr bwMode="auto">
          <a:xfrm>
            <a:off x="6256338" y="2309813"/>
            <a:ext cx="0" cy="463550"/>
          </a:xfrm>
          <a:prstGeom prst="line">
            <a:avLst/>
          </a:prstGeom>
          <a:noFill/>
          <a:ln w="12700">
            <a:solidFill>
              <a:srgbClr val="890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9697" name="Freeform 17">
            <a:extLst>
              <a:ext uri="{FF2B5EF4-FFF2-40B4-BE49-F238E27FC236}">
                <a16:creationId xmlns:a16="http://schemas.microsoft.com/office/drawing/2014/main" id="{098E2977-2C66-41DE-BA1D-DE7118865214}"/>
              </a:ext>
            </a:extLst>
          </p:cNvPr>
          <p:cNvSpPr>
            <a:spLocks/>
          </p:cNvSpPr>
          <p:nvPr/>
        </p:nvSpPr>
        <p:spPr bwMode="auto">
          <a:xfrm>
            <a:off x="6203951" y="2781300"/>
            <a:ext cx="106363" cy="209550"/>
          </a:xfrm>
          <a:custGeom>
            <a:avLst/>
            <a:gdLst>
              <a:gd name="T0" fmla="*/ 33 w 67"/>
              <a:gd name="T1" fmla="*/ 132 h 133"/>
              <a:gd name="T2" fmla="*/ 66 w 67"/>
              <a:gd name="T3" fmla="*/ 0 h 133"/>
              <a:gd name="T4" fmla="*/ 0 w 67"/>
              <a:gd name="T5" fmla="*/ 0 h 133"/>
              <a:gd name="T6" fmla="*/ 33 w 67"/>
              <a:gd name="T7" fmla="*/ 132 h 133"/>
            </a:gdLst>
            <a:ahLst/>
            <a:cxnLst>
              <a:cxn ang="0">
                <a:pos x="T0" y="T1"/>
              </a:cxn>
              <a:cxn ang="0">
                <a:pos x="T2" y="T3"/>
              </a:cxn>
              <a:cxn ang="0">
                <a:pos x="T4" y="T5"/>
              </a:cxn>
              <a:cxn ang="0">
                <a:pos x="T6" y="T7"/>
              </a:cxn>
            </a:cxnLst>
            <a:rect l="0" t="0" r="r" b="b"/>
            <a:pathLst>
              <a:path w="67" h="133">
                <a:moveTo>
                  <a:pt x="33" y="132"/>
                </a:moveTo>
                <a:lnTo>
                  <a:pt x="66" y="0"/>
                </a:lnTo>
                <a:lnTo>
                  <a:pt x="0" y="0"/>
                </a:lnTo>
                <a:lnTo>
                  <a:pt x="33" y="132"/>
                </a:lnTo>
              </a:path>
            </a:pathLst>
          </a:custGeom>
          <a:solidFill>
            <a:srgbClr val="8901F3"/>
          </a:solidFill>
          <a:ln w="12700" cap="rnd" cmpd="sng">
            <a:solidFill>
              <a:srgbClr val="8901F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9698" name="Line 18">
            <a:extLst>
              <a:ext uri="{FF2B5EF4-FFF2-40B4-BE49-F238E27FC236}">
                <a16:creationId xmlns:a16="http://schemas.microsoft.com/office/drawing/2014/main" id="{946261E7-1257-4F05-A75C-7CE944CB1A8A}"/>
              </a:ext>
            </a:extLst>
          </p:cNvPr>
          <p:cNvSpPr>
            <a:spLocks noChangeShapeType="1"/>
          </p:cNvSpPr>
          <p:nvPr/>
        </p:nvSpPr>
        <p:spPr bwMode="auto">
          <a:xfrm>
            <a:off x="3521076" y="4373563"/>
            <a:ext cx="1603375" cy="0"/>
          </a:xfrm>
          <a:prstGeom prst="line">
            <a:avLst/>
          </a:prstGeom>
          <a:noFill/>
          <a:ln w="12700">
            <a:solidFill>
              <a:srgbClr val="BC3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199699" name="Freeform 19">
            <a:extLst>
              <a:ext uri="{FF2B5EF4-FFF2-40B4-BE49-F238E27FC236}">
                <a16:creationId xmlns:a16="http://schemas.microsoft.com/office/drawing/2014/main" id="{AED71BE9-2E63-4F37-B058-35A7A5DC4815}"/>
              </a:ext>
            </a:extLst>
          </p:cNvPr>
          <p:cNvSpPr>
            <a:spLocks/>
          </p:cNvSpPr>
          <p:nvPr/>
        </p:nvSpPr>
        <p:spPr bwMode="auto">
          <a:xfrm>
            <a:off x="5130800" y="4319588"/>
            <a:ext cx="211138" cy="106362"/>
          </a:xfrm>
          <a:custGeom>
            <a:avLst/>
            <a:gdLst>
              <a:gd name="T0" fmla="*/ 132 w 133"/>
              <a:gd name="T1" fmla="*/ 33 h 67"/>
              <a:gd name="T2" fmla="*/ 0 w 133"/>
              <a:gd name="T3" fmla="*/ 0 h 67"/>
              <a:gd name="T4" fmla="*/ 0 w 133"/>
              <a:gd name="T5" fmla="*/ 66 h 67"/>
              <a:gd name="T6" fmla="*/ 132 w 133"/>
              <a:gd name="T7" fmla="*/ 33 h 67"/>
            </a:gdLst>
            <a:ahLst/>
            <a:cxnLst>
              <a:cxn ang="0">
                <a:pos x="T0" y="T1"/>
              </a:cxn>
              <a:cxn ang="0">
                <a:pos x="T2" y="T3"/>
              </a:cxn>
              <a:cxn ang="0">
                <a:pos x="T4" y="T5"/>
              </a:cxn>
              <a:cxn ang="0">
                <a:pos x="T6" y="T7"/>
              </a:cxn>
            </a:cxnLst>
            <a:rect l="0" t="0" r="r" b="b"/>
            <a:pathLst>
              <a:path w="133" h="67">
                <a:moveTo>
                  <a:pt x="132" y="33"/>
                </a:moveTo>
                <a:lnTo>
                  <a:pt x="0" y="0"/>
                </a:lnTo>
                <a:lnTo>
                  <a:pt x="0" y="66"/>
                </a:lnTo>
                <a:lnTo>
                  <a:pt x="132" y="33"/>
                </a:lnTo>
              </a:path>
            </a:pathLst>
          </a:custGeom>
          <a:solidFill>
            <a:srgbClr val="BC3700"/>
          </a:solidFill>
          <a:ln w="12700" cap="rnd" cmpd="sng">
            <a:solidFill>
              <a:srgbClr val="BC37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199700" name="Rectangle 20">
            <a:extLst>
              <a:ext uri="{FF2B5EF4-FFF2-40B4-BE49-F238E27FC236}">
                <a16:creationId xmlns:a16="http://schemas.microsoft.com/office/drawing/2014/main" id="{4F9E1570-BC83-4A8F-888B-8015284F18F2}"/>
              </a:ext>
            </a:extLst>
          </p:cNvPr>
          <p:cNvSpPr>
            <a:spLocks noChangeArrowheads="1"/>
          </p:cNvSpPr>
          <p:nvPr/>
        </p:nvSpPr>
        <p:spPr bwMode="auto">
          <a:xfrm>
            <a:off x="3414713" y="3935414"/>
            <a:ext cx="186589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BC3700"/>
                </a:solidFill>
                <a:latin typeface="Times New Roman" panose="02020603050405020304" pitchFamily="18" charset="0"/>
              </a:rPr>
              <a:t>Mobile Phase</a:t>
            </a:r>
          </a:p>
        </p:txBody>
      </p:sp>
      <p:sp>
        <p:nvSpPr>
          <p:cNvPr id="199701" name="Rectangle 21">
            <a:extLst>
              <a:ext uri="{FF2B5EF4-FFF2-40B4-BE49-F238E27FC236}">
                <a16:creationId xmlns:a16="http://schemas.microsoft.com/office/drawing/2014/main" id="{6BF29461-293E-4DD8-A1F2-74AC992E7551}"/>
              </a:ext>
            </a:extLst>
          </p:cNvPr>
          <p:cNvSpPr>
            <a:spLocks noChangeArrowheads="1"/>
          </p:cNvSpPr>
          <p:nvPr/>
        </p:nvSpPr>
        <p:spPr bwMode="auto">
          <a:xfrm>
            <a:off x="6223000" y="2084389"/>
            <a:ext cx="780664"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8901F3"/>
                </a:solidFill>
                <a:latin typeface="Times New Roman" panose="02020603050405020304" pitchFamily="18" charset="0"/>
              </a:rPr>
              <a:t>Feed</a:t>
            </a:r>
          </a:p>
        </p:txBody>
      </p:sp>
      <p:sp>
        <p:nvSpPr>
          <p:cNvPr id="199703" name="Rectangle 23">
            <a:extLst>
              <a:ext uri="{FF2B5EF4-FFF2-40B4-BE49-F238E27FC236}">
                <a16:creationId xmlns:a16="http://schemas.microsoft.com/office/drawing/2014/main" id="{C5311F2E-F805-472E-B21C-8C9A6B8EA786}"/>
              </a:ext>
            </a:extLst>
          </p:cNvPr>
          <p:cNvSpPr>
            <a:spLocks noChangeArrowheads="1"/>
          </p:cNvSpPr>
          <p:nvPr/>
        </p:nvSpPr>
        <p:spPr bwMode="auto">
          <a:xfrm>
            <a:off x="3768726" y="2416176"/>
            <a:ext cx="1104471"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latin typeface="Times New Roman" panose="02020603050405020304" pitchFamily="18" charset="0"/>
              </a:rPr>
              <a:t>column</a:t>
            </a:r>
          </a:p>
        </p:txBody>
      </p:sp>
      <p:sp>
        <p:nvSpPr>
          <p:cNvPr id="199705" name="Rectangle 25">
            <a:extLst>
              <a:ext uri="{FF2B5EF4-FFF2-40B4-BE49-F238E27FC236}">
                <a16:creationId xmlns:a16="http://schemas.microsoft.com/office/drawing/2014/main" id="{D869837E-DCDC-41E2-908E-E2BAF25AD362}"/>
              </a:ext>
            </a:extLst>
          </p:cNvPr>
          <p:cNvSpPr>
            <a:spLocks noChangeArrowheads="1"/>
          </p:cNvSpPr>
          <p:nvPr/>
        </p:nvSpPr>
        <p:spPr bwMode="auto">
          <a:xfrm>
            <a:off x="1482013" y="665127"/>
            <a:ext cx="9869691" cy="60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Continuous </a:t>
            </a:r>
            <a:r>
              <a:rPr lang="en-GB" altLang="en-US" sz="3600" dirty="0" err="1">
                <a:solidFill>
                  <a:srgbClr val="00279F"/>
                </a:solidFill>
                <a:effectLst>
                  <a:outerShdw blurRad="38100" dist="38100" dir="2700000" algn="tl">
                    <a:srgbClr val="C0C0C0"/>
                  </a:outerShdw>
                </a:effectLst>
                <a:latin typeface="Century Schoolbook" panose="02040604050505020304" pitchFamily="18" charset="0"/>
              </a:rPr>
              <a:t>Countercurrent</a:t>
            </a: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 Chromatography</a:t>
            </a:r>
            <a:endParaRPr lang="en-GB" altLang="en-US" sz="3600" dirty="0">
              <a:solidFill>
                <a:srgbClr val="00279F"/>
              </a:solidFill>
              <a:effectLst>
                <a:outerShdw blurRad="38100" dist="38100" dir="2700000" algn="tl">
                  <a:srgbClr val="C0C0C0"/>
                </a:outerShdw>
              </a:effectLst>
              <a:latin typeface="Matura MT Script Capitals" panose="03020802060602070202" pitchFamily="66"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reeform 2">
            <a:extLst>
              <a:ext uri="{FF2B5EF4-FFF2-40B4-BE49-F238E27FC236}">
                <a16:creationId xmlns:a16="http://schemas.microsoft.com/office/drawing/2014/main" id="{8D31100B-EA48-4322-9F2E-0DCEB4CF7C9C}"/>
              </a:ext>
            </a:extLst>
          </p:cNvPr>
          <p:cNvSpPr>
            <a:spLocks/>
          </p:cNvSpPr>
          <p:nvPr/>
        </p:nvSpPr>
        <p:spPr bwMode="auto">
          <a:xfrm>
            <a:off x="4124325" y="2928938"/>
            <a:ext cx="2052638" cy="703262"/>
          </a:xfrm>
          <a:custGeom>
            <a:avLst/>
            <a:gdLst>
              <a:gd name="T0" fmla="*/ 0 w 1293"/>
              <a:gd name="T1" fmla="*/ 442 h 443"/>
              <a:gd name="T2" fmla="*/ 0 w 1293"/>
              <a:gd name="T3" fmla="*/ 0 h 443"/>
              <a:gd name="T4" fmla="*/ 1292 w 1293"/>
              <a:gd name="T5" fmla="*/ 0 h 443"/>
              <a:gd name="T6" fmla="*/ 1292 w 1293"/>
              <a:gd name="T7" fmla="*/ 442 h 443"/>
              <a:gd name="T8" fmla="*/ 0 w 1293"/>
              <a:gd name="T9" fmla="*/ 442 h 443"/>
            </a:gdLst>
            <a:ahLst/>
            <a:cxnLst>
              <a:cxn ang="0">
                <a:pos x="T0" y="T1"/>
              </a:cxn>
              <a:cxn ang="0">
                <a:pos x="T2" y="T3"/>
              </a:cxn>
              <a:cxn ang="0">
                <a:pos x="T4" y="T5"/>
              </a:cxn>
              <a:cxn ang="0">
                <a:pos x="T6" y="T7"/>
              </a:cxn>
              <a:cxn ang="0">
                <a:pos x="T8" y="T9"/>
              </a:cxn>
            </a:cxnLst>
            <a:rect l="0" t="0" r="r" b="b"/>
            <a:pathLst>
              <a:path w="1293" h="443">
                <a:moveTo>
                  <a:pt x="0" y="442"/>
                </a:moveTo>
                <a:lnTo>
                  <a:pt x="0" y="0"/>
                </a:lnTo>
                <a:lnTo>
                  <a:pt x="1292" y="0"/>
                </a:lnTo>
                <a:lnTo>
                  <a:pt x="1292" y="442"/>
                </a:lnTo>
                <a:lnTo>
                  <a:pt x="0" y="442"/>
                </a:lnTo>
              </a:path>
            </a:pathLst>
          </a:custGeom>
          <a:solidFill>
            <a:srgbClr val="114FFB"/>
          </a:solidFill>
          <a:ln w="12700" cap="rnd" cmpd="sng">
            <a:solidFill>
              <a:srgbClr val="00279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07" name="Freeform 3">
            <a:extLst>
              <a:ext uri="{FF2B5EF4-FFF2-40B4-BE49-F238E27FC236}">
                <a16:creationId xmlns:a16="http://schemas.microsoft.com/office/drawing/2014/main" id="{1A10C262-B1B6-4221-84E6-8D7FCE8BE8DB}"/>
              </a:ext>
            </a:extLst>
          </p:cNvPr>
          <p:cNvSpPr>
            <a:spLocks/>
          </p:cNvSpPr>
          <p:nvPr/>
        </p:nvSpPr>
        <p:spPr bwMode="auto">
          <a:xfrm>
            <a:off x="6207126" y="2928938"/>
            <a:ext cx="2339975" cy="703262"/>
          </a:xfrm>
          <a:custGeom>
            <a:avLst/>
            <a:gdLst>
              <a:gd name="T0" fmla="*/ 0 w 1474"/>
              <a:gd name="T1" fmla="*/ 442 h 443"/>
              <a:gd name="T2" fmla="*/ 0 w 1474"/>
              <a:gd name="T3" fmla="*/ 0 h 443"/>
              <a:gd name="T4" fmla="*/ 1473 w 1474"/>
              <a:gd name="T5" fmla="*/ 0 h 443"/>
              <a:gd name="T6" fmla="*/ 1473 w 1474"/>
              <a:gd name="T7" fmla="*/ 442 h 443"/>
              <a:gd name="T8" fmla="*/ 0 w 1474"/>
              <a:gd name="T9" fmla="*/ 442 h 443"/>
            </a:gdLst>
            <a:ahLst/>
            <a:cxnLst>
              <a:cxn ang="0">
                <a:pos x="T0" y="T1"/>
              </a:cxn>
              <a:cxn ang="0">
                <a:pos x="T2" y="T3"/>
              </a:cxn>
              <a:cxn ang="0">
                <a:pos x="T4" y="T5"/>
              </a:cxn>
              <a:cxn ang="0">
                <a:pos x="T6" y="T7"/>
              </a:cxn>
              <a:cxn ang="0">
                <a:pos x="T8" y="T9"/>
              </a:cxn>
            </a:cxnLst>
            <a:rect l="0" t="0" r="r" b="b"/>
            <a:pathLst>
              <a:path w="1474" h="443">
                <a:moveTo>
                  <a:pt x="0" y="442"/>
                </a:moveTo>
                <a:lnTo>
                  <a:pt x="0" y="0"/>
                </a:lnTo>
                <a:lnTo>
                  <a:pt x="1473" y="0"/>
                </a:lnTo>
                <a:lnTo>
                  <a:pt x="1473" y="442"/>
                </a:lnTo>
                <a:lnTo>
                  <a:pt x="0" y="442"/>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08" name="Freeform 4">
            <a:extLst>
              <a:ext uri="{FF2B5EF4-FFF2-40B4-BE49-F238E27FC236}">
                <a16:creationId xmlns:a16="http://schemas.microsoft.com/office/drawing/2014/main" id="{FE8FB978-AA44-4CF3-ABF5-4DF31F9828FC}"/>
              </a:ext>
            </a:extLst>
          </p:cNvPr>
          <p:cNvSpPr>
            <a:spLocks/>
          </p:cNvSpPr>
          <p:nvPr/>
        </p:nvSpPr>
        <p:spPr bwMode="auto">
          <a:xfrm>
            <a:off x="3211513" y="2928938"/>
            <a:ext cx="5929312" cy="703262"/>
          </a:xfrm>
          <a:custGeom>
            <a:avLst/>
            <a:gdLst>
              <a:gd name="T0" fmla="*/ 0 w 3735"/>
              <a:gd name="T1" fmla="*/ 442 h 443"/>
              <a:gd name="T2" fmla="*/ 0 w 3735"/>
              <a:gd name="T3" fmla="*/ 0 h 443"/>
              <a:gd name="T4" fmla="*/ 3734 w 3735"/>
              <a:gd name="T5" fmla="*/ 0 h 443"/>
              <a:gd name="T6" fmla="*/ 3734 w 3735"/>
              <a:gd name="T7" fmla="*/ 442 h 443"/>
              <a:gd name="T8" fmla="*/ 0 w 3735"/>
              <a:gd name="T9" fmla="*/ 442 h 443"/>
            </a:gdLst>
            <a:ahLst/>
            <a:cxnLst>
              <a:cxn ang="0">
                <a:pos x="T0" y="T1"/>
              </a:cxn>
              <a:cxn ang="0">
                <a:pos x="T2" y="T3"/>
              </a:cxn>
              <a:cxn ang="0">
                <a:pos x="T4" y="T5"/>
              </a:cxn>
              <a:cxn ang="0">
                <a:pos x="T6" y="T7"/>
              </a:cxn>
              <a:cxn ang="0">
                <a:pos x="T8" y="T9"/>
              </a:cxn>
            </a:cxnLst>
            <a:rect l="0" t="0" r="r" b="b"/>
            <a:pathLst>
              <a:path w="3735" h="443">
                <a:moveTo>
                  <a:pt x="0" y="442"/>
                </a:moveTo>
                <a:lnTo>
                  <a:pt x="0" y="0"/>
                </a:lnTo>
                <a:lnTo>
                  <a:pt x="3734" y="0"/>
                </a:lnTo>
                <a:lnTo>
                  <a:pt x="3734"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09" name="Line 5">
            <a:extLst>
              <a:ext uri="{FF2B5EF4-FFF2-40B4-BE49-F238E27FC236}">
                <a16:creationId xmlns:a16="http://schemas.microsoft.com/office/drawing/2014/main" id="{AB84A944-0BC3-4ED4-8319-0E11B65B028E}"/>
              </a:ext>
            </a:extLst>
          </p:cNvPr>
          <p:cNvSpPr>
            <a:spLocks noChangeShapeType="1"/>
          </p:cNvSpPr>
          <p:nvPr/>
        </p:nvSpPr>
        <p:spPr bwMode="auto">
          <a:xfrm flipH="1">
            <a:off x="4297363" y="3773488"/>
            <a:ext cx="139700" cy="0"/>
          </a:xfrm>
          <a:prstGeom prst="line">
            <a:avLst/>
          </a:prstGeom>
          <a:noFill/>
          <a:ln w="1270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10" name="Freeform 6">
            <a:extLst>
              <a:ext uri="{FF2B5EF4-FFF2-40B4-BE49-F238E27FC236}">
                <a16:creationId xmlns:a16="http://schemas.microsoft.com/office/drawing/2014/main" id="{F61D6AAF-A8A5-4938-B68D-2DF5B0863B57}"/>
              </a:ext>
            </a:extLst>
          </p:cNvPr>
          <p:cNvSpPr>
            <a:spLocks/>
          </p:cNvSpPr>
          <p:nvPr/>
        </p:nvSpPr>
        <p:spPr bwMode="auto">
          <a:xfrm>
            <a:off x="4095750" y="3721101"/>
            <a:ext cx="209550" cy="106363"/>
          </a:xfrm>
          <a:custGeom>
            <a:avLst/>
            <a:gdLst>
              <a:gd name="T0" fmla="*/ 0 w 132"/>
              <a:gd name="T1" fmla="*/ 33 h 67"/>
              <a:gd name="T2" fmla="*/ 131 w 132"/>
              <a:gd name="T3" fmla="*/ 66 h 67"/>
              <a:gd name="T4" fmla="*/ 131 w 132"/>
              <a:gd name="T5" fmla="*/ 0 h 67"/>
              <a:gd name="T6" fmla="*/ 0 w 132"/>
              <a:gd name="T7" fmla="*/ 33 h 67"/>
            </a:gdLst>
            <a:ahLst/>
            <a:cxnLst>
              <a:cxn ang="0">
                <a:pos x="T0" y="T1"/>
              </a:cxn>
              <a:cxn ang="0">
                <a:pos x="T2" y="T3"/>
              </a:cxn>
              <a:cxn ang="0">
                <a:pos x="T4" y="T5"/>
              </a:cxn>
              <a:cxn ang="0">
                <a:pos x="T6" y="T7"/>
              </a:cxn>
            </a:cxnLst>
            <a:rect l="0" t="0" r="r" b="b"/>
            <a:pathLst>
              <a:path w="132" h="67">
                <a:moveTo>
                  <a:pt x="0" y="33"/>
                </a:moveTo>
                <a:lnTo>
                  <a:pt x="131" y="66"/>
                </a:lnTo>
                <a:lnTo>
                  <a:pt x="131" y="0"/>
                </a:lnTo>
                <a:lnTo>
                  <a:pt x="0" y="33"/>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11" name="Line 7">
            <a:extLst>
              <a:ext uri="{FF2B5EF4-FFF2-40B4-BE49-F238E27FC236}">
                <a16:creationId xmlns:a16="http://schemas.microsoft.com/office/drawing/2014/main" id="{108DA71C-EFA2-4421-A2F6-CF11AED6B86A}"/>
              </a:ext>
            </a:extLst>
          </p:cNvPr>
          <p:cNvSpPr>
            <a:spLocks noChangeShapeType="1"/>
          </p:cNvSpPr>
          <p:nvPr/>
        </p:nvSpPr>
        <p:spPr bwMode="auto">
          <a:xfrm>
            <a:off x="8104189" y="3822700"/>
            <a:ext cx="179387"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12" name="Freeform 8">
            <a:extLst>
              <a:ext uri="{FF2B5EF4-FFF2-40B4-BE49-F238E27FC236}">
                <a16:creationId xmlns:a16="http://schemas.microsoft.com/office/drawing/2014/main" id="{7C9060E6-AC31-4730-BC9C-38069C89620C}"/>
              </a:ext>
            </a:extLst>
          </p:cNvPr>
          <p:cNvSpPr>
            <a:spLocks/>
          </p:cNvSpPr>
          <p:nvPr/>
        </p:nvSpPr>
        <p:spPr bwMode="auto">
          <a:xfrm>
            <a:off x="8289925" y="3770313"/>
            <a:ext cx="209550" cy="106362"/>
          </a:xfrm>
          <a:custGeom>
            <a:avLst/>
            <a:gdLst>
              <a:gd name="T0" fmla="*/ 131 w 132"/>
              <a:gd name="T1" fmla="*/ 33 h 67"/>
              <a:gd name="T2" fmla="*/ 0 w 132"/>
              <a:gd name="T3" fmla="*/ 0 h 67"/>
              <a:gd name="T4" fmla="*/ 0 w 132"/>
              <a:gd name="T5" fmla="*/ 66 h 67"/>
              <a:gd name="T6" fmla="*/ 131 w 132"/>
              <a:gd name="T7" fmla="*/ 33 h 67"/>
            </a:gdLst>
            <a:ahLst/>
            <a:cxnLst>
              <a:cxn ang="0">
                <a:pos x="T0" y="T1"/>
              </a:cxn>
              <a:cxn ang="0">
                <a:pos x="T2" y="T3"/>
              </a:cxn>
              <a:cxn ang="0">
                <a:pos x="T4" y="T5"/>
              </a:cxn>
              <a:cxn ang="0">
                <a:pos x="T6" y="T7"/>
              </a:cxn>
            </a:cxnLst>
            <a:rect l="0" t="0" r="r" b="b"/>
            <a:pathLst>
              <a:path w="132" h="67">
                <a:moveTo>
                  <a:pt x="131" y="33"/>
                </a:moveTo>
                <a:lnTo>
                  <a:pt x="0" y="0"/>
                </a:lnTo>
                <a:lnTo>
                  <a:pt x="0" y="66"/>
                </a:lnTo>
                <a:lnTo>
                  <a:pt x="131" y="3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13" name="Line 9">
            <a:extLst>
              <a:ext uri="{FF2B5EF4-FFF2-40B4-BE49-F238E27FC236}">
                <a16:creationId xmlns:a16="http://schemas.microsoft.com/office/drawing/2014/main" id="{5D004534-9A0B-4A8A-858C-A97EBD03FAEF}"/>
              </a:ext>
            </a:extLst>
          </p:cNvPr>
          <p:cNvSpPr>
            <a:spLocks noChangeShapeType="1"/>
          </p:cNvSpPr>
          <p:nvPr/>
        </p:nvSpPr>
        <p:spPr bwMode="auto">
          <a:xfrm>
            <a:off x="3708400"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14" name="Line 10">
            <a:extLst>
              <a:ext uri="{FF2B5EF4-FFF2-40B4-BE49-F238E27FC236}">
                <a16:creationId xmlns:a16="http://schemas.microsoft.com/office/drawing/2014/main" id="{85DF2258-5898-457D-924B-351F35AE667D}"/>
              </a:ext>
            </a:extLst>
          </p:cNvPr>
          <p:cNvSpPr>
            <a:spLocks noChangeShapeType="1"/>
          </p:cNvSpPr>
          <p:nvPr/>
        </p:nvSpPr>
        <p:spPr bwMode="auto">
          <a:xfrm>
            <a:off x="4205288"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15" name="Line 11">
            <a:extLst>
              <a:ext uri="{FF2B5EF4-FFF2-40B4-BE49-F238E27FC236}">
                <a16:creationId xmlns:a16="http://schemas.microsoft.com/office/drawing/2014/main" id="{435870E8-60D1-4102-87AA-153A551303B5}"/>
              </a:ext>
            </a:extLst>
          </p:cNvPr>
          <p:cNvSpPr>
            <a:spLocks noChangeShapeType="1"/>
          </p:cNvSpPr>
          <p:nvPr/>
        </p:nvSpPr>
        <p:spPr bwMode="auto">
          <a:xfrm>
            <a:off x="4702175"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16" name="Line 12">
            <a:extLst>
              <a:ext uri="{FF2B5EF4-FFF2-40B4-BE49-F238E27FC236}">
                <a16:creationId xmlns:a16="http://schemas.microsoft.com/office/drawing/2014/main" id="{1CB0B129-F4CF-4FBF-95E1-05C6F83D47D7}"/>
              </a:ext>
            </a:extLst>
          </p:cNvPr>
          <p:cNvSpPr>
            <a:spLocks noChangeShapeType="1"/>
          </p:cNvSpPr>
          <p:nvPr/>
        </p:nvSpPr>
        <p:spPr bwMode="auto">
          <a:xfrm>
            <a:off x="5199063"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17" name="Line 13">
            <a:extLst>
              <a:ext uri="{FF2B5EF4-FFF2-40B4-BE49-F238E27FC236}">
                <a16:creationId xmlns:a16="http://schemas.microsoft.com/office/drawing/2014/main" id="{B479D34C-7D74-466B-9E43-D650F05C13BC}"/>
              </a:ext>
            </a:extLst>
          </p:cNvPr>
          <p:cNvSpPr>
            <a:spLocks noChangeShapeType="1"/>
          </p:cNvSpPr>
          <p:nvPr/>
        </p:nvSpPr>
        <p:spPr bwMode="auto">
          <a:xfrm>
            <a:off x="5695950"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18" name="Line 14">
            <a:extLst>
              <a:ext uri="{FF2B5EF4-FFF2-40B4-BE49-F238E27FC236}">
                <a16:creationId xmlns:a16="http://schemas.microsoft.com/office/drawing/2014/main" id="{D49DCCAF-E9C2-49DF-84CC-47A7CB26DC97}"/>
              </a:ext>
            </a:extLst>
          </p:cNvPr>
          <p:cNvSpPr>
            <a:spLocks noChangeShapeType="1"/>
          </p:cNvSpPr>
          <p:nvPr/>
        </p:nvSpPr>
        <p:spPr bwMode="auto">
          <a:xfrm>
            <a:off x="6191250"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19" name="Line 15">
            <a:extLst>
              <a:ext uri="{FF2B5EF4-FFF2-40B4-BE49-F238E27FC236}">
                <a16:creationId xmlns:a16="http://schemas.microsoft.com/office/drawing/2014/main" id="{BE6101BE-DA59-442B-8638-5D75A31A62BE}"/>
              </a:ext>
            </a:extLst>
          </p:cNvPr>
          <p:cNvSpPr>
            <a:spLocks noChangeShapeType="1"/>
          </p:cNvSpPr>
          <p:nvPr/>
        </p:nvSpPr>
        <p:spPr bwMode="auto">
          <a:xfrm>
            <a:off x="6688138"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20" name="Line 16">
            <a:extLst>
              <a:ext uri="{FF2B5EF4-FFF2-40B4-BE49-F238E27FC236}">
                <a16:creationId xmlns:a16="http://schemas.microsoft.com/office/drawing/2014/main" id="{80638449-9882-4505-8433-E39E28024AA8}"/>
              </a:ext>
            </a:extLst>
          </p:cNvPr>
          <p:cNvSpPr>
            <a:spLocks noChangeShapeType="1"/>
          </p:cNvSpPr>
          <p:nvPr/>
        </p:nvSpPr>
        <p:spPr bwMode="auto">
          <a:xfrm>
            <a:off x="7185025"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21" name="Line 17">
            <a:extLst>
              <a:ext uri="{FF2B5EF4-FFF2-40B4-BE49-F238E27FC236}">
                <a16:creationId xmlns:a16="http://schemas.microsoft.com/office/drawing/2014/main" id="{0CA49B2E-FFAB-4FBD-9B23-A288A33DAADF}"/>
              </a:ext>
            </a:extLst>
          </p:cNvPr>
          <p:cNvSpPr>
            <a:spLocks noChangeShapeType="1"/>
          </p:cNvSpPr>
          <p:nvPr/>
        </p:nvSpPr>
        <p:spPr bwMode="auto">
          <a:xfrm>
            <a:off x="7681913"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22" name="Line 18">
            <a:extLst>
              <a:ext uri="{FF2B5EF4-FFF2-40B4-BE49-F238E27FC236}">
                <a16:creationId xmlns:a16="http://schemas.microsoft.com/office/drawing/2014/main" id="{422B4345-6578-4B8D-A01F-9BDAE17FDAA8}"/>
              </a:ext>
            </a:extLst>
          </p:cNvPr>
          <p:cNvSpPr>
            <a:spLocks noChangeShapeType="1"/>
          </p:cNvSpPr>
          <p:nvPr/>
        </p:nvSpPr>
        <p:spPr bwMode="auto">
          <a:xfrm>
            <a:off x="8178800"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23" name="Line 19">
            <a:extLst>
              <a:ext uri="{FF2B5EF4-FFF2-40B4-BE49-F238E27FC236}">
                <a16:creationId xmlns:a16="http://schemas.microsoft.com/office/drawing/2014/main" id="{BD41251A-0A4A-499F-B10B-C77E382FF758}"/>
              </a:ext>
            </a:extLst>
          </p:cNvPr>
          <p:cNvSpPr>
            <a:spLocks noChangeShapeType="1"/>
          </p:cNvSpPr>
          <p:nvPr/>
        </p:nvSpPr>
        <p:spPr bwMode="auto">
          <a:xfrm>
            <a:off x="8674100" y="2935289"/>
            <a:ext cx="0" cy="688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24" name="Freeform 20">
            <a:extLst>
              <a:ext uri="{FF2B5EF4-FFF2-40B4-BE49-F238E27FC236}">
                <a16:creationId xmlns:a16="http://schemas.microsoft.com/office/drawing/2014/main" id="{55DFF76E-BADB-4D5C-B9B2-A7E9ADAAA098}"/>
              </a:ext>
            </a:extLst>
          </p:cNvPr>
          <p:cNvSpPr>
            <a:spLocks/>
          </p:cNvSpPr>
          <p:nvPr/>
        </p:nvSpPr>
        <p:spPr bwMode="auto">
          <a:xfrm>
            <a:off x="2651125" y="2928938"/>
            <a:ext cx="482600" cy="703262"/>
          </a:xfrm>
          <a:custGeom>
            <a:avLst/>
            <a:gdLst>
              <a:gd name="T0" fmla="*/ 0 w 304"/>
              <a:gd name="T1" fmla="*/ 442 h 443"/>
              <a:gd name="T2" fmla="*/ 0 w 304"/>
              <a:gd name="T3" fmla="*/ 0 h 443"/>
              <a:gd name="T4" fmla="*/ 303 w 304"/>
              <a:gd name="T5" fmla="*/ 0 h 443"/>
              <a:gd name="T6" fmla="*/ 303 w 304"/>
              <a:gd name="T7" fmla="*/ 442 h 443"/>
              <a:gd name="T8" fmla="*/ 0 w 304"/>
              <a:gd name="T9" fmla="*/ 442 h 443"/>
            </a:gdLst>
            <a:ahLst/>
            <a:cxnLst>
              <a:cxn ang="0">
                <a:pos x="T0" y="T1"/>
              </a:cxn>
              <a:cxn ang="0">
                <a:pos x="T2" y="T3"/>
              </a:cxn>
              <a:cxn ang="0">
                <a:pos x="T4" y="T5"/>
              </a:cxn>
              <a:cxn ang="0">
                <a:pos x="T6" y="T7"/>
              </a:cxn>
              <a:cxn ang="0">
                <a:pos x="T8" y="T9"/>
              </a:cxn>
            </a:cxnLst>
            <a:rect l="0" t="0" r="r" b="b"/>
            <a:pathLst>
              <a:path w="304" h="443">
                <a:moveTo>
                  <a:pt x="0" y="442"/>
                </a:moveTo>
                <a:lnTo>
                  <a:pt x="0" y="0"/>
                </a:lnTo>
                <a:lnTo>
                  <a:pt x="303" y="0"/>
                </a:lnTo>
                <a:lnTo>
                  <a:pt x="303"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25" name="Freeform 21">
            <a:extLst>
              <a:ext uri="{FF2B5EF4-FFF2-40B4-BE49-F238E27FC236}">
                <a16:creationId xmlns:a16="http://schemas.microsoft.com/office/drawing/2014/main" id="{EE8C0143-B2A5-4ED8-B112-BE40381DF554}"/>
              </a:ext>
            </a:extLst>
          </p:cNvPr>
          <p:cNvSpPr>
            <a:spLocks/>
          </p:cNvSpPr>
          <p:nvPr/>
        </p:nvSpPr>
        <p:spPr bwMode="auto">
          <a:xfrm>
            <a:off x="4446588" y="4667251"/>
            <a:ext cx="481012" cy="703263"/>
          </a:xfrm>
          <a:custGeom>
            <a:avLst/>
            <a:gdLst>
              <a:gd name="T0" fmla="*/ 0 w 303"/>
              <a:gd name="T1" fmla="*/ 442 h 443"/>
              <a:gd name="T2" fmla="*/ 0 w 303"/>
              <a:gd name="T3" fmla="*/ 0 h 443"/>
              <a:gd name="T4" fmla="*/ 302 w 303"/>
              <a:gd name="T5" fmla="*/ 0 h 443"/>
              <a:gd name="T6" fmla="*/ 302 w 303"/>
              <a:gd name="T7" fmla="*/ 442 h 443"/>
              <a:gd name="T8" fmla="*/ 0 w 303"/>
              <a:gd name="T9" fmla="*/ 442 h 443"/>
            </a:gdLst>
            <a:ahLst/>
            <a:cxnLst>
              <a:cxn ang="0">
                <a:pos x="T0" y="T1"/>
              </a:cxn>
              <a:cxn ang="0">
                <a:pos x="T2" y="T3"/>
              </a:cxn>
              <a:cxn ang="0">
                <a:pos x="T4" y="T5"/>
              </a:cxn>
              <a:cxn ang="0">
                <a:pos x="T6" y="T7"/>
              </a:cxn>
              <a:cxn ang="0">
                <a:pos x="T8" y="T9"/>
              </a:cxn>
            </a:cxnLst>
            <a:rect l="0" t="0" r="r" b="b"/>
            <a:pathLst>
              <a:path w="303" h="443">
                <a:moveTo>
                  <a:pt x="0" y="442"/>
                </a:moveTo>
                <a:lnTo>
                  <a:pt x="0" y="0"/>
                </a:lnTo>
                <a:lnTo>
                  <a:pt x="302" y="0"/>
                </a:lnTo>
                <a:lnTo>
                  <a:pt x="302"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26" name="Freeform 22">
            <a:extLst>
              <a:ext uri="{FF2B5EF4-FFF2-40B4-BE49-F238E27FC236}">
                <a16:creationId xmlns:a16="http://schemas.microsoft.com/office/drawing/2014/main" id="{D05F5ACF-E839-4B9D-99BA-54C72A2F5A7A}"/>
              </a:ext>
            </a:extLst>
          </p:cNvPr>
          <p:cNvSpPr>
            <a:spLocks/>
          </p:cNvSpPr>
          <p:nvPr/>
        </p:nvSpPr>
        <p:spPr bwMode="auto">
          <a:xfrm>
            <a:off x="7729538" y="4667251"/>
            <a:ext cx="481012" cy="703263"/>
          </a:xfrm>
          <a:custGeom>
            <a:avLst/>
            <a:gdLst>
              <a:gd name="T0" fmla="*/ 0 w 303"/>
              <a:gd name="T1" fmla="*/ 442 h 443"/>
              <a:gd name="T2" fmla="*/ 0 w 303"/>
              <a:gd name="T3" fmla="*/ 0 h 443"/>
              <a:gd name="T4" fmla="*/ 302 w 303"/>
              <a:gd name="T5" fmla="*/ 0 h 443"/>
              <a:gd name="T6" fmla="*/ 302 w 303"/>
              <a:gd name="T7" fmla="*/ 442 h 443"/>
              <a:gd name="T8" fmla="*/ 0 w 303"/>
              <a:gd name="T9" fmla="*/ 442 h 443"/>
            </a:gdLst>
            <a:ahLst/>
            <a:cxnLst>
              <a:cxn ang="0">
                <a:pos x="T0" y="T1"/>
              </a:cxn>
              <a:cxn ang="0">
                <a:pos x="T2" y="T3"/>
              </a:cxn>
              <a:cxn ang="0">
                <a:pos x="T4" y="T5"/>
              </a:cxn>
              <a:cxn ang="0">
                <a:pos x="T6" y="T7"/>
              </a:cxn>
              <a:cxn ang="0">
                <a:pos x="T8" y="T9"/>
              </a:cxn>
            </a:cxnLst>
            <a:rect l="0" t="0" r="r" b="b"/>
            <a:pathLst>
              <a:path w="303" h="443">
                <a:moveTo>
                  <a:pt x="0" y="442"/>
                </a:moveTo>
                <a:lnTo>
                  <a:pt x="0" y="0"/>
                </a:lnTo>
                <a:lnTo>
                  <a:pt x="302" y="0"/>
                </a:lnTo>
                <a:lnTo>
                  <a:pt x="302"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27" name="Freeform 23">
            <a:extLst>
              <a:ext uri="{FF2B5EF4-FFF2-40B4-BE49-F238E27FC236}">
                <a16:creationId xmlns:a16="http://schemas.microsoft.com/office/drawing/2014/main" id="{D559020C-399D-4580-BEB4-71A53E9EF588}"/>
              </a:ext>
            </a:extLst>
          </p:cNvPr>
          <p:cNvSpPr>
            <a:spLocks/>
          </p:cNvSpPr>
          <p:nvPr/>
        </p:nvSpPr>
        <p:spPr bwMode="auto">
          <a:xfrm>
            <a:off x="9475788" y="2928938"/>
            <a:ext cx="481012" cy="703262"/>
          </a:xfrm>
          <a:custGeom>
            <a:avLst/>
            <a:gdLst>
              <a:gd name="T0" fmla="*/ 0 w 303"/>
              <a:gd name="T1" fmla="*/ 442 h 443"/>
              <a:gd name="T2" fmla="*/ 0 w 303"/>
              <a:gd name="T3" fmla="*/ 0 h 443"/>
              <a:gd name="T4" fmla="*/ 302 w 303"/>
              <a:gd name="T5" fmla="*/ 0 h 443"/>
              <a:gd name="T6" fmla="*/ 302 w 303"/>
              <a:gd name="T7" fmla="*/ 442 h 443"/>
              <a:gd name="T8" fmla="*/ 0 w 303"/>
              <a:gd name="T9" fmla="*/ 442 h 443"/>
            </a:gdLst>
            <a:ahLst/>
            <a:cxnLst>
              <a:cxn ang="0">
                <a:pos x="T0" y="T1"/>
              </a:cxn>
              <a:cxn ang="0">
                <a:pos x="T2" y="T3"/>
              </a:cxn>
              <a:cxn ang="0">
                <a:pos x="T4" y="T5"/>
              </a:cxn>
              <a:cxn ang="0">
                <a:pos x="T6" y="T7"/>
              </a:cxn>
              <a:cxn ang="0">
                <a:pos x="T8" y="T9"/>
              </a:cxn>
            </a:cxnLst>
            <a:rect l="0" t="0" r="r" b="b"/>
            <a:pathLst>
              <a:path w="303" h="443">
                <a:moveTo>
                  <a:pt x="0" y="442"/>
                </a:moveTo>
                <a:lnTo>
                  <a:pt x="0" y="0"/>
                </a:lnTo>
                <a:lnTo>
                  <a:pt x="302" y="0"/>
                </a:lnTo>
                <a:lnTo>
                  <a:pt x="302" y="442"/>
                </a:lnTo>
                <a:lnTo>
                  <a:pt x="0" y="442"/>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28" name="Freeform 24">
            <a:extLst>
              <a:ext uri="{FF2B5EF4-FFF2-40B4-BE49-F238E27FC236}">
                <a16:creationId xmlns:a16="http://schemas.microsoft.com/office/drawing/2014/main" id="{D9EA022F-F6F4-4288-A9B0-138625F15669}"/>
              </a:ext>
            </a:extLst>
          </p:cNvPr>
          <p:cNvSpPr>
            <a:spLocks/>
          </p:cNvSpPr>
          <p:nvPr/>
        </p:nvSpPr>
        <p:spPr bwMode="auto">
          <a:xfrm>
            <a:off x="2892426" y="3821113"/>
            <a:ext cx="1185863" cy="1200150"/>
          </a:xfrm>
          <a:custGeom>
            <a:avLst/>
            <a:gdLst>
              <a:gd name="T0" fmla="*/ 0 w 747"/>
              <a:gd name="T1" fmla="*/ 0 h 756"/>
              <a:gd name="T2" fmla="*/ 0 w 747"/>
              <a:gd name="T3" fmla="*/ 755 h 756"/>
              <a:gd name="T4" fmla="*/ 746 w 747"/>
              <a:gd name="T5" fmla="*/ 755 h 756"/>
            </a:gdLst>
            <a:ahLst/>
            <a:cxnLst>
              <a:cxn ang="0">
                <a:pos x="T0" y="T1"/>
              </a:cxn>
              <a:cxn ang="0">
                <a:pos x="T2" y="T3"/>
              </a:cxn>
              <a:cxn ang="0">
                <a:pos x="T4" y="T5"/>
              </a:cxn>
            </a:cxnLst>
            <a:rect l="0" t="0" r="r" b="b"/>
            <a:pathLst>
              <a:path w="747" h="756">
                <a:moveTo>
                  <a:pt x="0" y="0"/>
                </a:moveTo>
                <a:lnTo>
                  <a:pt x="0" y="755"/>
                </a:lnTo>
                <a:lnTo>
                  <a:pt x="746" y="755"/>
                </a:lnTo>
              </a:path>
            </a:pathLst>
          </a:custGeom>
          <a:noFill/>
          <a:ln w="12700"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29" name="Freeform 25">
            <a:extLst>
              <a:ext uri="{FF2B5EF4-FFF2-40B4-BE49-F238E27FC236}">
                <a16:creationId xmlns:a16="http://schemas.microsoft.com/office/drawing/2014/main" id="{C4188694-DC5D-4AEE-86AA-30EAEBD82640}"/>
              </a:ext>
            </a:extLst>
          </p:cNvPr>
          <p:cNvSpPr>
            <a:spLocks/>
          </p:cNvSpPr>
          <p:nvPr/>
        </p:nvSpPr>
        <p:spPr bwMode="auto">
          <a:xfrm>
            <a:off x="4076700" y="4965701"/>
            <a:ext cx="209550" cy="106363"/>
          </a:xfrm>
          <a:custGeom>
            <a:avLst/>
            <a:gdLst>
              <a:gd name="T0" fmla="*/ 131 w 132"/>
              <a:gd name="T1" fmla="*/ 34 h 67"/>
              <a:gd name="T2" fmla="*/ 0 w 132"/>
              <a:gd name="T3" fmla="*/ 0 h 67"/>
              <a:gd name="T4" fmla="*/ 0 w 132"/>
              <a:gd name="T5" fmla="*/ 66 h 67"/>
              <a:gd name="T6" fmla="*/ 131 w 132"/>
              <a:gd name="T7" fmla="*/ 34 h 67"/>
            </a:gdLst>
            <a:ahLst/>
            <a:cxnLst>
              <a:cxn ang="0">
                <a:pos x="T0" y="T1"/>
              </a:cxn>
              <a:cxn ang="0">
                <a:pos x="T2" y="T3"/>
              </a:cxn>
              <a:cxn ang="0">
                <a:pos x="T4" y="T5"/>
              </a:cxn>
              <a:cxn ang="0">
                <a:pos x="T6" y="T7"/>
              </a:cxn>
            </a:cxnLst>
            <a:rect l="0" t="0" r="r" b="b"/>
            <a:pathLst>
              <a:path w="132" h="67">
                <a:moveTo>
                  <a:pt x="131" y="34"/>
                </a:moveTo>
                <a:lnTo>
                  <a:pt x="0" y="0"/>
                </a:lnTo>
                <a:lnTo>
                  <a:pt x="0" y="66"/>
                </a:lnTo>
                <a:lnTo>
                  <a:pt x="131" y="3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30" name="Line 26">
            <a:extLst>
              <a:ext uri="{FF2B5EF4-FFF2-40B4-BE49-F238E27FC236}">
                <a16:creationId xmlns:a16="http://schemas.microsoft.com/office/drawing/2014/main" id="{EA1A1941-5F53-4394-8C1D-9245E0C4F8C3}"/>
              </a:ext>
            </a:extLst>
          </p:cNvPr>
          <p:cNvSpPr>
            <a:spLocks noChangeShapeType="1"/>
          </p:cNvSpPr>
          <p:nvPr/>
        </p:nvSpPr>
        <p:spPr bwMode="auto">
          <a:xfrm>
            <a:off x="4981575" y="5019675"/>
            <a:ext cx="2452688"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31" name="Freeform 27">
            <a:extLst>
              <a:ext uri="{FF2B5EF4-FFF2-40B4-BE49-F238E27FC236}">
                <a16:creationId xmlns:a16="http://schemas.microsoft.com/office/drawing/2014/main" id="{63F1B70A-A416-4710-A871-662B5080AA98}"/>
              </a:ext>
            </a:extLst>
          </p:cNvPr>
          <p:cNvSpPr>
            <a:spLocks/>
          </p:cNvSpPr>
          <p:nvPr/>
        </p:nvSpPr>
        <p:spPr bwMode="auto">
          <a:xfrm>
            <a:off x="7440613" y="4965701"/>
            <a:ext cx="209550" cy="106363"/>
          </a:xfrm>
          <a:custGeom>
            <a:avLst/>
            <a:gdLst>
              <a:gd name="T0" fmla="*/ 131 w 132"/>
              <a:gd name="T1" fmla="*/ 34 h 67"/>
              <a:gd name="T2" fmla="*/ 0 w 132"/>
              <a:gd name="T3" fmla="*/ 0 h 67"/>
              <a:gd name="T4" fmla="*/ 0 w 132"/>
              <a:gd name="T5" fmla="*/ 66 h 67"/>
              <a:gd name="T6" fmla="*/ 131 w 132"/>
              <a:gd name="T7" fmla="*/ 34 h 67"/>
            </a:gdLst>
            <a:ahLst/>
            <a:cxnLst>
              <a:cxn ang="0">
                <a:pos x="T0" y="T1"/>
              </a:cxn>
              <a:cxn ang="0">
                <a:pos x="T2" y="T3"/>
              </a:cxn>
              <a:cxn ang="0">
                <a:pos x="T4" y="T5"/>
              </a:cxn>
              <a:cxn ang="0">
                <a:pos x="T6" y="T7"/>
              </a:cxn>
            </a:cxnLst>
            <a:rect l="0" t="0" r="r" b="b"/>
            <a:pathLst>
              <a:path w="132" h="67">
                <a:moveTo>
                  <a:pt x="131" y="34"/>
                </a:moveTo>
                <a:lnTo>
                  <a:pt x="0" y="0"/>
                </a:lnTo>
                <a:lnTo>
                  <a:pt x="0" y="66"/>
                </a:lnTo>
                <a:lnTo>
                  <a:pt x="131" y="3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32" name="Freeform 28">
            <a:extLst>
              <a:ext uri="{FF2B5EF4-FFF2-40B4-BE49-F238E27FC236}">
                <a16:creationId xmlns:a16="http://schemas.microsoft.com/office/drawing/2014/main" id="{9EE7F999-1FD1-4B4A-AC09-1BFD0DBCFD09}"/>
              </a:ext>
            </a:extLst>
          </p:cNvPr>
          <p:cNvSpPr>
            <a:spLocks/>
          </p:cNvSpPr>
          <p:nvPr/>
        </p:nvSpPr>
        <p:spPr bwMode="auto">
          <a:xfrm>
            <a:off x="8258176" y="3981451"/>
            <a:ext cx="1458913" cy="1039813"/>
          </a:xfrm>
          <a:custGeom>
            <a:avLst/>
            <a:gdLst>
              <a:gd name="T0" fmla="*/ 0 w 919"/>
              <a:gd name="T1" fmla="*/ 654 h 655"/>
              <a:gd name="T2" fmla="*/ 918 w 919"/>
              <a:gd name="T3" fmla="*/ 654 h 655"/>
              <a:gd name="T4" fmla="*/ 918 w 919"/>
              <a:gd name="T5" fmla="*/ 0 h 655"/>
            </a:gdLst>
            <a:ahLst/>
            <a:cxnLst>
              <a:cxn ang="0">
                <a:pos x="T0" y="T1"/>
              </a:cxn>
              <a:cxn ang="0">
                <a:pos x="T2" y="T3"/>
              </a:cxn>
              <a:cxn ang="0">
                <a:pos x="T4" y="T5"/>
              </a:cxn>
            </a:cxnLst>
            <a:rect l="0" t="0" r="r" b="b"/>
            <a:pathLst>
              <a:path w="919" h="655">
                <a:moveTo>
                  <a:pt x="0" y="654"/>
                </a:moveTo>
                <a:lnTo>
                  <a:pt x="918" y="654"/>
                </a:lnTo>
                <a:lnTo>
                  <a:pt x="918" y="0"/>
                </a:lnTo>
              </a:path>
            </a:pathLst>
          </a:custGeom>
          <a:noFill/>
          <a:ln w="12700" cap="rnd" cmpd="sng">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33" name="Freeform 29">
            <a:extLst>
              <a:ext uri="{FF2B5EF4-FFF2-40B4-BE49-F238E27FC236}">
                <a16:creationId xmlns:a16="http://schemas.microsoft.com/office/drawing/2014/main" id="{E33E699F-1B70-4BA8-B37F-CA2C5345AEAA}"/>
              </a:ext>
            </a:extLst>
          </p:cNvPr>
          <p:cNvSpPr>
            <a:spLocks/>
          </p:cNvSpPr>
          <p:nvPr/>
        </p:nvSpPr>
        <p:spPr bwMode="auto">
          <a:xfrm>
            <a:off x="9663113" y="3773488"/>
            <a:ext cx="106362" cy="209550"/>
          </a:xfrm>
          <a:custGeom>
            <a:avLst/>
            <a:gdLst>
              <a:gd name="T0" fmla="*/ 33 w 67"/>
              <a:gd name="T1" fmla="*/ 0 h 132"/>
              <a:gd name="T2" fmla="*/ 0 w 67"/>
              <a:gd name="T3" fmla="*/ 131 h 132"/>
              <a:gd name="T4" fmla="*/ 66 w 67"/>
              <a:gd name="T5" fmla="*/ 131 h 132"/>
              <a:gd name="T6" fmla="*/ 33 w 67"/>
              <a:gd name="T7" fmla="*/ 0 h 132"/>
            </a:gdLst>
            <a:ahLst/>
            <a:cxnLst>
              <a:cxn ang="0">
                <a:pos x="T0" y="T1"/>
              </a:cxn>
              <a:cxn ang="0">
                <a:pos x="T2" y="T3"/>
              </a:cxn>
              <a:cxn ang="0">
                <a:pos x="T4" y="T5"/>
              </a:cxn>
              <a:cxn ang="0">
                <a:pos x="T6" y="T7"/>
              </a:cxn>
            </a:cxnLst>
            <a:rect l="0" t="0" r="r" b="b"/>
            <a:pathLst>
              <a:path w="67" h="132">
                <a:moveTo>
                  <a:pt x="33" y="0"/>
                </a:moveTo>
                <a:lnTo>
                  <a:pt x="0" y="131"/>
                </a:lnTo>
                <a:lnTo>
                  <a:pt x="66" y="131"/>
                </a:lnTo>
                <a:lnTo>
                  <a:pt x="3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34" name="Rectangle 30">
            <a:extLst>
              <a:ext uri="{FF2B5EF4-FFF2-40B4-BE49-F238E27FC236}">
                <a16:creationId xmlns:a16="http://schemas.microsoft.com/office/drawing/2014/main" id="{02EDAAE0-3F1E-48E9-9A0E-EA1AB823D347}"/>
              </a:ext>
            </a:extLst>
          </p:cNvPr>
          <p:cNvSpPr>
            <a:spLocks noChangeArrowheads="1"/>
          </p:cNvSpPr>
          <p:nvPr/>
        </p:nvSpPr>
        <p:spPr bwMode="auto">
          <a:xfrm>
            <a:off x="2241551" y="5546726"/>
            <a:ext cx="71596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000" b="1">
                <a:latin typeface="Times New Roman" panose="02020603050405020304" pitchFamily="18" charset="0"/>
              </a:rPr>
              <a:t>The feed and solvent inlets are now placed between the segments</a:t>
            </a:r>
          </a:p>
        </p:txBody>
      </p:sp>
      <p:sp>
        <p:nvSpPr>
          <p:cNvPr id="200735" name="Rectangle 31">
            <a:extLst>
              <a:ext uri="{FF2B5EF4-FFF2-40B4-BE49-F238E27FC236}">
                <a16:creationId xmlns:a16="http://schemas.microsoft.com/office/drawing/2014/main" id="{D042AF56-7CFC-4082-91EE-448613005C88}"/>
              </a:ext>
            </a:extLst>
          </p:cNvPr>
          <p:cNvSpPr>
            <a:spLocks noChangeArrowheads="1"/>
          </p:cNvSpPr>
          <p:nvPr/>
        </p:nvSpPr>
        <p:spPr bwMode="auto">
          <a:xfrm>
            <a:off x="2236789" y="5867400"/>
            <a:ext cx="7862887"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000" b="1">
                <a:latin typeface="Times New Roman" panose="02020603050405020304" pitchFamily="18" charset="0"/>
              </a:rPr>
              <a:t>and are moved each time a segment is moved from one end to the other</a:t>
            </a:r>
          </a:p>
        </p:txBody>
      </p:sp>
      <p:sp>
        <p:nvSpPr>
          <p:cNvPr id="200736" name="Rectangle 32">
            <a:extLst>
              <a:ext uri="{FF2B5EF4-FFF2-40B4-BE49-F238E27FC236}">
                <a16:creationId xmlns:a16="http://schemas.microsoft.com/office/drawing/2014/main" id="{DB11A7FF-7D92-45D2-A4B9-14E9733BD677}"/>
              </a:ext>
            </a:extLst>
          </p:cNvPr>
          <p:cNvSpPr>
            <a:spLocks noChangeArrowheads="1"/>
          </p:cNvSpPr>
          <p:nvPr/>
        </p:nvSpPr>
        <p:spPr bwMode="auto">
          <a:xfrm>
            <a:off x="2763839" y="1624014"/>
            <a:ext cx="2442977" cy="47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800" b="1" i="1">
                <a:solidFill>
                  <a:srgbClr val="004E47"/>
                </a:solidFill>
                <a:latin typeface="Times New Roman" panose="02020603050405020304" pitchFamily="18" charset="0"/>
              </a:rPr>
              <a:t>Basic Principle</a:t>
            </a:r>
          </a:p>
        </p:txBody>
      </p:sp>
      <p:sp>
        <p:nvSpPr>
          <p:cNvPr id="200737" name="Line 33">
            <a:extLst>
              <a:ext uri="{FF2B5EF4-FFF2-40B4-BE49-F238E27FC236}">
                <a16:creationId xmlns:a16="http://schemas.microsoft.com/office/drawing/2014/main" id="{73630165-D24A-4C01-A893-FDD97FE361A7}"/>
              </a:ext>
            </a:extLst>
          </p:cNvPr>
          <p:cNvSpPr>
            <a:spLocks noChangeShapeType="1"/>
          </p:cNvSpPr>
          <p:nvPr/>
        </p:nvSpPr>
        <p:spPr bwMode="auto">
          <a:xfrm>
            <a:off x="6207125" y="2233613"/>
            <a:ext cx="0" cy="463550"/>
          </a:xfrm>
          <a:prstGeom prst="line">
            <a:avLst/>
          </a:prstGeom>
          <a:noFill/>
          <a:ln w="12700">
            <a:solidFill>
              <a:srgbClr val="890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38" name="Freeform 34">
            <a:extLst>
              <a:ext uri="{FF2B5EF4-FFF2-40B4-BE49-F238E27FC236}">
                <a16:creationId xmlns:a16="http://schemas.microsoft.com/office/drawing/2014/main" id="{C36E0406-99B2-40EE-8822-E824016311D8}"/>
              </a:ext>
            </a:extLst>
          </p:cNvPr>
          <p:cNvSpPr>
            <a:spLocks/>
          </p:cNvSpPr>
          <p:nvPr/>
        </p:nvSpPr>
        <p:spPr bwMode="auto">
          <a:xfrm>
            <a:off x="6154738" y="2703514"/>
            <a:ext cx="106362" cy="211137"/>
          </a:xfrm>
          <a:custGeom>
            <a:avLst/>
            <a:gdLst>
              <a:gd name="T0" fmla="*/ 33 w 67"/>
              <a:gd name="T1" fmla="*/ 132 h 133"/>
              <a:gd name="T2" fmla="*/ 66 w 67"/>
              <a:gd name="T3" fmla="*/ 0 h 133"/>
              <a:gd name="T4" fmla="*/ 0 w 67"/>
              <a:gd name="T5" fmla="*/ 0 h 133"/>
              <a:gd name="T6" fmla="*/ 33 w 67"/>
              <a:gd name="T7" fmla="*/ 132 h 133"/>
            </a:gdLst>
            <a:ahLst/>
            <a:cxnLst>
              <a:cxn ang="0">
                <a:pos x="T0" y="T1"/>
              </a:cxn>
              <a:cxn ang="0">
                <a:pos x="T2" y="T3"/>
              </a:cxn>
              <a:cxn ang="0">
                <a:pos x="T4" y="T5"/>
              </a:cxn>
              <a:cxn ang="0">
                <a:pos x="T6" y="T7"/>
              </a:cxn>
            </a:cxnLst>
            <a:rect l="0" t="0" r="r" b="b"/>
            <a:pathLst>
              <a:path w="67" h="133">
                <a:moveTo>
                  <a:pt x="33" y="132"/>
                </a:moveTo>
                <a:lnTo>
                  <a:pt x="66" y="0"/>
                </a:lnTo>
                <a:lnTo>
                  <a:pt x="0" y="0"/>
                </a:lnTo>
                <a:lnTo>
                  <a:pt x="33" y="132"/>
                </a:lnTo>
              </a:path>
            </a:pathLst>
          </a:custGeom>
          <a:solidFill>
            <a:srgbClr val="8901F3"/>
          </a:solidFill>
          <a:ln w="12700" cap="rnd" cmpd="sng">
            <a:solidFill>
              <a:srgbClr val="8901F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39" name="Line 35">
            <a:extLst>
              <a:ext uri="{FF2B5EF4-FFF2-40B4-BE49-F238E27FC236}">
                <a16:creationId xmlns:a16="http://schemas.microsoft.com/office/drawing/2014/main" id="{0FD221A2-634E-4BE9-9763-2AA4B0920D10}"/>
              </a:ext>
            </a:extLst>
          </p:cNvPr>
          <p:cNvSpPr>
            <a:spLocks noChangeShapeType="1"/>
          </p:cNvSpPr>
          <p:nvPr/>
        </p:nvSpPr>
        <p:spPr bwMode="auto">
          <a:xfrm>
            <a:off x="3521076" y="4295775"/>
            <a:ext cx="1603375" cy="0"/>
          </a:xfrm>
          <a:prstGeom prst="line">
            <a:avLst/>
          </a:prstGeom>
          <a:noFill/>
          <a:ln w="12700">
            <a:solidFill>
              <a:srgbClr val="BC3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40" name="Freeform 36">
            <a:extLst>
              <a:ext uri="{FF2B5EF4-FFF2-40B4-BE49-F238E27FC236}">
                <a16:creationId xmlns:a16="http://schemas.microsoft.com/office/drawing/2014/main" id="{A6ADC902-F2F5-4457-8593-82F30086F6F9}"/>
              </a:ext>
            </a:extLst>
          </p:cNvPr>
          <p:cNvSpPr>
            <a:spLocks/>
          </p:cNvSpPr>
          <p:nvPr/>
        </p:nvSpPr>
        <p:spPr bwMode="auto">
          <a:xfrm>
            <a:off x="5130800" y="4243388"/>
            <a:ext cx="211138" cy="106362"/>
          </a:xfrm>
          <a:custGeom>
            <a:avLst/>
            <a:gdLst>
              <a:gd name="T0" fmla="*/ 132 w 133"/>
              <a:gd name="T1" fmla="*/ 33 h 67"/>
              <a:gd name="T2" fmla="*/ 0 w 133"/>
              <a:gd name="T3" fmla="*/ 0 h 67"/>
              <a:gd name="T4" fmla="*/ 0 w 133"/>
              <a:gd name="T5" fmla="*/ 66 h 67"/>
              <a:gd name="T6" fmla="*/ 132 w 133"/>
              <a:gd name="T7" fmla="*/ 33 h 67"/>
            </a:gdLst>
            <a:ahLst/>
            <a:cxnLst>
              <a:cxn ang="0">
                <a:pos x="T0" y="T1"/>
              </a:cxn>
              <a:cxn ang="0">
                <a:pos x="T2" y="T3"/>
              </a:cxn>
              <a:cxn ang="0">
                <a:pos x="T4" y="T5"/>
              </a:cxn>
              <a:cxn ang="0">
                <a:pos x="T6" y="T7"/>
              </a:cxn>
            </a:cxnLst>
            <a:rect l="0" t="0" r="r" b="b"/>
            <a:pathLst>
              <a:path w="133" h="67">
                <a:moveTo>
                  <a:pt x="132" y="33"/>
                </a:moveTo>
                <a:lnTo>
                  <a:pt x="0" y="0"/>
                </a:lnTo>
                <a:lnTo>
                  <a:pt x="0" y="66"/>
                </a:lnTo>
                <a:lnTo>
                  <a:pt x="132" y="33"/>
                </a:lnTo>
              </a:path>
            </a:pathLst>
          </a:custGeom>
          <a:solidFill>
            <a:srgbClr val="BC3700"/>
          </a:solidFill>
          <a:ln w="12700" cap="rnd" cmpd="sng">
            <a:solidFill>
              <a:srgbClr val="BC37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41" name="Rectangle 37">
            <a:extLst>
              <a:ext uri="{FF2B5EF4-FFF2-40B4-BE49-F238E27FC236}">
                <a16:creationId xmlns:a16="http://schemas.microsoft.com/office/drawing/2014/main" id="{02014B7A-621C-4F5A-89BB-43A145B88FA5}"/>
              </a:ext>
            </a:extLst>
          </p:cNvPr>
          <p:cNvSpPr>
            <a:spLocks noChangeArrowheads="1"/>
          </p:cNvSpPr>
          <p:nvPr/>
        </p:nvSpPr>
        <p:spPr bwMode="auto">
          <a:xfrm>
            <a:off x="3421063" y="3865564"/>
            <a:ext cx="186589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BC3700"/>
                </a:solidFill>
                <a:latin typeface="Times New Roman" panose="02020603050405020304" pitchFamily="18" charset="0"/>
              </a:rPr>
              <a:t>Mobile Phase</a:t>
            </a:r>
          </a:p>
        </p:txBody>
      </p:sp>
      <p:sp>
        <p:nvSpPr>
          <p:cNvPr id="200742" name="Rectangle 38">
            <a:extLst>
              <a:ext uri="{FF2B5EF4-FFF2-40B4-BE49-F238E27FC236}">
                <a16:creationId xmlns:a16="http://schemas.microsoft.com/office/drawing/2014/main" id="{43F76FF6-C55A-424F-9D14-254A194D0D9C}"/>
              </a:ext>
            </a:extLst>
          </p:cNvPr>
          <p:cNvSpPr>
            <a:spLocks noChangeArrowheads="1"/>
          </p:cNvSpPr>
          <p:nvPr/>
        </p:nvSpPr>
        <p:spPr bwMode="auto">
          <a:xfrm>
            <a:off x="6180138" y="2014539"/>
            <a:ext cx="780664"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8901F3"/>
                </a:solidFill>
                <a:latin typeface="Times New Roman" panose="02020603050405020304" pitchFamily="18" charset="0"/>
              </a:rPr>
              <a:t>Feed</a:t>
            </a:r>
          </a:p>
        </p:txBody>
      </p:sp>
      <p:sp>
        <p:nvSpPr>
          <p:cNvPr id="200744" name="Rectangle 40">
            <a:extLst>
              <a:ext uri="{FF2B5EF4-FFF2-40B4-BE49-F238E27FC236}">
                <a16:creationId xmlns:a16="http://schemas.microsoft.com/office/drawing/2014/main" id="{D4BAD74A-9257-475B-A2E8-ABE61A514171}"/>
              </a:ext>
            </a:extLst>
          </p:cNvPr>
          <p:cNvSpPr>
            <a:spLocks noChangeArrowheads="1"/>
          </p:cNvSpPr>
          <p:nvPr/>
        </p:nvSpPr>
        <p:spPr bwMode="auto">
          <a:xfrm>
            <a:off x="3698876" y="2346326"/>
            <a:ext cx="1104471"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latin typeface="Times New Roman" panose="02020603050405020304" pitchFamily="18" charset="0"/>
              </a:rPr>
              <a:t>column</a:t>
            </a:r>
          </a:p>
        </p:txBody>
      </p:sp>
      <p:sp>
        <p:nvSpPr>
          <p:cNvPr id="200745" name="Line 41">
            <a:extLst>
              <a:ext uri="{FF2B5EF4-FFF2-40B4-BE49-F238E27FC236}">
                <a16:creationId xmlns:a16="http://schemas.microsoft.com/office/drawing/2014/main" id="{27F879FC-7C0A-4B99-8C76-31DEBF6AC636}"/>
              </a:ext>
            </a:extLst>
          </p:cNvPr>
          <p:cNvSpPr>
            <a:spLocks noChangeShapeType="1"/>
          </p:cNvSpPr>
          <p:nvPr/>
        </p:nvSpPr>
        <p:spPr bwMode="auto">
          <a:xfrm flipH="1">
            <a:off x="4154489" y="2740025"/>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0746" name="Freeform 42">
            <a:extLst>
              <a:ext uri="{FF2B5EF4-FFF2-40B4-BE49-F238E27FC236}">
                <a16:creationId xmlns:a16="http://schemas.microsoft.com/office/drawing/2014/main" id="{8FE24870-59DF-4157-BF2F-50D9F0A96913}"/>
              </a:ext>
            </a:extLst>
          </p:cNvPr>
          <p:cNvSpPr>
            <a:spLocks/>
          </p:cNvSpPr>
          <p:nvPr/>
        </p:nvSpPr>
        <p:spPr bwMode="auto">
          <a:xfrm>
            <a:off x="3952875" y="2689226"/>
            <a:ext cx="209550" cy="104775"/>
          </a:xfrm>
          <a:custGeom>
            <a:avLst/>
            <a:gdLst>
              <a:gd name="T0" fmla="*/ 0 w 132"/>
              <a:gd name="T1" fmla="*/ 32 h 66"/>
              <a:gd name="T2" fmla="*/ 131 w 132"/>
              <a:gd name="T3" fmla="*/ 65 h 66"/>
              <a:gd name="T4" fmla="*/ 131 w 132"/>
              <a:gd name="T5" fmla="*/ 0 h 66"/>
              <a:gd name="T6" fmla="*/ 0 w 132"/>
              <a:gd name="T7" fmla="*/ 32 h 66"/>
            </a:gdLst>
            <a:ahLst/>
            <a:cxnLst>
              <a:cxn ang="0">
                <a:pos x="T0" y="T1"/>
              </a:cxn>
              <a:cxn ang="0">
                <a:pos x="T2" y="T3"/>
              </a:cxn>
              <a:cxn ang="0">
                <a:pos x="T4" y="T5"/>
              </a:cxn>
              <a:cxn ang="0">
                <a:pos x="T6" y="T7"/>
              </a:cxn>
            </a:cxnLst>
            <a:rect l="0" t="0" r="r" b="b"/>
            <a:pathLst>
              <a:path w="132" h="66">
                <a:moveTo>
                  <a:pt x="0" y="32"/>
                </a:moveTo>
                <a:lnTo>
                  <a:pt x="131" y="65"/>
                </a:lnTo>
                <a:lnTo>
                  <a:pt x="131" y="0"/>
                </a:lnTo>
                <a:lnTo>
                  <a:pt x="0" y="32"/>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0747" name="Rectangle 43">
            <a:extLst>
              <a:ext uri="{FF2B5EF4-FFF2-40B4-BE49-F238E27FC236}">
                <a16:creationId xmlns:a16="http://schemas.microsoft.com/office/drawing/2014/main" id="{6173514F-3BFA-4B29-ADE5-8A924CE9E99A}"/>
              </a:ext>
            </a:extLst>
          </p:cNvPr>
          <p:cNvSpPr>
            <a:spLocks noChangeArrowheads="1"/>
          </p:cNvSpPr>
          <p:nvPr/>
        </p:nvSpPr>
        <p:spPr bwMode="auto">
          <a:xfrm>
            <a:off x="1519335" y="615589"/>
            <a:ext cx="9869691" cy="60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Continuous </a:t>
            </a:r>
            <a:r>
              <a:rPr lang="en-GB" altLang="en-US" sz="3600" dirty="0" err="1">
                <a:solidFill>
                  <a:srgbClr val="00279F"/>
                </a:solidFill>
                <a:effectLst>
                  <a:outerShdw blurRad="38100" dist="38100" dir="2700000" algn="tl">
                    <a:srgbClr val="C0C0C0"/>
                  </a:outerShdw>
                </a:effectLst>
                <a:latin typeface="Century Schoolbook" panose="02040604050505020304" pitchFamily="18" charset="0"/>
              </a:rPr>
              <a:t>Countercurrent</a:t>
            </a: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 Chromatography</a:t>
            </a:r>
            <a:endParaRPr lang="en-GB" altLang="en-US" sz="3600" dirty="0">
              <a:solidFill>
                <a:srgbClr val="00279F"/>
              </a:solidFill>
              <a:effectLst>
                <a:outerShdw blurRad="38100" dist="38100" dir="2700000" algn="tl">
                  <a:srgbClr val="C0C0C0"/>
                </a:outerShdw>
              </a:effectLst>
              <a:latin typeface="Matura MT Script Capitals" panose="03020802060602070202" pitchFamily="66"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reeform 2">
            <a:extLst>
              <a:ext uri="{FF2B5EF4-FFF2-40B4-BE49-F238E27FC236}">
                <a16:creationId xmlns:a16="http://schemas.microsoft.com/office/drawing/2014/main" id="{8C469B0E-2151-4462-BD04-60A18CAD504C}"/>
              </a:ext>
            </a:extLst>
          </p:cNvPr>
          <p:cNvSpPr>
            <a:spLocks/>
          </p:cNvSpPr>
          <p:nvPr/>
        </p:nvSpPr>
        <p:spPr bwMode="auto">
          <a:xfrm>
            <a:off x="4198938" y="2849563"/>
            <a:ext cx="1962150" cy="673100"/>
          </a:xfrm>
          <a:custGeom>
            <a:avLst/>
            <a:gdLst>
              <a:gd name="T0" fmla="*/ 0 w 1236"/>
              <a:gd name="T1" fmla="*/ 423 h 424"/>
              <a:gd name="T2" fmla="*/ 0 w 1236"/>
              <a:gd name="T3" fmla="*/ 0 h 424"/>
              <a:gd name="T4" fmla="*/ 1235 w 1236"/>
              <a:gd name="T5" fmla="*/ 0 h 424"/>
              <a:gd name="T6" fmla="*/ 1235 w 1236"/>
              <a:gd name="T7" fmla="*/ 423 h 424"/>
              <a:gd name="T8" fmla="*/ 0 w 1236"/>
              <a:gd name="T9" fmla="*/ 423 h 424"/>
            </a:gdLst>
            <a:ahLst/>
            <a:cxnLst>
              <a:cxn ang="0">
                <a:pos x="T0" y="T1"/>
              </a:cxn>
              <a:cxn ang="0">
                <a:pos x="T2" y="T3"/>
              </a:cxn>
              <a:cxn ang="0">
                <a:pos x="T4" y="T5"/>
              </a:cxn>
              <a:cxn ang="0">
                <a:pos x="T6" y="T7"/>
              </a:cxn>
              <a:cxn ang="0">
                <a:pos x="T8" y="T9"/>
              </a:cxn>
            </a:cxnLst>
            <a:rect l="0" t="0" r="r" b="b"/>
            <a:pathLst>
              <a:path w="1236" h="424">
                <a:moveTo>
                  <a:pt x="0" y="423"/>
                </a:moveTo>
                <a:lnTo>
                  <a:pt x="0" y="0"/>
                </a:lnTo>
                <a:lnTo>
                  <a:pt x="1235" y="0"/>
                </a:lnTo>
                <a:lnTo>
                  <a:pt x="1235" y="423"/>
                </a:lnTo>
                <a:lnTo>
                  <a:pt x="0" y="423"/>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31" name="Freeform 3">
            <a:extLst>
              <a:ext uri="{FF2B5EF4-FFF2-40B4-BE49-F238E27FC236}">
                <a16:creationId xmlns:a16="http://schemas.microsoft.com/office/drawing/2014/main" id="{138C3D52-39AE-4A84-B38D-6B7904EECE9E}"/>
              </a:ext>
            </a:extLst>
          </p:cNvPr>
          <p:cNvSpPr>
            <a:spLocks/>
          </p:cNvSpPr>
          <p:nvPr/>
        </p:nvSpPr>
        <p:spPr bwMode="auto">
          <a:xfrm>
            <a:off x="6191250" y="2849563"/>
            <a:ext cx="2236788" cy="673100"/>
          </a:xfrm>
          <a:custGeom>
            <a:avLst/>
            <a:gdLst>
              <a:gd name="T0" fmla="*/ 0 w 1409"/>
              <a:gd name="T1" fmla="*/ 423 h 424"/>
              <a:gd name="T2" fmla="*/ 0 w 1409"/>
              <a:gd name="T3" fmla="*/ 0 h 424"/>
              <a:gd name="T4" fmla="*/ 1408 w 1409"/>
              <a:gd name="T5" fmla="*/ 0 h 424"/>
              <a:gd name="T6" fmla="*/ 1408 w 1409"/>
              <a:gd name="T7" fmla="*/ 423 h 424"/>
              <a:gd name="T8" fmla="*/ 0 w 1409"/>
              <a:gd name="T9" fmla="*/ 423 h 424"/>
            </a:gdLst>
            <a:ahLst/>
            <a:cxnLst>
              <a:cxn ang="0">
                <a:pos x="T0" y="T1"/>
              </a:cxn>
              <a:cxn ang="0">
                <a:pos x="T2" y="T3"/>
              </a:cxn>
              <a:cxn ang="0">
                <a:pos x="T4" y="T5"/>
              </a:cxn>
              <a:cxn ang="0">
                <a:pos x="T6" y="T7"/>
              </a:cxn>
              <a:cxn ang="0">
                <a:pos x="T8" y="T9"/>
              </a:cxn>
            </a:cxnLst>
            <a:rect l="0" t="0" r="r" b="b"/>
            <a:pathLst>
              <a:path w="1409" h="424">
                <a:moveTo>
                  <a:pt x="0" y="423"/>
                </a:moveTo>
                <a:lnTo>
                  <a:pt x="0" y="0"/>
                </a:lnTo>
                <a:lnTo>
                  <a:pt x="1408" y="0"/>
                </a:lnTo>
                <a:lnTo>
                  <a:pt x="1408" y="423"/>
                </a:lnTo>
                <a:lnTo>
                  <a:pt x="0" y="42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32" name="Freeform 4">
            <a:extLst>
              <a:ext uri="{FF2B5EF4-FFF2-40B4-BE49-F238E27FC236}">
                <a16:creationId xmlns:a16="http://schemas.microsoft.com/office/drawing/2014/main" id="{051F97DF-2E01-47A0-BA9E-6565EA234B8B}"/>
              </a:ext>
            </a:extLst>
          </p:cNvPr>
          <p:cNvSpPr>
            <a:spLocks/>
          </p:cNvSpPr>
          <p:nvPr/>
        </p:nvSpPr>
        <p:spPr bwMode="auto">
          <a:xfrm>
            <a:off x="3325813" y="2849563"/>
            <a:ext cx="5668962" cy="673100"/>
          </a:xfrm>
          <a:custGeom>
            <a:avLst/>
            <a:gdLst>
              <a:gd name="T0" fmla="*/ 0 w 3571"/>
              <a:gd name="T1" fmla="*/ 423 h 424"/>
              <a:gd name="T2" fmla="*/ 0 w 3571"/>
              <a:gd name="T3" fmla="*/ 0 h 424"/>
              <a:gd name="T4" fmla="*/ 3570 w 3571"/>
              <a:gd name="T5" fmla="*/ 0 h 424"/>
              <a:gd name="T6" fmla="*/ 3570 w 3571"/>
              <a:gd name="T7" fmla="*/ 423 h 424"/>
              <a:gd name="T8" fmla="*/ 0 w 3571"/>
              <a:gd name="T9" fmla="*/ 423 h 424"/>
            </a:gdLst>
            <a:ahLst/>
            <a:cxnLst>
              <a:cxn ang="0">
                <a:pos x="T0" y="T1"/>
              </a:cxn>
              <a:cxn ang="0">
                <a:pos x="T2" y="T3"/>
              </a:cxn>
              <a:cxn ang="0">
                <a:pos x="T4" y="T5"/>
              </a:cxn>
              <a:cxn ang="0">
                <a:pos x="T6" y="T7"/>
              </a:cxn>
              <a:cxn ang="0">
                <a:pos x="T8" y="T9"/>
              </a:cxn>
            </a:cxnLst>
            <a:rect l="0" t="0" r="r" b="b"/>
            <a:pathLst>
              <a:path w="3571" h="424">
                <a:moveTo>
                  <a:pt x="0" y="423"/>
                </a:moveTo>
                <a:lnTo>
                  <a:pt x="0" y="0"/>
                </a:lnTo>
                <a:lnTo>
                  <a:pt x="3570" y="0"/>
                </a:lnTo>
                <a:lnTo>
                  <a:pt x="3570" y="423"/>
                </a:lnTo>
                <a:lnTo>
                  <a:pt x="0" y="423"/>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33" name="Line 5">
            <a:extLst>
              <a:ext uri="{FF2B5EF4-FFF2-40B4-BE49-F238E27FC236}">
                <a16:creationId xmlns:a16="http://schemas.microsoft.com/office/drawing/2014/main" id="{E31A2986-5C79-44D7-93A4-DC87D86E7C20}"/>
              </a:ext>
            </a:extLst>
          </p:cNvPr>
          <p:cNvSpPr>
            <a:spLocks noChangeShapeType="1"/>
          </p:cNvSpPr>
          <p:nvPr/>
        </p:nvSpPr>
        <p:spPr bwMode="auto">
          <a:xfrm flipH="1">
            <a:off x="4768851" y="3667125"/>
            <a:ext cx="142875" cy="0"/>
          </a:xfrm>
          <a:prstGeom prst="line">
            <a:avLst/>
          </a:prstGeom>
          <a:noFill/>
          <a:ln w="1270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34" name="Freeform 6">
            <a:extLst>
              <a:ext uri="{FF2B5EF4-FFF2-40B4-BE49-F238E27FC236}">
                <a16:creationId xmlns:a16="http://schemas.microsoft.com/office/drawing/2014/main" id="{9B63FBCB-DEA7-45DB-9040-2BEFD7950A0A}"/>
              </a:ext>
            </a:extLst>
          </p:cNvPr>
          <p:cNvSpPr>
            <a:spLocks/>
          </p:cNvSpPr>
          <p:nvPr/>
        </p:nvSpPr>
        <p:spPr bwMode="auto">
          <a:xfrm>
            <a:off x="4567238" y="3614739"/>
            <a:ext cx="209550" cy="104775"/>
          </a:xfrm>
          <a:custGeom>
            <a:avLst/>
            <a:gdLst>
              <a:gd name="T0" fmla="*/ 0 w 132"/>
              <a:gd name="T1" fmla="*/ 33 h 66"/>
              <a:gd name="T2" fmla="*/ 131 w 132"/>
              <a:gd name="T3" fmla="*/ 65 h 66"/>
              <a:gd name="T4" fmla="*/ 131 w 132"/>
              <a:gd name="T5" fmla="*/ 0 h 66"/>
              <a:gd name="T6" fmla="*/ 0 w 132"/>
              <a:gd name="T7" fmla="*/ 33 h 66"/>
            </a:gdLst>
            <a:ahLst/>
            <a:cxnLst>
              <a:cxn ang="0">
                <a:pos x="T0" y="T1"/>
              </a:cxn>
              <a:cxn ang="0">
                <a:pos x="T2" y="T3"/>
              </a:cxn>
              <a:cxn ang="0">
                <a:pos x="T4" y="T5"/>
              </a:cxn>
              <a:cxn ang="0">
                <a:pos x="T6" y="T7"/>
              </a:cxn>
            </a:cxnLst>
            <a:rect l="0" t="0" r="r" b="b"/>
            <a:pathLst>
              <a:path w="132" h="66">
                <a:moveTo>
                  <a:pt x="0" y="33"/>
                </a:moveTo>
                <a:lnTo>
                  <a:pt x="131" y="65"/>
                </a:lnTo>
                <a:lnTo>
                  <a:pt x="131" y="0"/>
                </a:lnTo>
                <a:lnTo>
                  <a:pt x="0" y="33"/>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35" name="Line 7">
            <a:extLst>
              <a:ext uri="{FF2B5EF4-FFF2-40B4-BE49-F238E27FC236}">
                <a16:creationId xmlns:a16="http://schemas.microsoft.com/office/drawing/2014/main" id="{C8277AF6-A848-4147-B8EA-6BD1BC3E95F4}"/>
              </a:ext>
            </a:extLst>
          </p:cNvPr>
          <p:cNvSpPr>
            <a:spLocks noChangeShapeType="1"/>
          </p:cNvSpPr>
          <p:nvPr/>
        </p:nvSpPr>
        <p:spPr bwMode="auto">
          <a:xfrm>
            <a:off x="7545389" y="3659188"/>
            <a:ext cx="161925"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36" name="Freeform 8">
            <a:extLst>
              <a:ext uri="{FF2B5EF4-FFF2-40B4-BE49-F238E27FC236}">
                <a16:creationId xmlns:a16="http://schemas.microsoft.com/office/drawing/2014/main" id="{3B74C14B-12A5-4635-BF15-727C4F0EE912}"/>
              </a:ext>
            </a:extLst>
          </p:cNvPr>
          <p:cNvSpPr>
            <a:spLocks/>
          </p:cNvSpPr>
          <p:nvPr/>
        </p:nvSpPr>
        <p:spPr bwMode="auto">
          <a:xfrm>
            <a:off x="7713664" y="3606801"/>
            <a:ext cx="211137" cy="106363"/>
          </a:xfrm>
          <a:custGeom>
            <a:avLst/>
            <a:gdLst>
              <a:gd name="T0" fmla="*/ 132 w 133"/>
              <a:gd name="T1" fmla="*/ 33 h 67"/>
              <a:gd name="T2" fmla="*/ 0 w 133"/>
              <a:gd name="T3" fmla="*/ 0 h 67"/>
              <a:gd name="T4" fmla="*/ 0 w 133"/>
              <a:gd name="T5" fmla="*/ 66 h 67"/>
              <a:gd name="T6" fmla="*/ 132 w 133"/>
              <a:gd name="T7" fmla="*/ 33 h 67"/>
            </a:gdLst>
            <a:ahLst/>
            <a:cxnLst>
              <a:cxn ang="0">
                <a:pos x="T0" y="T1"/>
              </a:cxn>
              <a:cxn ang="0">
                <a:pos x="T2" y="T3"/>
              </a:cxn>
              <a:cxn ang="0">
                <a:pos x="T4" y="T5"/>
              </a:cxn>
              <a:cxn ang="0">
                <a:pos x="T6" y="T7"/>
              </a:cxn>
            </a:cxnLst>
            <a:rect l="0" t="0" r="r" b="b"/>
            <a:pathLst>
              <a:path w="133" h="67">
                <a:moveTo>
                  <a:pt x="132" y="33"/>
                </a:moveTo>
                <a:lnTo>
                  <a:pt x="0" y="0"/>
                </a:lnTo>
                <a:lnTo>
                  <a:pt x="0" y="66"/>
                </a:lnTo>
                <a:lnTo>
                  <a:pt x="132" y="3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37" name="Line 9">
            <a:extLst>
              <a:ext uri="{FF2B5EF4-FFF2-40B4-BE49-F238E27FC236}">
                <a16:creationId xmlns:a16="http://schemas.microsoft.com/office/drawing/2014/main" id="{EF030D1A-1B3F-455E-8003-D173FB9EE0A7}"/>
              </a:ext>
            </a:extLst>
          </p:cNvPr>
          <p:cNvSpPr>
            <a:spLocks noChangeShapeType="1"/>
          </p:cNvSpPr>
          <p:nvPr/>
        </p:nvSpPr>
        <p:spPr bwMode="auto">
          <a:xfrm>
            <a:off x="3802063"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38" name="Line 10">
            <a:extLst>
              <a:ext uri="{FF2B5EF4-FFF2-40B4-BE49-F238E27FC236}">
                <a16:creationId xmlns:a16="http://schemas.microsoft.com/office/drawing/2014/main" id="{E80CDB74-3CD7-4EC0-BE28-C2A3A57A8683}"/>
              </a:ext>
            </a:extLst>
          </p:cNvPr>
          <p:cNvSpPr>
            <a:spLocks noChangeShapeType="1"/>
          </p:cNvSpPr>
          <p:nvPr/>
        </p:nvSpPr>
        <p:spPr bwMode="auto">
          <a:xfrm>
            <a:off x="4276725"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39" name="Line 11">
            <a:extLst>
              <a:ext uri="{FF2B5EF4-FFF2-40B4-BE49-F238E27FC236}">
                <a16:creationId xmlns:a16="http://schemas.microsoft.com/office/drawing/2014/main" id="{37FC4DCE-92FA-4477-ACF6-B5DC700AAC7B}"/>
              </a:ext>
            </a:extLst>
          </p:cNvPr>
          <p:cNvSpPr>
            <a:spLocks noChangeShapeType="1"/>
          </p:cNvSpPr>
          <p:nvPr/>
        </p:nvSpPr>
        <p:spPr bwMode="auto">
          <a:xfrm>
            <a:off x="4751388"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0" name="Line 12">
            <a:extLst>
              <a:ext uri="{FF2B5EF4-FFF2-40B4-BE49-F238E27FC236}">
                <a16:creationId xmlns:a16="http://schemas.microsoft.com/office/drawing/2014/main" id="{08ADF071-47E1-4154-90A4-C912F4218DA0}"/>
              </a:ext>
            </a:extLst>
          </p:cNvPr>
          <p:cNvSpPr>
            <a:spLocks noChangeShapeType="1"/>
          </p:cNvSpPr>
          <p:nvPr/>
        </p:nvSpPr>
        <p:spPr bwMode="auto">
          <a:xfrm>
            <a:off x="5226050"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1" name="Line 13">
            <a:extLst>
              <a:ext uri="{FF2B5EF4-FFF2-40B4-BE49-F238E27FC236}">
                <a16:creationId xmlns:a16="http://schemas.microsoft.com/office/drawing/2014/main" id="{891BDB85-899B-4D2A-A295-0A98B23F9010}"/>
              </a:ext>
            </a:extLst>
          </p:cNvPr>
          <p:cNvSpPr>
            <a:spLocks noChangeShapeType="1"/>
          </p:cNvSpPr>
          <p:nvPr/>
        </p:nvSpPr>
        <p:spPr bwMode="auto">
          <a:xfrm>
            <a:off x="5700713"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2" name="Line 14">
            <a:extLst>
              <a:ext uri="{FF2B5EF4-FFF2-40B4-BE49-F238E27FC236}">
                <a16:creationId xmlns:a16="http://schemas.microsoft.com/office/drawing/2014/main" id="{F69562D7-B28D-449D-A620-930A36FB5788}"/>
              </a:ext>
            </a:extLst>
          </p:cNvPr>
          <p:cNvSpPr>
            <a:spLocks noChangeShapeType="1"/>
          </p:cNvSpPr>
          <p:nvPr/>
        </p:nvSpPr>
        <p:spPr bwMode="auto">
          <a:xfrm>
            <a:off x="6176963"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3" name="Line 15">
            <a:extLst>
              <a:ext uri="{FF2B5EF4-FFF2-40B4-BE49-F238E27FC236}">
                <a16:creationId xmlns:a16="http://schemas.microsoft.com/office/drawing/2014/main" id="{2F571150-37B5-4F3A-A345-65DCB6F1446C}"/>
              </a:ext>
            </a:extLst>
          </p:cNvPr>
          <p:cNvSpPr>
            <a:spLocks noChangeShapeType="1"/>
          </p:cNvSpPr>
          <p:nvPr/>
        </p:nvSpPr>
        <p:spPr bwMode="auto">
          <a:xfrm>
            <a:off x="6650038"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4" name="Line 16">
            <a:extLst>
              <a:ext uri="{FF2B5EF4-FFF2-40B4-BE49-F238E27FC236}">
                <a16:creationId xmlns:a16="http://schemas.microsoft.com/office/drawing/2014/main" id="{597FF19C-35EF-4D6A-8815-806376E87840}"/>
              </a:ext>
            </a:extLst>
          </p:cNvPr>
          <p:cNvSpPr>
            <a:spLocks noChangeShapeType="1"/>
          </p:cNvSpPr>
          <p:nvPr/>
        </p:nvSpPr>
        <p:spPr bwMode="auto">
          <a:xfrm>
            <a:off x="7126288"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5" name="Line 17">
            <a:extLst>
              <a:ext uri="{FF2B5EF4-FFF2-40B4-BE49-F238E27FC236}">
                <a16:creationId xmlns:a16="http://schemas.microsoft.com/office/drawing/2014/main" id="{48A127A7-448A-4C07-ABB8-B74B31F3E0D3}"/>
              </a:ext>
            </a:extLst>
          </p:cNvPr>
          <p:cNvSpPr>
            <a:spLocks noChangeShapeType="1"/>
          </p:cNvSpPr>
          <p:nvPr/>
        </p:nvSpPr>
        <p:spPr bwMode="auto">
          <a:xfrm>
            <a:off x="7600950"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6" name="Line 18">
            <a:extLst>
              <a:ext uri="{FF2B5EF4-FFF2-40B4-BE49-F238E27FC236}">
                <a16:creationId xmlns:a16="http://schemas.microsoft.com/office/drawing/2014/main" id="{B68A6CA3-E636-4406-9FEC-BAE9209247D8}"/>
              </a:ext>
            </a:extLst>
          </p:cNvPr>
          <p:cNvSpPr>
            <a:spLocks noChangeShapeType="1"/>
          </p:cNvSpPr>
          <p:nvPr/>
        </p:nvSpPr>
        <p:spPr bwMode="auto">
          <a:xfrm>
            <a:off x="8075613"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7" name="Line 19">
            <a:extLst>
              <a:ext uri="{FF2B5EF4-FFF2-40B4-BE49-F238E27FC236}">
                <a16:creationId xmlns:a16="http://schemas.microsoft.com/office/drawing/2014/main" id="{12D0798E-B31D-479E-9E40-EE26DBE5A5F6}"/>
              </a:ext>
            </a:extLst>
          </p:cNvPr>
          <p:cNvSpPr>
            <a:spLocks noChangeShapeType="1"/>
          </p:cNvSpPr>
          <p:nvPr/>
        </p:nvSpPr>
        <p:spPr bwMode="auto">
          <a:xfrm>
            <a:off x="8550275" y="2855913"/>
            <a:ext cx="0"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48" name="Freeform 20">
            <a:extLst>
              <a:ext uri="{FF2B5EF4-FFF2-40B4-BE49-F238E27FC236}">
                <a16:creationId xmlns:a16="http://schemas.microsoft.com/office/drawing/2014/main" id="{0A0BBE73-7FD5-44D2-96BB-641B628E07F3}"/>
              </a:ext>
            </a:extLst>
          </p:cNvPr>
          <p:cNvSpPr>
            <a:spLocks/>
          </p:cNvSpPr>
          <p:nvPr/>
        </p:nvSpPr>
        <p:spPr bwMode="auto">
          <a:xfrm>
            <a:off x="2790826" y="2849563"/>
            <a:ext cx="460375" cy="673100"/>
          </a:xfrm>
          <a:custGeom>
            <a:avLst/>
            <a:gdLst>
              <a:gd name="T0" fmla="*/ 0 w 290"/>
              <a:gd name="T1" fmla="*/ 423 h 424"/>
              <a:gd name="T2" fmla="*/ 0 w 290"/>
              <a:gd name="T3" fmla="*/ 0 h 424"/>
              <a:gd name="T4" fmla="*/ 289 w 290"/>
              <a:gd name="T5" fmla="*/ 0 h 424"/>
              <a:gd name="T6" fmla="*/ 289 w 290"/>
              <a:gd name="T7" fmla="*/ 423 h 424"/>
              <a:gd name="T8" fmla="*/ 0 w 290"/>
              <a:gd name="T9" fmla="*/ 423 h 424"/>
            </a:gdLst>
            <a:ahLst/>
            <a:cxnLst>
              <a:cxn ang="0">
                <a:pos x="T0" y="T1"/>
              </a:cxn>
              <a:cxn ang="0">
                <a:pos x="T2" y="T3"/>
              </a:cxn>
              <a:cxn ang="0">
                <a:pos x="T4" y="T5"/>
              </a:cxn>
              <a:cxn ang="0">
                <a:pos x="T6" y="T7"/>
              </a:cxn>
              <a:cxn ang="0">
                <a:pos x="T8" y="T9"/>
              </a:cxn>
            </a:cxnLst>
            <a:rect l="0" t="0" r="r" b="b"/>
            <a:pathLst>
              <a:path w="290" h="424">
                <a:moveTo>
                  <a:pt x="0" y="423"/>
                </a:moveTo>
                <a:lnTo>
                  <a:pt x="0" y="0"/>
                </a:lnTo>
                <a:lnTo>
                  <a:pt x="289" y="0"/>
                </a:lnTo>
                <a:lnTo>
                  <a:pt x="289" y="423"/>
                </a:lnTo>
                <a:lnTo>
                  <a:pt x="0" y="423"/>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49" name="Freeform 21">
            <a:extLst>
              <a:ext uri="{FF2B5EF4-FFF2-40B4-BE49-F238E27FC236}">
                <a16:creationId xmlns:a16="http://schemas.microsoft.com/office/drawing/2014/main" id="{A190012E-E9F9-4B91-847F-55C00A7E72D8}"/>
              </a:ext>
            </a:extLst>
          </p:cNvPr>
          <p:cNvSpPr>
            <a:spLocks/>
          </p:cNvSpPr>
          <p:nvPr/>
        </p:nvSpPr>
        <p:spPr bwMode="auto">
          <a:xfrm>
            <a:off x="9315451" y="2849563"/>
            <a:ext cx="461963" cy="673100"/>
          </a:xfrm>
          <a:custGeom>
            <a:avLst/>
            <a:gdLst>
              <a:gd name="T0" fmla="*/ 0 w 291"/>
              <a:gd name="T1" fmla="*/ 423 h 424"/>
              <a:gd name="T2" fmla="*/ 0 w 291"/>
              <a:gd name="T3" fmla="*/ 0 h 424"/>
              <a:gd name="T4" fmla="*/ 290 w 291"/>
              <a:gd name="T5" fmla="*/ 0 h 424"/>
              <a:gd name="T6" fmla="*/ 290 w 291"/>
              <a:gd name="T7" fmla="*/ 423 h 424"/>
              <a:gd name="T8" fmla="*/ 0 w 291"/>
              <a:gd name="T9" fmla="*/ 423 h 424"/>
            </a:gdLst>
            <a:ahLst/>
            <a:cxnLst>
              <a:cxn ang="0">
                <a:pos x="T0" y="T1"/>
              </a:cxn>
              <a:cxn ang="0">
                <a:pos x="T2" y="T3"/>
              </a:cxn>
              <a:cxn ang="0">
                <a:pos x="T4" y="T5"/>
              </a:cxn>
              <a:cxn ang="0">
                <a:pos x="T6" y="T7"/>
              </a:cxn>
              <a:cxn ang="0">
                <a:pos x="T8" y="T9"/>
              </a:cxn>
            </a:cxnLst>
            <a:rect l="0" t="0" r="r" b="b"/>
            <a:pathLst>
              <a:path w="291" h="424">
                <a:moveTo>
                  <a:pt x="0" y="423"/>
                </a:moveTo>
                <a:lnTo>
                  <a:pt x="0" y="0"/>
                </a:lnTo>
                <a:lnTo>
                  <a:pt x="290" y="0"/>
                </a:lnTo>
                <a:lnTo>
                  <a:pt x="290" y="423"/>
                </a:lnTo>
                <a:lnTo>
                  <a:pt x="0" y="423"/>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50" name="Line 22">
            <a:extLst>
              <a:ext uri="{FF2B5EF4-FFF2-40B4-BE49-F238E27FC236}">
                <a16:creationId xmlns:a16="http://schemas.microsoft.com/office/drawing/2014/main" id="{852190B4-2F7C-4E77-9F96-E27C7BB31622}"/>
              </a:ext>
            </a:extLst>
          </p:cNvPr>
          <p:cNvSpPr>
            <a:spLocks noChangeShapeType="1"/>
          </p:cNvSpPr>
          <p:nvPr/>
        </p:nvSpPr>
        <p:spPr bwMode="auto">
          <a:xfrm>
            <a:off x="4276725" y="3679825"/>
            <a:ext cx="0" cy="312738"/>
          </a:xfrm>
          <a:prstGeom prst="line">
            <a:avLst/>
          </a:prstGeom>
          <a:noFill/>
          <a:ln w="1270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51" name="Freeform 23">
            <a:extLst>
              <a:ext uri="{FF2B5EF4-FFF2-40B4-BE49-F238E27FC236}">
                <a16:creationId xmlns:a16="http://schemas.microsoft.com/office/drawing/2014/main" id="{F06A8BC8-3494-48BB-99CF-C99EC394195D}"/>
              </a:ext>
            </a:extLst>
          </p:cNvPr>
          <p:cNvSpPr>
            <a:spLocks/>
          </p:cNvSpPr>
          <p:nvPr/>
        </p:nvSpPr>
        <p:spPr bwMode="auto">
          <a:xfrm>
            <a:off x="4224338" y="3998913"/>
            <a:ext cx="106362" cy="209550"/>
          </a:xfrm>
          <a:custGeom>
            <a:avLst/>
            <a:gdLst>
              <a:gd name="T0" fmla="*/ 33 w 67"/>
              <a:gd name="T1" fmla="*/ 131 h 132"/>
              <a:gd name="T2" fmla="*/ 66 w 67"/>
              <a:gd name="T3" fmla="*/ 0 h 132"/>
              <a:gd name="T4" fmla="*/ 0 w 67"/>
              <a:gd name="T5" fmla="*/ 0 h 132"/>
              <a:gd name="T6" fmla="*/ 33 w 67"/>
              <a:gd name="T7" fmla="*/ 131 h 132"/>
            </a:gdLst>
            <a:ahLst/>
            <a:cxnLst>
              <a:cxn ang="0">
                <a:pos x="T0" y="T1"/>
              </a:cxn>
              <a:cxn ang="0">
                <a:pos x="T2" y="T3"/>
              </a:cxn>
              <a:cxn ang="0">
                <a:pos x="T4" y="T5"/>
              </a:cxn>
              <a:cxn ang="0">
                <a:pos x="T6" y="T7"/>
              </a:cxn>
            </a:cxnLst>
            <a:rect l="0" t="0" r="r" b="b"/>
            <a:pathLst>
              <a:path w="67" h="132">
                <a:moveTo>
                  <a:pt x="33" y="131"/>
                </a:moveTo>
                <a:lnTo>
                  <a:pt x="66" y="0"/>
                </a:lnTo>
                <a:lnTo>
                  <a:pt x="0" y="0"/>
                </a:lnTo>
                <a:lnTo>
                  <a:pt x="33" y="131"/>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52" name="Line 24">
            <a:extLst>
              <a:ext uri="{FF2B5EF4-FFF2-40B4-BE49-F238E27FC236}">
                <a16:creationId xmlns:a16="http://schemas.microsoft.com/office/drawing/2014/main" id="{16DE4A6A-1892-4FA5-BC3C-32FF6D29552E}"/>
              </a:ext>
            </a:extLst>
          </p:cNvPr>
          <p:cNvSpPr>
            <a:spLocks noChangeShapeType="1"/>
          </p:cNvSpPr>
          <p:nvPr/>
        </p:nvSpPr>
        <p:spPr bwMode="auto">
          <a:xfrm>
            <a:off x="8075613" y="3679825"/>
            <a:ext cx="0" cy="29845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53" name="Freeform 25">
            <a:extLst>
              <a:ext uri="{FF2B5EF4-FFF2-40B4-BE49-F238E27FC236}">
                <a16:creationId xmlns:a16="http://schemas.microsoft.com/office/drawing/2014/main" id="{56579AD0-9BE1-4248-8C65-B06CD6BB96FA}"/>
              </a:ext>
            </a:extLst>
          </p:cNvPr>
          <p:cNvSpPr>
            <a:spLocks/>
          </p:cNvSpPr>
          <p:nvPr/>
        </p:nvSpPr>
        <p:spPr bwMode="auto">
          <a:xfrm>
            <a:off x="8023226" y="3984625"/>
            <a:ext cx="106363" cy="209550"/>
          </a:xfrm>
          <a:custGeom>
            <a:avLst/>
            <a:gdLst>
              <a:gd name="T0" fmla="*/ 33 w 67"/>
              <a:gd name="T1" fmla="*/ 131 h 132"/>
              <a:gd name="T2" fmla="*/ 66 w 67"/>
              <a:gd name="T3" fmla="*/ 0 h 132"/>
              <a:gd name="T4" fmla="*/ 0 w 67"/>
              <a:gd name="T5" fmla="*/ 0 h 132"/>
              <a:gd name="T6" fmla="*/ 33 w 67"/>
              <a:gd name="T7" fmla="*/ 131 h 132"/>
            </a:gdLst>
            <a:ahLst/>
            <a:cxnLst>
              <a:cxn ang="0">
                <a:pos x="T0" y="T1"/>
              </a:cxn>
              <a:cxn ang="0">
                <a:pos x="T2" y="T3"/>
              </a:cxn>
              <a:cxn ang="0">
                <a:pos x="T4" y="T5"/>
              </a:cxn>
              <a:cxn ang="0">
                <a:pos x="T6" y="T7"/>
              </a:cxn>
            </a:cxnLst>
            <a:rect l="0" t="0" r="r" b="b"/>
            <a:pathLst>
              <a:path w="67" h="132">
                <a:moveTo>
                  <a:pt x="33" y="131"/>
                </a:moveTo>
                <a:lnTo>
                  <a:pt x="66" y="0"/>
                </a:lnTo>
                <a:lnTo>
                  <a:pt x="0" y="0"/>
                </a:lnTo>
                <a:lnTo>
                  <a:pt x="33" y="131"/>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54" name="Rectangle 26">
            <a:extLst>
              <a:ext uri="{FF2B5EF4-FFF2-40B4-BE49-F238E27FC236}">
                <a16:creationId xmlns:a16="http://schemas.microsoft.com/office/drawing/2014/main" id="{43AAE663-9674-49F7-BA6B-0FE6CF1233ED}"/>
              </a:ext>
            </a:extLst>
          </p:cNvPr>
          <p:cNvSpPr>
            <a:spLocks noChangeArrowheads="1"/>
          </p:cNvSpPr>
          <p:nvPr/>
        </p:nvSpPr>
        <p:spPr bwMode="auto">
          <a:xfrm>
            <a:off x="2184401" y="4432300"/>
            <a:ext cx="6118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a:latin typeface="Times New Roman" panose="02020603050405020304" pitchFamily="18" charset="0"/>
              </a:rPr>
              <a:t>Products are removed by bleeding off a carefully calculated flow</a:t>
            </a:r>
          </a:p>
        </p:txBody>
      </p:sp>
      <p:sp>
        <p:nvSpPr>
          <p:cNvPr id="201755" name="Rectangle 27">
            <a:extLst>
              <a:ext uri="{FF2B5EF4-FFF2-40B4-BE49-F238E27FC236}">
                <a16:creationId xmlns:a16="http://schemas.microsoft.com/office/drawing/2014/main" id="{8CF15692-8CCA-4C2C-9575-0488E73F1735}"/>
              </a:ext>
            </a:extLst>
          </p:cNvPr>
          <p:cNvSpPr>
            <a:spLocks noChangeArrowheads="1"/>
          </p:cNvSpPr>
          <p:nvPr/>
        </p:nvSpPr>
        <p:spPr bwMode="auto">
          <a:xfrm>
            <a:off x="2189164" y="4737100"/>
            <a:ext cx="604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a:latin typeface="Times New Roman" panose="02020603050405020304" pitchFamily="18" charset="0"/>
              </a:rPr>
              <a:t>at suitable exit points.  This changes the velocity of the bands in</a:t>
            </a:r>
          </a:p>
        </p:txBody>
      </p:sp>
      <p:sp>
        <p:nvSpPr>
          <p:cNvPr id="201756" name="Rectangle 28">
            <a:extLst>
              <a:ext uri="{FF2B5EF4-FFF2-40B4-BE49-F238E27FC236}">
                <a16:creationId xmlns:a16="http://schemas.microsoft.com/office/drawing/2014/main" id="{F7CB74F8-99CA-4920-A571-1AF6323CD165}"/>
              </a:ext>
            </a:extLst>
          </p:cNvPr>
          <p:cNvSpPr>
            <a:spLocks noChangeArrowheads="1"/>
          </p:cNvSpPr>
          <p:nvPr/>
        </p:nvSpPr>
        <p:spPr bwMode="auto">
          <a:xfrm>
            <a:off x="2193925" y="5041901"/>
            <a:ext cx="5786842" cy="3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a:latin typeface="Times New Roman" panose="02020603050405020304" pitchFamily="18" charset="0"/>
              </a:rPr>
              <a:t>the column and forces the products to move toward the ports</a:t>
            </a:r>
          </a:p>
        </p:txBody>
      </p:sp>
      <p:sp>
        <p:nvSpPr>
          <p:cNvPr id="201757" name="Rectangle 29">
            <a:extLst>
              <a:ext uri="{FF2B5EF4-FFF2-40B4-BE49-F238E27FC236}">
                <a16:creationId xmlns:a16="http://schemas.microsoft.com/office/drawing/2014/main" id="{16454703-49C8-47C1-BB21-632B213E3EA8}"/>
              </a:ext>
            </a:extLst>
          </p:cNvPr>
          <p:cNvSpPr>
            <a:spLocks noChangeArrowheads="1"/>
          </p:cNvSpPr>
          <p:nvPr/>
        </p:nvSpPr>
        <p:spPr bwMode="auto">
          <a:xfrm>
            <a:off x="2232026" y="5438776"/>
            <a:ext cx="6767879" cy="3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dirty="0">
                <a:latin typeface="Times New Roman" panose="02020603050405020304" pitchFamily="18" charset="0"/>
              </a:rPr>
              <a:t>This ensures that the column segments are clean before they are moved</a:t>
            </a:r>
          </a:p>
        </p:txBody>
      </p:sp>
      <p:sp>
        <p:nvSpPr>
          <p:cNvPr id="201758" name="Rectangle 30">
            <a:extLst>
              <a:ext uri="{FF2B5EF4-FFF2-40B4-BE49-F238E27FC236}">
                <a16:creationId xmlns:a16="http://schemas.microsoft.com/office/drawing/2014/main" id="{EDE49D6E-00CA-43F1-8CE4-388B1F40E029}"/>
              </a:ext>
            </a:extLst>
          </p:cNvPr>
          <p:cNvSpPr>
            <a:spLocks noChangeArrowheads="1"/>
          </p:cNvSpPr>
          <p:nvPr/>
        </p:nvSpPr>
        <p:spPr bwMode="auto">
          <a:xfrm>
            <a:off x="2232026" y="5759451"/>
            <a:ext cx="6549871" cy="3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a:latin typeface="Times New Roman" panose="02020603050405020304" pitchFamily="18" charset="0"/>
              </a:rPr>
              <a:t>and that the solvent can be recycled directly back through the system</a:t>
            </a:r>
          </a:p>
        </p:txBody>
      </p:sp>
      <p:sp>
        <p:nvSpPr>
          <p:cNvPr id="201759" name="Freeform 31">
            <a:extLst>
              <a:ext uri="{FF2B5EF4-FFF2-40B4-BE49-F238E27FC236}">
                <a16:creationId xmlns:a16="http://schemas.microsoft.com/office/drawing/2014/main" id="{845922EC-5A81-4B31-A9C7-3A241432FDB7}"/>
              </a:ext>
            </a:extLst>
          </p:cNvPr>
          <p:cNvSpPr>
            <a:spLocks/>
          </p:cNvSpPr>
          <p:nvPr/>
        </p:nvSpPr>
        <p:spPr bwMode="auto">
          <a:xfrm>
            <a:off x="2314576" y="1857375"/>
            <a:ext cx="7707313" cy="1328738"/>
          </a:xfrm>
          <a:custGeom>
            <a:avLst/>
            <a:gdLst>
              <a:gd name="T0" fmla="*/ 4719 w 4855"/>
              <a:gd name="T1" fmla="*/ 836 h 837"/>
              <a:gd name="T2" fmla="*/ 4854 w 4855"/>
              <a:gd name="T3" fmla="*/ 836 h 837"/>
              <a:gd name="T4" fmla="*/ 4854 w 4855"/>
              <a:gd name="T5" fmla="*/ 0 h 837"/>
              <a:gd name="T6" fmla="*/ 0 w 4855"/>
              <a:gd name="T7" fmla="*/ 0 h 837"/>
              <a:gd name="T8" fmla="*/ 0 w 4855"/>
              <a:gd name="T9" fmla="*/ 836 h 837"/>
              <a:gd name="T10" fmla="*/ 110 w 4855"/>
              <a:gd name="T11" fmla="*/ 836 h 837"/>
            </a:gdLst>
            <a:ahLst/>
            <a:cxnLst>
              <a:cxn ang="0">
                <a:pos x="T0" y="T1"/>
              </a:cxn>
              <a:cxn ang="0">
                <a:pos x="T2" y="T3"/>
              </a:cxn>
              <a:cxn ang="0">
                <a:pos x="T4" y="T5"/>
              </a:cxn>
              <a:cxn ang="0">
                <a:pos x="T6" y="T7"/>
              </a:cxn>
              <a:cxn ang="0">
                <a:pos x="T8" y="T9"/>
              </a:cxn>
              <a:cxn ang="0">
                <a:pos x="T10" y="T11"/>
              </a:cxn>
            </a:cxnLst>
            <a:rect l="0" t="0" r="r" b="b"/>
            <a:pathLst>
              <a:path w="4855" h="837">
                <a:moveTo>
                  <a:pt x="4719" y="836"/>
                </a:moveTo>
                <a:lnTo>
                  <a:pt x="4854" y="836"/>
                </a:lnTo>
                <a:lnTo>
                  <a:pt x="4854" y="0"/>
                </a:lnTo>
                <a:lnTo>
                  <a:pt x="0" y="0"/>
                </a:lnTo>
                <a:lnTo>
                  <a:pt x="0" y="836"/>
                </a:lnTo>
                <a:lnTo>
                  <a:pt x="110" y="836"/>
                </a:lnTo>
              </a:path>
            </a:pathLst>
          </a:custGeom>
          <a:noFill/>
          <a:ln w="12700" cap="rnd" cmpd="sng">
            <a:solidFill>
              <a:srgbClr val="BC37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60" name="Freeform 32">
            <a:extLst>
              <a:ext uri="{FF2B5EF4-FFF2-40B4-BE49-F238E27FC236}">
                <a16:creationId xmlns:a16="http://schemas.microsoft.com/office/drawing/2014/main" id="{9806FAAA-D9A7-4947-B618-A83E338F2D5C}"/>
              </a:ext>
            </a:extLst>
          </p:cNvPr>
          <p:cNvSpPr>
            <a:spLocks/>
          </p:cNvSpPr>
          <p:nvPr/>
        </p:nvSpPr>
        <p:spPr bwMode="auto">
          <a:xfrm>
            <a:off x="2489200" y="3132138"/>
            <a:ext cx="211138" cy="106362"/>
          </a:xfrm>
          <a:custGeom>
            <a:avLst/>
            <a:gdLst>
              <a:gd name="T0" fmla="*/ 132 w 133"/>
              <a:gd name="T1" fmla="*/ 33 h 67"/>
              <a:gd name="T2" fmla="*/ 0 w 133"/>
              <a:gd name="T3" fmla="*/ 0 h 67"/>
              <a:gd name="T4" fmla="*/ 0 w 133"/>
              <a:gd name="T5" fmla="*/ 66 h 67"/>
              <a:gd name="T6" fmla="*/ 132 w 133"/>
              <a:gd name="T7" fmla="*/ 33 h 67"/>
            </a:gdLst>
            <a:ahLst/>
            <a:cxnLst>
              <a:cxn ang="0">
                <a:pos x="T0" y="T1"/>
              </a:cxn>
              <a:cxn ang="0">
                <a:pos x="T2" y="T3"/>
              </a:cxn>
              <a:cxn ang="0">
                <a:pos x="T4" y="T5"/>
              </a:cxn>
              <a:cxn ang="0">
                <a:pos x="T6" y="T7"/>
              </a:cxn>
            </a:cxnLst>
            <a:rect l="0" t="0" r="r" b="b"/>
            <a:pathLst>
              <a:path w="133" h="67">
                <a:moveTo>
                  <a:pt x="132" y="33"/>
                </a:moveTo>
                <a:lnTo>
                  <a:pt x="0" y="0"/>
                </a:lnTo>
                <a:lnTo>
                  <a:pt x="0" y="66"/>
                </a:lnTo>
                <a:lnTo>
                  <a:pt x="132" y="3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61" name="Rectangle 33">
            <a:extLst>
              <a:ext uri="{FF2B5EF4-FFF2-40B4-BE49-F238E27FC236}">
                <a16:creationId xmlns:a16="http://schemas.microsoft.com/office/drawing/2014/main" id="{C9016F93-BB21-476B-B0BC-89AD438A7C0E}"/>
              </a:ext>
            </a:extLst>
          </p:cNvPr>
          <p:cNvSpPr>
            <a:spLocks noChangeArrowheads="1"/>
          </p:cNvSpPr>
          <p:nvPr/>
        </p:nvSpPr>
        <p:spPr bwMode="auto">
          <a:xfrm>
            <a:off x="6788150" y="1487489"/>
            <a:ext cx="186589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BC3700"/>
                </a:solidFill>
                <a:latin typeface="Times New Roman" panose="02020603050405020304" pitchFamily="18" charset="0"/>
              </a:rPr>
              <a:t>Mobile Phase</a:t>
            </a:r>
          </a:p>
        </p:txBody>
      </p:sp>
      <p:sp>
        <p:nvSpPr>
          <p:cNvPr id="201762" name="Line 34">
            <a:extLst>
              <a:ext uri="{FF2B5EF4-FFF2-40B4-BE49-F238E27FC236}">
                <a16:creationId xmlns:a16="http://schemas.microsoft.com/office/drawing/2014/main" id="{D919E831-DFCB-4B09-9B2B-C4B30530A3A6}"/>
              </a:ext>
            </a:extLst>
          </p:cNvPr>
          <p:cNvSpPr>
            <a:spLocks noChangeShapeType="1"/>
          </p:cNvSpPr>
          <p:nvPr/>
        </p:nvSpPr>
        <p:spPr bwMode="auto">
          <a:xfrm flipH="1">
            <a:off x="3908425" y="3673475"/>
            <a:ext cx="20638" cy="0"/>
          </a:xfrm>
          <a:prstGeom prst="line">
            <a:avLst/>
          </a:prstGeom>
          <a:noFill/>
          <a:ln w="12700">
            <a:solidFill>
              <a:srgbClr val="114FF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63" name="Freeform 35">
            <a:extLst>
              <a:ext uri="{FF2B5EF4-FFF2-40B4-BE49-F238E27FC236}">
                <a16:creationId xmlns:a16="http://schemas.microsoft.com/office/drawing/2014/main" id="{DE990479-6C3F-4938-85E9-676D927F7EB3}"/>
              </a:ext>
            </a:extLst>
          </p:cNvPr>
          <p:cNvSpPr>
            <a:spLocks/>
          </p:cNvSpPr>
          <p:nvPr/>
        </p:nvSpPr>
        <p:spPr bwMode="auto">
          <a:xfrm>
            <a:off x="3914775" y="3621089"/>
            <a:ext cx="209550" cy="104775"/>
          </a:xfrm>
          <a:custGeom>
            <a:avLst/>
            <a:gdLst>
              <a:gd name="T0" fmla="*/ 131 w 132"/>
              <a:gd name="T1" fmla="*/ 33 h 66"/>
              <a:gd name="T2" fmla="*/ 0 w 132"/>
              <a:gd name="T3" fmla="*/ 0 h 66"/>
              <a:gd name="T4" fmla="*/ 0 w 132"/>
              <a:gd name="T5" fmla="*/ 65 h 66"/>
              <a:gd name="T6" fmla="*/ 131 w 132"/>
              <a:gd name="T7" fmla="*/ 33 h 66"/>
            </a:gdLst>
            <a:ahLst/>
            <a:cxnLst>
              <a:cxn ang="0">
                <a:pos x="T0" y="T1"/>
              </a:cxn>
              <a:cxn ang="0">
                <a:pos x="T2" y="T3"/>
              </a:cxn>
              <a:cxn ang="0">
                <a:pos x="T4" y="T5"/>
              </a:cxn>
              <a:cxn ang="0">
                <a:pos x="T6" y="T7"/>
              </a:cxn>
            </a:cxnLst>
            <a:rect l="0" t="0" r="r" b="b"/>
            <a:pathLst>
              <a:path w="132" h="66">
                <a:moveTo>
                  <a:pt x="131" y="33"/>
                </a:moveTo>
                <a:lnTo>
                  <a:pt x="0" y="0"/>
                </a:lnTo>
                <a:lnTo>
                  <a:pt x="0" y="65"/>
                </a:lnTo>
                <a:lnTo>
                  <a:pt x="131" y="33"/>
                </a:lnTo>
              </a:path>
            </a:pathLst>
          </a:custGeom>
          <a:solidFill>
            <a:srgbClr val="114FFB"/>
          </a:solidFill>
          <a:ln w="12700" cap="rnd" cmpd="sng">
            <a:solidFill>
              <a:srgbClr val="114FF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64" name="Line 36">
            <a:extLst>
              <a:ext uri="{FF2B5EF4-FFF2-40B4-BE49-F238E27FC236}">
                <a16:creationId xmlns:a16="http://schemas.microsoft.com/office/drawing/2014/main" id="{0949E241-9DA7-40F3-913B-083593D5F551}"/>
              </a:ext>
            </a:extLst>
          </p:cNvPr>
          <p:cNvSpPr>
            <a:spLocks noChangeShapeType="1"/>
          </p:cNvSpPr>
          <p:nvPr/>
        </p:nvSpPr>
        <p:spPr bwMode="auto">
          <a:xfrm flipH="1">
            <a:off x="8415338" y="3657600"/>
            <a:ext cx="93662"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65" name="Freeform 37">
            <a:extLst>
              <a:ext uri="{FF2B5EF4-FFF2-40B4-BE49-F238E27FC236}">
                <a16:creationId xmlns:a16="http://schemas.microsoft.com/office/drawing/2014/main" id="{D1775EF2-AADB-48B9-87DB-8E29B840F0A7}"/>
              </a:ext>
            </a:extLst>
          </p:cNvPr>
          <p:cNvSpPr>
            <a:spLocks/>
          </p:cNvSpPr>
          <p:nvPr/>
        </p:nvSpPr>
        <p:spPr bwMode="auto">
          <a:xfrm>
            <a:off x="8212139" y="3605213"/>
            <a:ext cx="211137" cy="106362"/>
          </a:xfrm>
          <a:custGeom>
            <a:avLst/>
            <a:gdLst>
              <a:gd name="T0" fmla="*/ 0 w 133"/>
              <a:gd name="T1" fmla="*/ 33 h 67"/>
              <a:gd name="T2" fmla="*/ 132 w 133"/>
              <a:gd name="T3" fmla="*/ 66 h 67"/>
              <a:gd name="T4" fmla="*/ 132 w 133"/>
              <a:gd name="T5" fmla="*/ 0 h 67"/>
              <a:gd name="T6" fmla="*/ 0 w 133"/>
              <a:gd name="T7" fmla="*/ 33 h 67"/>
            </a:gdLst>
            <a:ahLst/>
            <a:cxnLst>
              <a:cxn ang="0">
                <a:pos x="T0" y="T1"/>
              </a:cxn>
              <a:cxn ang="0">
                <a:pos x="T2" y="T3"/>
              </a:cxn>
              <a:cxn ang="0">
                <a:pos x="T4" y="T5"/>
              </a:cxn>
              <a:cxn ang="0">
                <a:pos x="T6" y="T7"/>
              </a:cxn>
            </a:cxnLst>
            <a:rect l="0" t="0" r="r" b="b"/>
            <a:pathLst>
              <a:path w="133" h="67">
                <a:moveTo>
                  <a:pt x="0" y="33"/>
                </a:moveTo>
                <a:lnTo>
                  <a:pt x="132" y="66"/>
                </a:lnTo>
                <a:lnTo>
                  <a:pt x="132" y="0"/>
                </a:lnTo>
                <a:lnTo>
                  <a:pt x="0" y="33"/>
                </a:lnTo>
              </a:path>
            </a:pathLst>
          </a:custGeom>
          <a:solidFill>
            <a:schemeClr val="hlink"/>
          </a:solidFill>
          <a:ln w="127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66" name="Rectangle 38">
            <a:extLst>
              <a:ext uri="{FF2B5EF4-FFF2-40B4-BE49-F238E27FC236}">
                <a16:creationId xmlns:a16="http://schemas.microsoft.com/office/drawing/2014/main" id="{79FE7D7D-3138-4B68-8704-B3F691EB3A3A}"/>
              </a:ext>
            </a:extLst>
          </p:cNvPr>
          <p:cNvSpPr>
            <a:spLocks noChangeArrowheads="1"/>
          </p:cNvSpPr>
          <p:nvPr/>
        </p:nvSpPr>
        <p:spPr bwMode="auto">
          <a:xfrm>
            <a:off x="2687639" y="1319214"/>
            <a:ext cx="2442977" cy="47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800" b="1" i="1">
                <a:solidFill>
                  <a:srgbClr val="004E47"/>
                </a:solidFill>
                <a:latin typeface="Times New Roman" panose="02020603050405020304" pitchFamily="18" charset="0"/>
              </a:rPr>
              <a:t>Basic Principle</a:t>
            </a:r>
          </a:p>
        </p:txBody>
      </p:sp>
      <p:sp>
        <p:nvSpPr>
          <p:cNvPr id="201767" name="Line 39">
            <a:extLst>
              <a:ext uri="{FF2B5EF4-FFF2-40B4-BE49-F238E27FC236}">
                <a16:creationId xmlns:a16="http://schemas.microsoft.com/office/drawing/2014/main" id="{6A5A153C-5A1B-4CB0-AD8B-FFF53026662C}"/>
              </a:ext>
            </a:extLst>
          </p:cNvPr>
          <p:cNvSpPr>
            <a:spLocks noChangeShapeType="1"/>
          </p:cNvSpPr>
          <p:nvPr/>
        </p:nvSpPr>
        <p:spPr bwMode="auto">
          <a:xfrm>
            <a:off x="6207125" y="2157413"/>
            <a:ext cx="0" cy="463550"/>
          </a:xfrm>
          <a:prstGeom prst="line">
            <a:avLst/>
          </a:prstGeom>
          <a:noFill/>
          <a:ln w="12700">
            <a:solidFill>
              <a:srgbClr val="8901F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68" name="Freeform 40">
            <a:extLst>
              <a:ext uri="{FF2B5EF4-FFF2-40B4-BE49-F238E27FC236}">
                <a16:creationId xmlns:a16="http://schemas.microsoft.com/office/drawing/2014/main" id="{C9394965-8B9F-4ECB-985D-D2ADC283697E}"/>
              </a:ext>
            </a:extLst>
          </p:cNvPr>
          <p:cNvSpPr>
            <a:spLocks/>
          </p:cNvSpPr>
          <p:nvPr/>
        </p:nvSpPr>
        <p:spPr bwMode="auto">
          <a:xfrm>
            <a:off x="6154738" y="2627314"/>
            <a:ext cx="106362" cy="211137"/>
          </a:xfrm>
          <a:custGeom>
            <a:avLst/>
            <a:gdLst>
              <a:gd name="T0" fmla="*/ 33 w 67"/>
              <a:gd name="T1" fmla="*/ 132 h 133"/>
              <a:gd name="T2" fmla="*/ 66 w 67"/>
              <a:gd name="T3" fmla="*/ 0 h 133"/>
              <a:gd name="T4" fmla="*/ 0 w 67"/>
              <a:gd name="T5" fmla="*/ 0 h 133"/>
              <a:gd name="T6" fmla="*/ 33 w 67"/>
              <a:gd name="T7" fmla="*/ 132 h 133"/>
            </a:gdLst>
            <a:ahLst/>
            <a:cxnLst>
              <a:cxn ang="0">
                <a:pos x="T0" y="T1"/>
              </a:cxn>
              <a:cxn ang="0">
                <a:pos x="T2" y="T3"/>
              </a:cxn>
              <a:cxn ang="0">
                <a:pos x="T4" y="T5"/>
              </a:cxn>
              <a:cxn ang="0">
                <a:pos x="T6" y="T7"/>
              </a:cxn>
            </a:cxnLst>
            <a:rect l="0" t="0" r="r" b="b"/>
            <a:pathLst>
              <a:path w="67" h="133">
                <a:moveTo>
                  <a:pt x="33" y="132"/>
                </a:moveTo>
                <a:lnTo>
                  <a:pt x="66" y="0"/>
                </a:lnTo>
                <a:lnTo>
                  <a:pt x="0" y="0"/>
                </a:lnTo>
                <a:lnTo>
                  <a:pt x="33" y="132"/>
                </a:lnTo>
              </a:path>
            </a:pathLst>
          </a:custGeom>
          <a:solidFill>
            <a:srgbClr val="8901F3"/>
          </a:solidFill>
          <a:ln w="12700" cap="rnd" cmpd="sng">
            <a:solidFill>
              <a:srgbClr val="8901F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69" name="Line 41">
            <a:extLst>
              <a:ext uri="{FF2B5EF4-FFF2-40B4-BE49-F238E27FC236}">
                <a16:creationId xmlns:a16="http://schemas.microsoft.com/office/drawing/2014/main" id="{12D6E78F-0B5D-409F-B524-934FE3B531F6}"/>
              </a:ext>
            </a:extLst>
          </p:cNvPr>
          <p:cNvSpPr>
            <a:spLocks noChangeShapeType="1"/>
          </p:cNvSpPr>
          <p:nvPr/>
        </p:nvSpPr>
        <p:spPr bwMode="auto">
          <a:xfrm>
            <a:off x="5426076" y="4067175"/>
            <a:ext cx="1603375" cy="0"/>
          </a:xfrm>
          <a:prstGeom prst="line">
            <a:avLst/>
          </a:prstGeom>
          <a:noFill/>
          <a:ln w="12700">
            <a:solidFill>
              <a:srgbClr val="BC37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70" name="Freeform 42">
            <a:extLst>
              <a:ext uri="{FF2B5EF4-FFF2-40B4-BE49-F238E27FC236}">
                <a16:creationId xmlns:a16="http://schemas.microsoft.com/office/drawing/2014/main" id="{8701712F-51B7-477B-8D6C-B7E6573A7607}"/>
              </a:ext>
            </a:extLst>
          </p:cNvPr>
          <p:cNvSpPr>
            <a:spLocks/>
          </p:cNvSpPr>
          <p:nvPr/>
        </p:nvSpPr>
        <p:spPr bwMode="auto">
          <a:xfrm>
            <a:off x="7035800" y="4014788"/>
            <a:ext cx="211138" cy="106362"/>
          </a:xfrm>
          <a:custGeom>
            <a:avLst/>
            <a:gdLst>
              <a:gd name="T0" fmla="*/ 132 w 133"/>
              <a:gd name="T1" fmla="*/ 33 h 67"/>
              <a:gd name="T2" fmla="*/ 0 w 133"/>
              <a:gd name="T3" fmla="*/ 0 h 67"/>
              <a:gd name="T4" fmla="*/ 0 w 133"/>
              <a:gd name="T5" fmla="*/ 66 h 67"/>
              <a:gd name="T6" fmla="*/ 132 w 133"/>
              <a:gd name="T7" fmla="*/ 33 h 67"/>
            </a:gdLst>
            <a:ahLst/>
            <a:cxnLst>
              <a:cxn ang="0">
                <a:pos x="T0" y="T1"/>
              </a:cxn>
              <a:cxn ang="0">
                <a:pos x="T2" y="T3"/>
              </a:cxn>
              <a:cxn ang="0">
                <a:pos x="T4" y="T5"/>
              </a:cxn>
              <a:cxn ang="0">
                <a:pos x="T6" y="T7"/>
              </a:cxn>
            </a:cxnLst>
            <a:rect l="0" t="0" r="r" b="b"/>
            <a:pathLst>
              <a:path w="133" h="67">
                <a:moveTo>
                  <a:pt x="132" y="33"/>
                </a:moveTo>
                <a:lnTo>
                  <a:pt x="0" y="0"/>
                </a:lnTo>
                <a:lnTo>
                  <a:pt x="0" y="66"/>
                </a:lnTo>
                <a:lnTo>
                  <a:pt x="132" y="33"/>
                </a:lnTo>
              </a:path>
            </a:pathLst>
          </a:custGeom>
          <a:solidFill>
            <a:srgbClr val="BC3700"/>
          </a:solidFill>
          <a:ln w="12700" cap="rnd" cmpd="sng">
            <a:solidFill>
              <a:srgbClr val="BC37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71" name="Rectangle 43">
            <a:extLst>
              <a:ext uri="{FF2B5EF4-FFF2-40B4-BE49-F238E27FC236}">
                <a16:creationId xmlns:a16="http://schemas.microsoft.com/office/drawing/2014/main" id="{3F36569F-7595-4FE4-9DCF-2B7FB07DC82A}"/>
              </a:ext>
            </a:extLst>
          </p:cNvPr>
          <p:cNvSpPr>
            <a:spLocks noChangeArrowheads="1"/>
          </p:cNvSpPr>
          <p:nvPr/>
        </p:nvSpPr>
        <p:spPr bwMode="auto">
          <a:xfrm>
            <a:off x="5326063" y="3638551"/>
            <a:ext cx="1865896"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BC3700"/>
                </a:solidFill>
                <a:latin typeface="Times New Roman" panose="02020603050405020304" pitchFamily="18" charset="0"/>
              </a:rPr>
              <a:t>Mobile Phase</a:t>
            </a:r>
          </a:p>
        </p:txBody>
      </p:sp>
      <p:sp>
        <p:nvSpPr>
          <p:cNvPr id="201772" name="Rectangle 44">
            <a:extLst>
              <a:ext uri="{FF2B5EF4-FFF2-40B4-BE49-F238E27FC236}">
                <a16:creationId xmlns:a16="http://schemas.microsoft.com/office/drawing/2014/main" id="{4AA00AB5-642A-4ED4-A862-B5CDFB801CC8}"/>
              </a:ext>
            </a:extLst>
          </p:cNvPr>
          <p:cNvSpPr>
            <a:spLocks noChangeArrowheads="1"/>
          </p:cNvSpPr>
          <p:nvPr/>
        </p:nvSpPr>
        <p:spPr bwMode="auto">
          <a:xfrm>
            <a:off x="6180138" y="1938339"/>
            <a:ext cx="780664"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solidFill>
                  <a:srgbClr val="8901F3"/>
                </a:solidFill>
                <a:latin typeface="Times New Roman" panose="02020603050405020304" pitchFamily="18" charset="0"/>
              </a:rPr>
              <a:t>Feed</a:t>
            </a:r>
          </a:p>
        </p:txBody>
      </p:sp>
      <p:sp>
        <p:nvSpPr>
          <p:cNvPr id="201774" name="Rectangle 46">
            <a:extLst>
              <a:ext uri="{FF2B5EF4-FFF2-40B4-BE49-F238E27FC236}">
                <a16:creationId xmlns:a16="http://schemas.microsoft.com/office/drawing/2014/main" id="{3235C674-9CEB-4FC4-A586-78404BFDDFB0}"/>
              </a:ext>
            </a:extLst>
          </p:cNvPr>
          <p:cNvSpPr>
            <a:spLocks noChangeArrowheads="1"/>
          </p:cNvSpPr>
          <p:nvPr/>
        </p:nvSpPr>
        <p:spPr bwMode="auto">
          <a:xfrm>
            <a:off x="3622676" y="2193926"/>
            <a:ext cx="1104471" cy="42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2400">
                <a:latin typeface="Times New Roman" panose="02020603050405020304" pitchFamily="18" charset="0"/>
              </a:rPr>
              <a:t>column</a:t>
            </a:r>
          </a:p>
        </p:txBody>
      </p:sp>
      <p:sp>
        <p:nvSpPr>
          <p:cNvPr id="201775" name="Line 47">
            <a:extLst>
              <a:ext uri="{FF2B5EF4-FFF2-40B4-BE49-F238E27FC236}">
                <a16:creationId xmlns:a16="http://schemas.microsoft.com/office/drawing/2014/main" id="{F7E556D6-11A6-4219-9A43-2F815A5A554F}"/>
              </a:ext>
            </a:extLst>
          </p:cNvPr>
          <p:cNvSpPr>
            <a:spLocks noChangeShapeType="1"/>
          </p:cNvSpPr>
          <p:nvPr/>
        </p:nvSpPr>
        <p:spPr bwMode="auto">
          <a:xfrm flipH="1">
            <a:off x="4154489" y="2663825"/>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01776" name="Freeform 48">
            <a:extLst>
              <a:ext uri="{FF2B5EF4-FFF2-40B4-BE49-F238E27FC236}">
                <a16:creationId xmlns:a16="http://schemas.microsoft.com/office/drawing/2014/main" id="{0931A31F-57E6-4156-9A76-CA1A517A6DD8}"/>
              </a:ext>
            </a:extLst>
          </p:cNvPr>
          <p:cNvSpPr>
            <a:spLocks/>
          </p:cNvSpPr>
          <p:nvPr/>
        </p:nvSpPr>
        <p:spPr bwMode="auto">
          <a:xfrm>
            <a:off x="3952875" y="2613026"/>
            <a:ext cx="209550" cy="104775"/>
          </a:xfrm>
          <a:custGeom>
            <a:avLst/>
            <a:gdLst>
              <a:gd name="T0" fmla="*/ 0 w 132"/>
              <a:gd name="T1" fmla="*/ 32 h 66"/>
              <a:gd name="T2" fmla="*/ 131 w 132"/>
              <a:gd name="T3" fmla="*/ 65 h 66"/>
              <a:gd name="T4" fmla="*/ 131 w 132"/>
              <a:gd name="T5" fmla="*/ 0 h 66"/>
              <a:gd name="T6" fmla="*/ 0 w 132"/>
              <a:gd name="T7" fmla="*/ 32 h 66"/>
            </a:gdLst>
            <a:ahLst/>
            <a:cxnLst>
              <a:cxn ang="0">
                <a:pos x="T0" y="T1"/>
              </a:cxn>
              <a:cxn ang="0">
                <a:pos x="T2" y="T3"/>
              </a:cxn>
              <a:cxn ang="0">
                <a:pos x="T4" y="T5"/>
              </a:cxn>
              <a:cxn ang="0">
                <a:pos x="T6" y="T7"/>
              </a:cxn>
            </a:cxnLst>
            <a:rect l="0" t="0" r="r" b="b"/>
            <a:pathLst>
              <a:path w="132" h="66">
                <a:moveTo>
                  <a:pt x="0" y="32"/>
                </a:moveTo>
                <a:lnTo>
                  <a:pt x="131" y="65"/>
                </a:lnTo>
                <a:lnTo>
                  <a:pt x="131" y="0"/>
                </a:lnTo>
                <a:lnTo>
                  <a:pt x="0" y="32"/>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a:p>
        </p:txBody>
      </p:sp>
      <p:sp>
        <p:nvSpPr>
          <p:cNvPr id="201777" name="Rectangle 49">
            <a:extLst>
              <a:ext uri="{FF2B5EF4-FFF2-40B4-BE49-F238E27FC236}">
                <a16:creationId xmlns:a16="http://schemas.microsoft.com/office/drawing/2014/main" id="{2AF19496-F3D9-4DF7-B73D-32BE02A19266}"/>
              </a:ext>
            </a:extLst>
          </p:cNvPr>
          <p:cNvSpPr>
            <a:spLocks noChangeArrowheads="1"/>
          </p:cNvSpPr>
          <p:nvPr/>
        </p:nvSpPr>
        <p:spPr bwMode="auto">
          <a:xfrm>
            <a:off x="1071466" y="505861"/>
            <a:ext cx="9869691" cy="60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pP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Continuous </a:t>
            </a:r>
            <a:r>
              <a:rPr lang="en-GB" altLang="en-US" sz="3600" dirty="0" err="1">
                <a:solidFill>
                  <a:srgbClr val="00279F"/>
                </a:solidFill>
                <a:effectLst>
                  <a:outerShdw blurRad="38100" dist="38100" dir="2700000" algn="tl">
                    <a:srgbClr val="C0C0C0"/>
                  </a:outerShdw>
                </a:effectLst>
                <a:latin typeface="Century Schoolbook" panose="02040604050505020304" pitchFamily="18" charset="0"/>
              </a:rPr>
              <a:t>Countercurrent</a:t>
            </a:r>
            <a:r>
              <a:rPr lang="en-GB" altLang="en-US" sz="3600" dirty="0">
                <a:solidFill>
                  <a:srgbClr val="00279F"/>
                </a:solidFill>
                <a:effectLst>
                  <a:outerShdw blurRad="38100" dist="38100" dir="2700000" algn="tl">
                    <a:srgbClr val="C0C0C0"/>
                  </a:outerShdw>
                </a:effectLst>
                <a:latin typeface="Century Schoolbook" panose="02040604050505020304" pitchFamily="18" charset="0"/>
              </a:rPr>
              <a:t> Chromatography</a:t>
            </a:r>
            <a:endParaRPr lang="en-GB" altLang="en-US" sz="3600" dirty="0">
              <a:solidFill>
                <a:srgbClr val="00279F"/>
              </a:solidFill>
              <a:effectLst>
                <a:outerShdw blurRad="38100" dist="38100" dir="2700000" algn="tl">
                  <a:srgbClr val="C0C0C0"/>
                </a:outerShdw>
              </a:effectLst>
              <a:latin typeface="Matura MT Script Capitals" panose="03020802060602070202" pitchFamily="66"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D75E98D8-52ED-4F5A-A7DC-9ECA1FF2B5B6}"/>
              </a:ext>
            </a:extLst>
          </p:cNvPr>
          <p:cNvSpPr>
            <a:spLocks noGrp="1" noChangeArrowheads="1"/>
          </p:cNvSpPr>
          <p:nvPr>
            <p:ph type="title"/>
          </p:nvPr>
        </p:nvSpPr>
        <p:spPr/>
        <p:txBody>
          <a:bodyPr/>
          <a:lstStyle/>
          <a:p>
            <a:r>
              <a:rPr lang="en-US" altLang="en-US" sz="3200" dirty="0"/>
              <a:t>SMB – Method Development </a:t>
            </a:r>
          </a:p>
        </p:txBody>
      </p:sp>
      <p:sp>
        <p:nvSpPr>
          <p:cNvPr id="264195" name="Rectangle 3">
            <a:extLst>
              <a:ext uri="{FF2B5EF4-FFF2-40B4-BE49-F238E27FC236}">
                <a16:creationId xmlns:a16="http://schemas.microsoft.com/office/drawing/2014/main" id="{859DAC26-06B3-4E43-ADD5-540CC2F28B9F}"/>
              </a:ext>
            </a:extLst>
          </p:cNvPr>
          <p:cNvSpPr>
            <a:spLocks noGrp="1" noChangeArrowheads="1"/>
          </p:cNvSpPr>
          <p:nvPr>
            <p:ph type="body" idx="1"/>
          </p:nvPr>
        </p:nvSpPr>
        <p:spPr/>
        <p:txBody>
          <a:bodyPr/>
          <a:lstStyle/>
          <a:p>
            <a:pPr marL="609600" indent="-609600">
              <a:spcBef>
                <a:spcPct val="30000"/>
              </a:spcBef>
              <a:spcAft>
                <a:spcPct val="30000"/>
              </a:spcAft>
              <a:buFontTx/>
              <a:buAutoNum type="arabicPeriod"/>
            </a:pPr>
            <a:r>
              <a:rPr lang="en-US" altLang="en-US" sz="2400" dirty="0"/>
              <a:t>Start with linear batch experiments</a:t>
            </a:r>
          </a:p>
          <a:p>
            <a:pPr marL="609600" indent="-609600">
              <a:spcBef>
                <a:spcPct val="30000"/>
              </a:spcBef>
              <a:spcAft>
                <a:spcPct val="30000"/>
              </a:spcAft>
              <a:buFontTx/>
              <a:buAutoNum type="arabicPeriod"/>
            </a:pPr>
            <a:r>
              <a:rPr lang="en-US" altLang="en-US" sz="2400" dirty="0"/>
              <a:t>Increase either mass or volume of load to overload the column</a:t>
            </a:r>
          </a:p>
          <a:p>
            <a:pPr marL="609600" indent="-609600">
              <a:spcBef>
                <a:spcPct val="30000"/>
              </a:spcBef>
              <a:spcAft>
                <a:spcPct val="30000"/>
              </a:spcAft>
              <a:buFontTx/>
              <a:buAutoNum type="arabicPeriod"/>
            </a:pPr>
            <a:r>
              <a:rPr lang="en-US" altLang="en-US" sz="2400" dirty="0"/>
              <a:t>Calculate isotherm</a:t>
            </a:r>
          </a:p>
          <a:p>
            <a:pPr marL="609600" indent="-609600">
              <a:spcBef>
                <a:spcPct val="30000"/>
              </a:spcBef>
              <a:spcAft>
                <a:spcPct val="30000"/>
              </a:spcAft>
              <a:buFontTx/>
              <a:buAutoNum type="arabicPeriod"/>
            </a:pPr>
            <a:r>
              <a:rPr lang="en-US" altLang="en-US" sz="2400" dirty="0"/>
              <a:t>Determine resistance to mass transfer (if important)</a:t>
            </a:r>
          </a:p>
          <a:p>
            <a:pPr marL="609600" indent="-609600">
              <a:spcBef>
                <a:spcPct val="30000"/>
              </a:spcBef>
              <a:spcAft>
                <a:spcPct val="30000"/>
              </a:spcAft>
              <a:buFontTx/>
              <a:buAutoNum type="arabicPeriod"/>
            </a:pPr>
            <a:r>
              <a:rPr lang="en-US" altLang="en-US" sz="2400" dirty="0"/>
              <a:t>Calculate necessary flow rates</a:t>
            </a:r>
          </a:p>
          <a:p>
            <a:pPr marL="609600" indent="-609600">
              <a:spcBef>
                <a:spcPct val="30000"/>
              </a:spcBef>
              <a:spcAft>
                <a:spcPct val="30000"/>
              </a:spcAft>
              <a:buFontTx/>
              <a:buAutoNum type="arabicPeriod"/>
            </a:pPr>
            <a:r>
              <a:rPr lang="en-US" altLang="en-US" sz="2400" dirty="0"/>
              <a:t>Optimize (either on-the-fly or with a proven model)</a:t>
            </a:r>
            <a:endParaRPr lang="el-GR" altLang="en-US" sz="2400" dirty="0"/>
          </a:p>
        </p:txBody>
      </p:sp>
    </p:spTree>
    <p:extLst>
      <p:ext uri="{BB962C8B-B14F-4D97-AF65-F5344CB8AC3E}">
        <p14:creationId xmlns:p14="http://schemas.microsoft.com/office/powerpoint/2010/main" val="8420034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F6EC85F1-F7CA-41A0-B2E0-012B35785B8A}"/>
              </a:ext>
            </a:extLst>
          </p:cNvPr>
          <p:cNvSpPr>
            <a:spLocks noGrp="1" noChangeArrowheads="1"/>
          </p:cNvSpPr>
          <p:nvPr>
            <p:ph type="title"/>
          </p:nvPr>
        </p:nvSpPr>
        <p:spPr/>
        <p:txBody>
          <a:bodyPr/>
          <a:lstStyle/>
          <a:p>
            <a:r>
              <a:rPr lang="en-US" altLang="en-US" sz="3600" dirty="0"/>
              <a:t>SMB Optimization</a:t>
            </a:r>
          </a:p>
        </p:txBody>
      </p:sp>
      <p:sp>
        <p:nvSpPr>
          <p:cNvPr id="234499" name="Rectangle 3">
            <a:extLst>
              <a:ext uri="{FF2B5EF4-FFF2-40B4-BE49-F238E27FC236}">
                <a16:creationId xmlns:a16="http://schemas.microsoft.com/office/drawing/2014/main" id="{A485B20E-0D7B-4D65-9EE4-1377CB52AB48}"/>
              </a:ext>
            </a:extLst>
          </p:cNvPr>
          <p:cNvSpPr>
            <a:spLocks noGrp="1" noChangeArrowheads="1"/>
          </p:cNvSpPr>
          <p:nvPr>
            <p:ph type="body" idx="1"/>
          </p:nvPr>
        </p:nvSpPr>
        <p:spPr/>
        <p:txBody>
          <a:bodyPr/>
          <a:lstStyle/>
          <a:p>
            <a:r>
              <a:rPr lang="en-US" altLang="en-US" dirty="0"/>
              <a:t>Independent variables:</a:t>
            </a:r>
          </a:p>
          <a:p>
            <a:pPr lvl="1"/>
            <a:r>
              <a:rPr lang="en-US" altLang="en-US" dirty="0"/>
              <a:t>Flow rates</a:t>
            </a:r>
          </a:p>
          <a:p>
            <a:pPr lvl="2"/>
            <a:r>
              <a:rPr lang="en-US" altLang="en-US" dirty="0"/>
              <a:t>Recycle, </a:t>
            </a:r>
            <a:r>
              <a:rPr lang="en-US" altLang="en-US" dirty="0" err="1"/>
              <a:t>Desorbent</a:t>
            </a:r>
            <a:r>
              <a:rPr lang="en-US" altLang="en-US" dirty="0"/>
              <a:t>, Raffinate, Extract, Feed</a:t>
            </a:r>
          </a:p>
          <a:p>
            <a:pPr lvl="1"/>
            <a:r>
              <a:rPr lang="en-US" altLang="en-US" dirty="0"/>
              <a:t>Period (switching time)</a:t>
            </a:r>
          </a:p>
          <a:p>
            <a:pPr lvl="1"/>
            <a:r>
              <a:rPr lang="en-US" altLang="en-US" dirty="0"/>
              <a:t>That’s it.</a:t>
            </a:r>
          </a:p>
          <a:p>
            <a:r>
              <a:rPr lang="en-US" altLang="en-US" dirty="0"/>
              <a:t>Procedure:</a:t>
            </a:r>
          </a:p>
          <a:p>
            <a:pPr lvl="1"/>
            <a:r>
              <a:rPr lang="en-US" altLang="en-US" dirty="0"/>
              <a:t>Get the system bound, manipulate the flow rates to maximize throughput at required purity</a:t>
            </a:r>
          </a:p>
        </p:txBody>
      </p:sp>
    </p:spTree>
    <p:extLst>
      <p:ext uri="{BB962C8B-B14F-4D97-AF65-F5344CB8AC3E}">
        <p14:creationId xmlns:p14="http://schemas.microsoft.com/office/powerpoint/2010/main" val="27772773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FFF82428-343B-4862-9FD3-8A7E22DEC682}"/>
              </a:ext>
            </a:extLst>
          </p:cNvPr>
          <p:cNvSpPr>
            <a:spLocks noGrp="1" noChangeArrowheads="1"/>
          </p:cNvSpPr>
          <p:nvPr>
            <p:ph type="title"/>
          </p:nvPr>
        </p:nvSpPr>
        <p:spPr>
          <a:xfrm>
            <a:off x="1676400" y="533400"/>
            <a:ext cx="8763000" cy="914400"/>
          </a:xfrm>
        </p:spPr>
        <p:txBody>
          <a:bodyPr/>
          <a:lstStyle/>
          <a:p>
            <a:r>
              <a:rPr lang="en-US" altLang="en-US" sz="4600" dirty="0"/>
              <a:t>Commercial Applications of SMB</a:t>
            </a:r>
          </a:p>
        </p:txBody>
      </p:sp>
      <p:sp>
        <p:nvSpPr>
          <p:cNvPr id="254979" name="Rectangle 3">
            <a:extLst>
              <a:ext uri="{FF2B5EF4-FFF2-40B4-BE49-F238E27FC236}">
                <a16:creationId xmlns:a16="http://schemas.microsoft.com/office/drawing/2014/main" id="{B3D8122F-B7AD-4092-9113-4FEC0BE6993A}"/>
              </a:ext>
            </a:extLst>
          </p:cNvPr>
          <p:cNvSpPr>
            <a:spLocks noGrp="1" noChangeArrowheads="1"/>
          </p:cNvSpPr>
          <p:nvPr>
            <p:ph type="body" idx="1"/>
          </p:nvPr>
        </p:nvSpPr>
        <p:spPr>
          <a:xfrm>
            <a:off x="1752600" y="1600200"/>
            <a:ext cx="8458200" cy="5029200"/>
          </a:xfrm>
        </p:spPr>
        <p:txBody>
          <a:bodyPr>
            <a:normAutofit fontScale="92500"/>
          </a:bodyPr>
          <a:lstStyle/>
          <a:p>
            <a:pPr>
              <a:lnSpc>
                <a:spcPct val="80000"/>
              </a:lnSpc>
              <a:spcAft>
                <a:spcPct val="20000"/>
              </a:spcAft>
            </a:pPr>
            <a:r>
              <a:rPr lang="en-US" altLang="en-US" sz="2400" dirty="0"/>
              <a:t>Hydrocarbons</a:t>
            </a:r>
          </a:p>
          <a:p>
            <a:pPr>
              <a:lnSpc>
                <a:spcPct val="80000"/>
              </a:lnSpc>
              <a:spcAft>
                <a:spcPct val="20000"/>
              </a:spcAft>
            </a:pPr>
            <a:r>
              <a:rPr lang="en-US" altLang="en-US" sz="2400" dirty="0"/>
              <a:t>Sugars</a:t>
            </a:r>
          </a:p>
          <a:p>
            <a:pPr>
              <a:lnSpc>
                <a:spcPct val="80000"/>
              </a:lnSpc>
              <a:spcAft>
                <a:spcPct val="20000"/>
              </a:spcAft>
            </a:pPr>
            <a:r>
              <a:rPr lang="en-US" altLang="en-US" sz="2400" dirty="0"/>
              <a:t>Agrochemicals</a:t>
            </a:r>
          </a:p>
          <a:p>
            <a:pPr>
              <a:lnSpc>
                <a:spcPct val="80000"/>
              </a:lnSpc>
              <a:spcAft>
                <a:spcPct val="20000"/>
              </a:spcAft>
            </a:pPr>
            <a:r>
              <a:rPr lang="en-US" altLang="en-US" sz="2400" dirty="0"/>
              <a:t>Antibiotics</a:t>
            </a:r>
          </a:p>
          <a:p>
            <a:pPr>
              <a:lnSpc>
                <a:spcPct val="80000"/>
              </a:lnSpc>
              <a:spcAft>
                <a:spcPct val="20000"/>
              </a:spcAft>
            </a:pPr>
            <a:r>
              <a:rPr lang="en-US" altLang="en-US" sz="2400" dirty="0"/>
              <a:t>Peptides</a:t>
            </a:r>
          </a:p>
          <a:p>
            <a:pPr>
              <a:lnSpc>
                <a:spcPct val="80000"/>
              </a:lnSpc>
            </a:pPr>
            <a:r>
              <a:rPr lang="en-US" altLang="en-US" sz="2400" dirty="0"/>
              <a:t>Chiral Drugs</a:t>
            </a:r>
          </a:p>
          <a:p>
            <a:pPr lvl="1">
              <a:lnSpc>
                <a:spcPct val="80000"/>
              </a:lnSpc>
            </a:pPr>
            <a:r>
              <a:rPr lang="en-US" altLang="en-US" sz="2000" dirty="0"/>
              <a:t>Gaining tremendous momentum – FDA approves of the technology</a:t>
            </a:r>
          </a:p>
          <a:p>
            <a:pPr lvl="1">
              <a:lnSpc>
                <a:spcPct val="80000"/>
              </a:lnSpc>
              <a:spcAft>
                <a:spcPct val="20000"/>
              </a:spcAft>
            </a:pPr>
            <a:r>
              <a:rPr lang="en-US" altLang="en-US" sz="2000" dirty="0"/>
              <a:t>Chiral resin manufacturers sell resins specifically made for SMB</a:t>
            </a:r>
          </a:p>
          <a:p>
            <a:pPr>
              <a:lnSpc>
                <a:spcPct val="80000"/>
              </a:lnSpc>
            </a:pPr>
            <a:r>
              <a:rPr lang="en-US" altLang="en-US" sz="2400" dirty="0"/>
              <a:t>Proteins?</a:t>
            </a:r>
          </a:p>
          <a:p>
            <a:pPr lvl="1">
              <a:lnSpc>
                <a:spcPct val="80000"/>
              </a:lnSpc>
            </a:pPr>
            <a:r>
              <a:rPr lang="en-US" altLang="en-US" dirty="0"/>
              <a:t>Useful as polishing step?</a:t>
            </a:r>
          </a:p>
          <a:p>
            <a:pPr lvl="2">
              <a:lnSpc>
                <a:spcPct val="80000"/>
              </a:lnSpc>
            </a:pPr>
            <a:r>
              <a:rPr lang="en-US" altLang="en-US" dirty="0"/>
              <a:t>SEC: remove aggregated form of product </a:t>
            </a:r>
          </a:p>
          <a:p>
            <a:pPr lvl="1">
              <a:lnSpc>
                <a:spcPct val="80000"/>
              </a:lnSpc>
            </a:pPr>
            <a:r>
              <a:rPr lang="en-US" altLang="en-US" dirty="0"/>
              <a:t>Multicomponent separations more difficult than traditional uses</a:t>
            </a:r>
          </a:p>
          <a:p>
            <a:pPr lvl="2">
              <a:lnSpc>
                <a:spcPct val="80000"/>
              </a:lnSpc>
            </a:pPr>
            <a:r>
              <a:rPr lang="en-US" altLang="en-US" dirty="0"/>
              <a:t>8, 12, even 16 zone systems being examined</a:t>
            </a:r>
            <a:endParaRPr lang="en-US" altLang="en-US" sz="1800" dirty="0"/>
          </a:p>
          <a:p>
            <a:pPr>
              <a:lnSpc>
                <a:spcPct val="80000"/>
              </a:lnSpc>
            </a:pPr>
            <a:endParaRPr lang="en-US" altLang="en-US" sz="2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0EF8-638F-4603-8F62-491C0B5C5467}"/>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2A6775F3-FE43-40E2-8A75-8E5FF141EF3F}"/>
              </a:ext>
            </a:extLst>
          </p:cNvPr>
          <p:cNvPicPr>
            <a:picLocks noChangeAspect="1"/>
          </p:cNvPicPr>
          <p:nvPr/>
        </p:nvPicPr>
        <p:blipFill rotWithShape="1">
          <a:blip r:embed="rId2"/>
          <a:srcRect l="33334" t="22358" r="28750" b="13580"/>
          <a:stretch/>
        </p:blipFill>
        <p:spPr>
          <a:xfrm>
            <a:off x="3088640" y="721359"/>
            <a:ext cx="5709920" cy="5220500"/>
          </a:xfrm>
          <a:prstGeom prst="rect">
            <a:avLst/>
          </a:prstGeom>
        </p:spPr>
      </p:pic>
      <p:sp>
        <p:nvSpPr>
          <p:cNvPr id="5" name="Rectangle 4">
            <a:extLst>
              <a:ext uri="{FF2B5EF4-FFF2-40B4-BE49-F238E27FC236}">
                <a16:creationId xmlns:a16="http://schemas.microsoft.com/office/drawing/2014/main" id="{04F7E619-BA0B-4AB8-BBCC-BD132F19C24D}"/>
              </a:ext>
            </a:extLst>
          </p:cNvPr>
          <p:cNvSpPr/>
          <p:nvPr/>
        </p:nvSpPr>
        <p:spPr>
          <a:xfrm>
            <a:off x="1239520" y="6277774"/>
            <a:ext cx="9712960" cy="400110"/>
          </a:xfrm>
          <a:prstGeom prst="rect">
            <a:avLst/>
          </a:prstGeom>
        </p:spPr>
        <p:txBody>
          <a:bodyPr wrap="square">
            <a:spAutoFit/>
          </a:bodyPr>
          <a:lstStyle/>
          <a:p>
            <a:r>
              <a:rPr lang="en-US" sz="2000" dirty="0"/>
              <a:t>Schematic diagram of SMB operation in the simplified bioethanol production from biomass</a:t>
            </a:r>
            <a:endParaRPr lang="en-MY" sz="2000" dirty="0"/>
          </a:p>
        </p:txBody>
      </p:sp>
    </p:spTree>
    <p:extLst>
      <p:ext uri="{BB962C8B-B14F-4D97-AF65-F5344CB8AC3E}">
        <p14:creationId xmlns:p14="http://schemas.microsoft.com/office/powerpoint/2010/main" val="39931436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4573-F656-47A3-A458-A5DABA6D1F95}"/>
              </a:ext>
            </a:extLst>
          </p:cNvPr>
          <p:cNvSpPr>
            <a:spLocks noGrp="1"/>
          </p:cNvSpPr>
          <p:nvPr>
            <p:ph type="title"/>
          </p:nvPr>
        </p:nvSpPr>
        <p:spPr/>
        <p:txBody>
          <a:bodyPr/>
          <a:lstStyle/>
          <a:p>
            <a:r>
              <a:rPr lang="en-MY" dirty="0"/>
              <a:t>Five-zone SMB for sugar isolation from dilute-acid hydrolysate</a:t>
            </a:r>
          </a:p>
        </p:txBody>
      </p:sp>
      <p:sp>
        <p:nvSpPr>
          <p:cNvPr id="3" name="Content Placeholder 2">
            <a:extLst>
              <a:ext uri="{FF2B5EF4-FFF2-40B4-BE49-F238E27FC236}">
                <a16:creationId xmlns:a16="http://schemas.microsoft.com/office/drawing/2014/main" id="{8D58A646-797F-4221-9CBD-78353567A17A}"/>
              </a:ext>
            </a:extLst>
          </p:cNvPr>
          <p:cNvSpPr>
            <a:spLocks noGrp="1"/>
          </p:cNvSpPr>
          <p:nvPr>
            <p:ph idx="1"/>
          </p:nvPr>
        </p:nvSpPr>
        <p:spPr>
          <a:xfrm>
            <a:off x="763555" y="1816294"/>
            <a:ext cx="10515600" cy="4351338"/>
          </a:xfrm>
        </p:spPr>
        <p:txBody>
          <a:bodyPr>
            <a:normAutofit fontScale="92500" lnSpcReduction="20000"/>
          </a:bodyPr>
          <a:lstStyle/>
          <a:p>
            <a:pPr algn="just"/>
            <a:r>
              <a:rPr lang="en-US" dirty="0"/>
              <a:t>Dilute acid is first used to hydrolyze (or pretreat) the hemicellulose in biomass. </a:t>
            </a:r>
          </a:p>
          <a:p>
            <a:pPr algn="just"/>
            <a:r>
              <a:rPr lang="en-US" dirty="0"/>
              <a:t>The more recalcitrant cellulose residue is then separated from the hydrolysate. </a:t>
            </a:r>
          </a:p>
          <a:p>
            <a:pPr algn="just"/>
            <a:r>
              <a:rPr lang="en-US" dirty="0"/>
              <a:t>The primary hydrolysate components are six sugars (glucose, xylose, cellobiose, galactose, arabinose, and mannose) and four impurities (sulfuric acid, acetic acid, hydroxymethyl furfural, and furfural). </a:t>
            </a:r>
          </a:p>
          <a:p>
            <a:pPr algn="just"/>
            <a:r>
              <a:rPr lang="en-US" b="1" dirty="0"/>
              <a:t>These impurities inhibit downstream fermentation</a:t>
            </a:r>
            <a:r>
              <a:rPr lang="en-US" dirty="0"/>
              <a:t> and must be removed in a purification step. </a:t>
            </a:r>
          </a:p>
          <a:p>
            <a:pPr algn="just"/>
            <a:r>
              <a:rPr lang="en-US" dirty="0"/>
              <a:t>After purification, the purified hydrolysate is added back to the solid residue for simultaneous enzymatic hydrolysis of the cellulose and fermentation of the sugars to ethanol.</a:t>
            </a:r>
            <a:endParaRPr lang="en-MY" dirty="0"/>
          </a:p>
        </p:txBody>
      </p:sp>
    </p:spTree>
    <p:extLst>
      <p:ext uri="{BB962C8B-B14F-4D97-AF65-F5344CB8AC3E}">
        <p14:creationId xmlns:p14="http://schemas.microsoft.com/office/powerpoint/2010/main" val="17888298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4120-76AD-481A-8FDF-CEBB5B399B6C}"/>
              </a:ext>
            </a:extLst>
          </p:cNvPr>
          <p:cNvSpPr>
            <a:spLocks noGrp="1"/>
          </p:cNvSpPr>
          <p:nvPr>
            <p:ph type="title"/>
          </p:nvPr>
        </p:nvSpPr>
        <p:spPr/>
        <p:txBody>
          <a:bodyPr/>
          <a:lstStyle/>
          <a:p>
            <a:r>
              <a:rPr lang="en-MY" dirty="0"/>
              <a:t>Other application in biorefineries</a:t>
            </a:r>
          </a:p>
        </p:txBody>
      </p:sp>
      <p:sp>
        <p:nvSpPr>
          <p:cNvPr id="3" name="Content Placeholder 2">
            <a:extLst>
              <a:ext uri="{FF2B5EF4-FFF2-40B4-BE49-F238E27FC236}">
                <a16:creationId xmlns:a16="http://schemas.microsoft.com/office/drawing/2014/main" id="{DB856840-3607-4199-8690-9570EEEAEA78}"/>
              </a:ext>
            </a:extLst>
          </p:cNvPr>
          <p:cNvSpPr>
            <a:spLocks noGrp="1"/>
          </p:cNvSpPr>
          <p:nvPr>
            <p:ph idx="1"/>
          </p:nvPr>
        </p:nvSpPr>
        <p:spPr/>
        <p:txBody>
          <a:bodyPr/>
          <a:lstStyle/>
          <a:p>
            <a:r>
              <a:rPr lang="en-US" dirty="0"/>
              <a:t>purification of lactic acid in fermentation broth</a:t>
            </a:r>
          </a:p>
          <a:p>
            <a:r>
              <a:rPr lang="en-US" dirty="0"/>
              <a:t>purification of glycerol by-product from biodiesel processing</a:t>
            </a:r>
          </a:p>
          <a:p>
            <a:r>
              <a:rPr lang="en-US" dirty="0"/>
              <a:t>separation of sugar hydrolysate and concentrated sulfuric acid</a:t>
            </a:r>
            <a:endParaRPr lang="en-MY" dirty="0"/>
          </a:p>
          <a:p>
            <a:endParaRPr lang="en-MY" dirty="0"/>
          </a:p>
        </p:txBody>
      </p:sp>
    </p:spTree>
    <p:extLst>
      <p:ext uri="{BB962C8B-B14F-4D97-AF65-F5344CB8AC3E}">
        <p14:creationId xmlns:p14="http://schemas.microsoft.com/office/powerpoint/2010/main" val="391960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5221</Words>
  <Application>Microsoft Office PowerPoint</Application>
  <PresentationFormat>Widescreen</PresentationFormat>
  <Paragraphs>462</Paragraphs>
  <Slides>98</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98</vt:i4>
      </vt:variant>
    </vt:vector>
  </HeadingPairs>
  <TitlesOfParts>
    <vt:vector size="111" baseType="lpstr">
      <vt:lpstr>Open Sans</vt:lpstr>
      <vt:lpstr>Optima</vt:lpstr>
      <vt:lpstr>Arial</vt:lpstr>
      <vt:lpstr>Brush Script MT</vt:lpstr>
      <vt:lpstr>Calibri</vt:lpstr>
      <vt:lpstr>Calibri Light</vt:lpstr>
      <vt:lpstr>Century Schoolbook</vt:lpstr>
      <vt:lpstr>Constantia</vt:lpstr>
      <vt:lpstr>Matura MT Script Capitals</vt:lpstr>
      <vt:lpstr>Times New Roman</vt:lpstr>
      <vt:lpstr>Verdana</vt:lpstr>
      <vt:lpstr>Wingdings</vt:lpstr>
      <vt:lpstr>Office Theme</vt:lpstr>
      <vt:lpstr>EKC 464 BIOREFINERY ENGINEERING</vt:lpstr>
      <vt:lpstr>Separation and purification technologies  in biorefinery.</vt:lpstr>
      <vt:lpstr>Affinity-based separation techniques</vt:lpstr>
      <vt:lpstr>Reference</vt:lpstr>
      <vt:lpstr>Adsorption</vt:lpstr>
      <vt:lpstr>PowerPoint Presentation</vt:lpstr>
      <vt:lpstr>What is adsorption?</vt:lpstr>
      <vt:lpstr>PowerPoint Presentation</vt:lpstr>
      <vt:lpstr>PowerPoint Presentation</vt:lpstr>
      <vt:lpstr>Adsorption In Liquid</vt:lpstr>
      <vt:lpstr>Adsorption in Solids</vt:lpstr>
      <vt:lpstr>Adsorption mechanism</vt:lpstr>
      <vt:lpstr>Two types of adsorption</vt:lpstr>
      <vt:lpstr>PowerPoint Presentation</vt:lpstr>
      <vt:lpstr>Difference between physisorption and chemisorption</vt:lpstr>
      <vt:lpstr>Factors affecting adsorption</vt:lpstr>
      <vt:lpstr>Adsorption isotherm</vt:lpstr>
      <vt:lpstr>PowerPoint Presentation</vt:lpstr>
      <vt:lpstr>PowerPoint Presentation</vt:lpstr>
      <vt:lpstr>Type of adsorbent</vt:lpstr>
      <vt:lpstr>Activated carbon</vt:lpstr>
      <vt:lpstr>PowerPoint Presentation</vt:lpstr>
      <vt:lpstr>Fixed-bed adsorption system</vt:lpstr>
      <vt:lpstr>PowerPoint Presentation</vt:lpstr>
      <vt:lpstr>Fluidized-bed system</vt:lpstr>
      <vt:lpstr>Pressure swing adsorption process</vt:lpstr>
      <vt:lpstr>Temperature swing adsorption process</vt:lpstr>
      <vt:lpstr>Application of adsorption in Biorefinery</vt:lpstr>
      <vt:lpstr>Adsorption - Ethanol dehydration</vt:lpstr>
      <vt:lpstr>PowerPoint Presentation</vt:lpstr>
      <vt:lpstr>PowerPoint Presentation</vt:lpstr>
      <vt:lpstr>PowerPoint Presentation</vt:lpstr>
      <vt:lpstr>PowerPoint Presentation</vt:lpstr>
      <vt:lpstr>Potential adsorbent</vt:lpstr>
      <vt:lpstr>Why industries need dehydrated alcohol</vt:lpstr>
      <vt:lpstr>PowerPoint Presentation</vt:lpstr>
      <vt:lpstr>Biodiesel purification</vt:lpstr>
      <vt:lpstr>Advantage of adsorption</vt:lpstr>
      <vt:lpstr>Challenges of adsorption in biorefinery</vt:lpstr>
      <vt:lpstr>PowerPoint Presentation</vt:lpstr>
      <vt:lpstr>Regeneration technique</vt:lpstr>
      <vt:lpstr>PowerPoint Presentation</vt:lpstr>
      <vt:lpstr>PowerPoint Presentation</vt:lpstr>
      <vt:lpstr>Research needs and prospects</vt:lpstr>
      <vt:lpstr>Ion Exchange</vt:lpstr>
      <vt:lpstr>Fast revision</vt:lpstr>
      <vt:lpstr>PowerPoint Presentation</vt:lpstr>
      <vt:lpstr>Principle of Ion Exchange</vt:lpstr>
      <vt:lpstr>Advantages</vt:lpstr>
      <vt:lpstr>Disadvantages</vt:lpstr>
      <vt:lpstr>Properties of ion-exchangers</vt:lpstr>
      <vt:lpstr>PowerPoint Presentation</vt:lpstr>
      <vt:lpstr>Resin Density</vt:lpstr>
      <vt:lpstr>Type of Ion Exchanger</vt:lpstr>
      <vt:lpstr>PowerPoint Presentation</vt:lpstr>
      <vt:lpstr>Cation Exchanger</vt:lpstr>
      <vt:lpstr>Anion Exchanger</vt:lpstr>
      <vt:lpstr>PowerPoint Presentation</vt:lpstr>
      <vt:lpstr>Commercial ion-exchange resins </vt:lpstr>
      <vt:lpstr>Strong acid cation resin</vt:lpstr>
      <vt:lpstr>Weak acid cation resins</vt:lpstr>
      <vt:lpstr>Strong base anion resins</vt:lpstr>
      <vt:lpstr>Weak base anion resins</vt:lpstr>
      <vt:lpstr>PowerPoint Presentation</vt:lpstr>
      <vt:lpstr>Physical properties of resins</vt:lpstr>
      <vt:lpstr>General application of ion exchange</vt:lpstr>
      <vt:lpstr>PowerPoint Presentation</vt:lpstr>
      <vt:lpstr>Application in chromatography</vt:lpstr>
      <vt:lpstr>Chromatography</vt:lpstr>
      <vt:lpstr>PowerPoint Presentation</vt:lpstr>
      <vt:lpstr>PowerPoint Presentation</vt:lpstr>
      <vt:lpstr>Mode of Operation: Elution chromatography</vt:lpstr>
      <vt:lpstr>Other example using chromatography</vt:lpstr>
      <vt:lpstr>Application</vt:lpstr>
      <vt:lpstr>Biodiesel biorefineries using ion exchange separation</vt:lpstr>
      <vt:lpstr>Biodiesel biorefineries using ion exchange separation</vt:lpstr>
      <vt:lpstr>Application</vt:lpstr>
      <vt:lpstr>Regeneration</vt:lpstr>
      <vt:lpstr>Regeneration</vt:lpstr>
      <vt:lpstr>CASE STUDY – Pair Activity</vt:lpstr>
      <vt:lpstr>Answer – Case study</vt:lpstr>
      <vt:lpstr>PowerPoint Presentation</vt:lpstr>
      <vt:lpstr>Simulated Moving-Bed</vt:lpstr>
      <vt:lpstr>What is SMB?</vt:lpstr>
      <vt:lpstr>PowerPoint Presentation</vt:lpstr>
      <vt:lpstr>SMB versus chromatography</vt:lpstr>
      <vt:lpstr>PowerPoint Presentation</vt:lpstr>
      <vt:lpstr>PowerPoint Presentation</vt:lpstr>
      <vt:lpstr>PowerPoint Presentation</vt:lpstr>
      <vt:lpstr>PowerPoint Presentation</vt:lpstr>
      <vt:lpstr>PowerPoint Presentation</vt:lpstr>
      <vt:lpstr>PowerPoint Presentation</vt:lpstr>
      <vt:lpstr>SMB – Method Development </vt:lpstr>
      <vt:lpstr>SMB Optimization</vt:lpstr>
      <vt:lpstr>Commercial Applications of SMB</vt:lpstr>
      <vt:lpstr>PowerPoint Presentation</vt:lpstr>
      <vt:lpstr>Five-zone SMB for sugar isolation from dilute-acid hydrolysate</vt:lpstr>
      <vt:lpstr>Other application in biorefineries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EKC 464 BIOREFINERY ENGINEERING</dc:title>
  <dc:creator>Nur Ayshah Binti Rosli</dc:creator>
  <cp:lastModifiedBy>ayshah rosli</cp:lastModifiedBy>
  <cp:revision>40</cp:revision>
  <dcterms:created xsi:type="dcterms:W3CDTF">2019-12-02T13:29:41Z</dcterms:created>
  <dcterms:modified xsi:type="dcterms:W3CDTF">2019-12-05T00:36:11Z</dcterms:modified>
</cp:coreProperties>
</file>