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7.jpg" ContentType="image/jpg"/>
  <Override PartName="/ppt/media/image18.jpg" ContentType="image/jpg"/>
  <Override PartName="/ppt/media/image19.jpg" ContentType="image/jpg"/>
  <Override PartName="/ppt/media/image20.jpg" ContentType="image/jpg"/>
  <Override PartName="/ppt/media/image22.jpg" ContentType="image/jpg"/>
  <Override PartName="/ppt/notesSlides/notesSlide1.xml" ContentType="application/vnd.openxmlformats-officedocument.presentationml.notesSlide+xml"/>
  <Override PartName="/ppt/media/image23.jpg" ContentType="image/jpg"/>
  <Override PartName="/ppt/notesSlides/notesSlide2.xml" ContentType="application/vnd.openxmlformats-officedocument.presentationml.notesSlide+xml"/>
  <Override PartName="/ppt/media/image24.jpg" ContentType="image/jpg"/>
  <Override PartName="/ppt/notesSlides/notesSlide3.xml" ContentType="application/vnd.openxmlformats-officedocument.presentationml.notesSlide+xml"/>
  <Override PartName="/ppt/media/image25.jpg" ContentType="image/jpg"/>
  <Override PartName="/ppt/notesSlides/notesSlide4.xml" ContentType="application/vnd.openxmlformats-officedocument.presentationml.notesSlide+xml"/>
  <Override PartName="/ppt/media/image26.jpg" ContentType="image/jpg"/>
  <Override PartName="/ppt/media/image29.jpg" ContentType="image/jpg"/>
  <Override PartName="/ppt/media/image30.jpg" ContentType="image/jpg"/>
  <Override PartName="/ppt/media/image32.jpg" ContentType="image/jpg"/>
  <Override PartName="/ppt/media/image34.jpg" ContentType="image/jpg"/>
  <Override PartName="/ppt/media/image35.jpg" ContentType="image/jpg"/>
  <Override PartName="/ppt/media/image3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4" r:id="rId3"/>
  </p:sldMasterIdLst>
  <p:notesMasterIdLst>
    <p:notesMasterId r:id="rId37"/>
  </p:notesMasterIdLst>
  <p:handoutMasterIdLst>
    <p:handoutMasterId r:id="rId38"/>
  </p:handoutMasterIdLst>
  <p:sldIdLst>
    <p:sldId id="302" r:id="rId4"/>
    <p:sldId id="258" r:id="rId5"/>
    <p:sldId id="285" r:id="rId6"/>
    <p:sldId id="265" r:id="rId7"/>
    <p:sldId id="309" r:id="rId8"/>
    <p:sldId id="304" r:id="rId9"/>
    <p:sldId id="307" r:id="rId10"/>
    <p:sldId id="305" r:id="rId11"/>
    <p:sldId id="306" r:id="rId12"/>
    <p:sldId id="308" r:id="rId13"/>
    <p:sldId id="267" r:id="rId14"/>
    <p:sldId id="310" r:id="rId15"/>
    <p:sldId id="311" r:id="rId16"/>
    <p:sldId id="262" r:id="rId17"/>
    <p:sldId id="312" r:id="rId18"/>
    <p:sldId id="332" r:id="rId19"/>
    <p:sldId id="333" r:id="rId20"/>
    <p:sldId id="334" r:id="rId21"/>
    <p:sldId id="335" r:id="rId22"/>
    <p:sldId id="336" r:id="rId23"/>
    <p:sldId id="337" r:id="rId24"/>
    <p:sldId id="338" r:id="rId25"/>
    <p:sldId id="321" r:id="rId26"/>
    <p:sldId id="322" r:id="rId27"/>
    <p:sldId id="323" r:id="rId28"/>
    <p:sldId id="324" r:id="rId29"/>
    <p:sldId id="325" r:id="rId30"/>
    <p:sldId id="326" r:id="rId31"/>
    <p:sldId id="327" r:id="rId32"/>
    <p:sldId id="328" r:id="rId33"/>
    <p:sldId id="329" r:id="rId34"/>
    <p:sldId id="330" r:id="rId35"/>
    <p:sldId id="331" r:id="rId3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DE1"/>
    <a:srgbClr val="F4BD2D"/>
    <a:srgbClr val="F07624"/>
    <a:srgbClr val="1ED4DE"/>
    <a:srgbClr val="E62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howGuides="1">
      <p:cViewPr>
        <p:scale>
          <a:sx n="50" d="100"/>
          <a:sy n="50" d="100"/>
        </p:scale>
        <p:origin x="90" y="1350"/>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52B2B-0BBC-4845-BD5C-6186374697E3}" type="datetimeFigureOut">
              <a:rPr lang="ko-KR" altLang="en-US" smtClean="0"/>
              <a:t>2020-10-15</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153E3-D943-4A51-8AD5-41FA50EBC5B2}" type="slidenum">
              <a:rPr lang="ko-KR" altLang="en-US" smtClean="0"/>
              <a:t>‹#›</a:t>
            </a:fld>
            <a:endParaRPr lang="ko-KR" altLang="en-US" dirty="0"/>
          </a:p>
        </p:txBody>
      </p:sp>
    </p:spTree>
    <p:extLst>
      <p:ext uri="{BB962C8B-B14F-4D97-AF65-F5344CB8AC3E}">
        <p14:creationId xmlns:p14="http://schemas.microsoft.com/office/powerpoint/2010/main" val="11595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A9EB8-3DD4-4850-9A9D-2AA58BC9A194}" type="datetimeFigureOut">
              <a:rPr lang="en-MY" smtClean="0"/>
              <a:t>15/10/2020</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9366B-2F8E-4782-8F2B-AD8CD74C6F5E}" type="slidenum">
              <a:rPr lang="en-MY" smtClean="0"/>
              <a:t>‹#›</a:t>
            </a:fld>
            <a:endParaRPr lang="en-MY"/>
          </a:p>
        </p:txBody>
      </p:sp>
    </p:spTree>
    <p:extLst>
      <p:ext uri="{BB962C8B-B14F-4D97-AF65-F5344CB8AC3E}">
        <p14:creationId xmlns:p14="http://schemas.microsoft.com/office/powerpoint/2010/main" val="86930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0216A-3086-470A-B226-76D3F884F809}"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160594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0216A-3086-470A-B226-76D3F884F809}"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1770406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0216A-3086-470A-B226-76D3F884F809}"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295261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0216A-3086-470A-B226-76D3F884F809}"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2056939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627534"/>
            <a:ext cx="9144000" cy="533308"/>
          </a:xfrm>
          <a:prstGeom prst="rect">
            <a:avLst/>
          </a:prstGeom>
        </p:spPr>
        <p:txBody>
          <a:bodyPr anchor="ctr"/>
          <a:lstStyle>
            <a:lvl1pPr>
              <a:buFontTx/>
              <a:buNone/>
              <a:defRPr sz="3600" b="1">
                <a:solidFill>
                  <a:schemeClr val="tx1">
                    <a:lumMod val="75000"/>
                    <a:lumOff val="25000"/>
                  </a:schemeClr>
                </a:solidFill>
                <a:latin typeface="+mj-lt"/>
                <a:cs typeface="Arial" pitchFamily="34" charset="0"/>
              </a:defRPr>
            </a:lvl1pPr>
          </a:lstStyle>
          <a:p>
            <a:r>
              <a:rPr lang="en-US" altLang="ko-KR" dirty="0">
                <a:ea typeface="맑은 고딕" pitchFamily="50" charset="-127"/>
              </a:rPr>
              <a:t>FREE PPT TEMPLATES</a:t>
            </a:r>
            <a:endParaRPr lang="ko-KR" altLang="en-US" dirty="0"/>
          </a:p>
        </p:txBody>
      </p:sp>
      <p:sp>
        <p:nvSpPr>
          <p:cNvPr id="4" name="Text Placeholder 9">
            <a:extLst>
              <a:ext uri="{FF2B5EF4-FFF2-40B4-BE49-F238E27FC236}">
                <a16:creationId xmlns:a16="http://schemas.microsoft.com/office/drawing/2014/main" id="{B3F0AB86-7940-4230-BC06-4EF20DC497B6}"/>
              </a:ext>
            </a:extLst>
          </p:cNvPr>
          <p:cNvSpPr>
            <a:spLocks noGrp="1"/>
          </p:cNvSpPr>
          <p:nvPr>
            <p:ph type="body" sz="quarter" idx="12" hasCustomPrompt="1"/>
          </p:nvPr>
        </p:nvSpPr>
        <p:spPr>
          <a:xfrm>
            <a:off x="0" y="1203598"/>
            <a:ext cx="9143999" cy="432000"/>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390461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202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54817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01244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3280313" y="557440"/>
            <a:ext cx="2592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820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3059900" y="1"/>
            <a:ext cx="30242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45721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30599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7647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2426012"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553804"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4298220"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4626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5143501"/>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9691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3563888" y="638650"/>
            <a:ext cx="432048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5635630" y="1"/>
            <a:ext cx="3508370"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218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5076056"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572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5239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ed Rectangle 15"/>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7" name="Half Frame 16"/>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extLst>
      <p:ext uri="{BB962C8B-B14F-4D97-AF65-F5344CB8AC3E}">
        <p14:creationId xmlns:p14="http://schemas.microsoft.com/office/powerpoint/2010/main" val="3165604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FD0C87E6-7309-48E9-A53F-7B2D3D45E433}" type="datetimeFigureOut">
              <a:rPr lang="en-US" altLang="ms-MY"/>
              <a:pPr/>
              <a:t>10/15/2020</a:t>
            </a:fld>
            <a:endParaRPr lang="en-US" altLang="ms-MY"/>
          </a:p>
        </p:txBody>
      </p:sp>
      <p:sp>
        <p:nvSpPr>
          <p:cNvPr id="3" name="Footer Placeholder 21"/>
          <p:cNvSpPr>
            <a:spLocks noGrp="1"/>
          </p:cNvSpPr>
          <p:nvPr>
            <p:ph type="ftr" sz="quarter" idx="11"/>
          </p:nvPr>
        </p:nvSpPr>
        <p:spPr/>
        <p:txBody>
          <a:bodyPr/>
          <a:lstStyle>
            <a:lvl1pPr>
              <a:defRPr/>
            </a:lvl1pPr>
          </a:lstStyle>
          <a:p>
            <a:endParaRPr lang="ms-MY" altLang="ms-MY"/>
          </a:p>
        </p:txBody>
      </p:sp>
      <p:sp>
        <p:nvSpPr>
          <p:cNvPr id="4" name="Slide Number Placeholder 17"/>
          <p:cNvSpPr>
            <a:spLocks noGrp="1"/>
          </p:cNvSpPr>
          <p:nvPr>
            <p:ph type="sldNum" sz="quarter" idx="12"/>
          </p:nvPr>
        </p:nvSpPr>
        <p:spPr/>
        <p:txBody>
          <a:bodyPr/>
          <a:lstStyle>
            <a:lvl1pPr>
              <a:defRPr/>
            </a:lvl1pPr>
          </a:lstStyle>
          <a:p>
            <a:fld id="{A5C4C9F8-1001-4D8B-882F-C2759089EA40}" type="slidenum">
              <a:rPr lang="en-US" altLang="ms-MY"/>
              <a:pPr/>
              <a:t>‹#›</a:t>
            </a:fld>
            <a:endParaRPr lang="en-US" altLang="ms-MY"/>
          </a:p>
        </p:txBody>
      </p:sp>
    </p:spTree>
    <p:extLst>
      <p:ext uri="{BB962C8B-B14F-4D97-AF65-F5344CB8AC3E}">
        <p14:creationId xmlns:p14="http://schemas.microsoft.com/office/powerpoint/2010/main" val="234854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rot="10800000">
            <a:off x="3222000" y="3337155"/>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Isosceles Triangle 4"/>
          <p:cNvSpPr/>
          <p:nvPr userDrawn="1"/>
        </p:nvSpPr>
        <p:spPr>
          <a:xfrm rot="10800000">
            <a:off x="3746892" y="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Isosceles Triangle 5"/>
          <p:cNvSpPr/>
          <p:nvPr userDrawn="1"/>
        </p:nvSpPr>
        <p:spPr>
          <a:xfrm rot="10800000">
            <a:off x="4041648" y="99959"/>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id="{8E48000A-B218-4CCF-8C0E-D9ACDAFA26B8}"/>
              </a:ext>
            </a:extLst>
          </p:cNvPr>
          <p:cNvSpPr>
            <a:spLocks noGrp="1"/>
          </p:cNvSpPr>
          <p:nvPr>
            <p:ph type="pic" idx="12" hasCustomPrompt="1"/>
          </p:nvPr>
        </p:nvSpPr>
        <p:spPr>
          <a:xfrm>
            <a:off x="3312000" y="3430238"/>
            <a:ext cx="2520000" cy="1713262"/>
          </a:xfrm>
          <a:custGeom>
            <a:avLst/>
            <a:gdLst>
              <a:gd name="connsiteX0" fmla="*/ 1260000 w 2520000"/>
              <a:gd name="connsiteY0" fmla="*/ 0 h 1713262"/>
              <a:gd name="connsiteX1" fmla="*/ 2520000 w 2520000"/>
              <a:gd name="connsiteY1" fmla="*/ 1260000 h 1713262"/>
              <a:gd name="connsiteX2" fmla="*/ 2066250 w 2520000"/>
              <a:gd name="connsiteY2" fmla="*/ 1713262 h 1713262"/>
              <a:gd name="connsiteX3" fmla="*/ 439730 w 2520000"/>
              <a:gd name="connsiteY3" fmla="*/ 1706453 h 1713262"/>
              <a:gd name="connsiteX4" fmla="*/ 0 w 2520000"/>
              <a:gd name="connsiteY4" fmla="*/ 1260000 h 171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713262">
                <a:moveTo>
                  <a:pt x="1260000" y="0"/>
                </a:moveTo>
                <a:lnTo>
                  <a:pt x="2520000" y="1260000"/>
                </a:lnTo>
                <a:lnTo>
                  <a:pt x="2066250" y="1713262"/>
                </a:lnTo>
                <a:lnTo>
                  <a:pt x="439730" y="1706453"/>
                </a:lnTo>
                <a:lnTo>
                  <a:pt x="0" y="126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065305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446292F6-41B7-46B1-A89B-36C0BA8EB33C}" type="datetimeFigureOut">
              <a:rPr lang="en-US" altLang="ms-MY"/>
              <a:pPr/>
              <a:t>10/15/2020</a:t>
            </a:fld>
            <a:endParaRPr lang="en-US" altLang="ms-MY"/>
          </a:p>
        </p:txBody>
      </p:sp>
      <p:sp>
        <p:nvSpPr>
          <p:cNvPr id="5" name="Footer Placeholder 21"/>
          <p:cNvSpPr>
            <a:spLocks noGrp="1"/>
          </p:cNvSpPr>
          <p:nvPr>
            <p:ph type="ftr" sz="quarter" idx="11"/>
          </p:nvPr>
        </p:nvSpPr>
        <p:spPr/>
        <p:txBody>
          <a:bodyPr/>
          <a:lstStyle>
            <a:lvl1pPr>
              <a:defRPr/>
            </a:lvl1pPr>
          </a:lstStyle>
          <a:p>
            <a:endParaRPr lang="ms-MY" altLang="ms-MY"/>
          </a:p>
        </p:txBody>
      </p:sp>
      <p:sp>
        <p:nvSpPr>
          <p:cNvPr id="6" name="Slide Number Placeholder 17"/>
          <p:cNvSpPr>
            <a:spLocks noGrp="1"/>
          </p:cNvSpPr>
          <p:nvPr>
            <p:ph type="sldNum" sz="quarter" idx="12"/>
          </p:nvPr>
        </p:nvSpPr>
        <p:spPr/>
        <p:txBody>
          <a:bodyPr/>
          <a:lstStyle>
            <a:lvl1pPr>
              <a:defRPr/>
            </a:lvl1pPr>
          </a:lstStyle>
          <a:p>
            <a:fld id="{7D2CAD3B-91B9-41D1-9F0E-9F691ACF25E0}" type="slidenum">
              <a:rPr lang="en-US" altLang="ms-MY"/>
              <a:pPr/>
              <a:t>‹#›</a:t>
            </a:fld>
            <a:endParaRPr lang="en-US" altLang="ms-MY"/>
          </a:p>
        </p:txBody>
      </p:sp>
    </p:spTree>
    <p:extLst>
      <p:ext uri="{BB962C8B-B14F-4D97-AF65-F5344CB8AC3E}">
        <p14:creationId xmlns:p14="http://schemas.microsoft.com/office/powerpoint/2010/main" val="3270998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81503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601257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7155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Isosceles Triangle 4"/>
          <p:cNvSpPr/>
          <p:nvPr userDrawn="1"/>
        </p:nvSpPr>
        <p:spPr>
          <a:xfrm>
            <a:off x="3746892" y="433124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Isosceles Triangle 5"/>
          <p:cNvSpPr/>
          <p:nvPr userDrawn="1"/>
        </p:nvSpPr>
        <p:spPr>
          <a:xfrm>
            <a:off x="4041648" y="4493810"/>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3293848" y="1"/>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3945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565878" y="1176692"/>
            <a:ext cx="187176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9"/>
          <p:cNvSpPr/>
          <p:nvPr userDrawn="1"/>
        </p:nvSpPr>
        <p:spPr>
          <a:xfrm>
            <a:off x="2612855" y="1176061"/>
            <a:ext cx="187176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userDrawn="1"/>
        </p:nvSpPr>
        <p:spPr>
          <a:xfrm>
            <a:off x="4659832" y="1175430"/>
            <a:ext cx="187176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11"/>
          <p:cNvSpPr/>
          <p:nvPr userDrawn="1"/>
        </p:nvSpPr>
        <p:spPr>
          <a:xfrm>
            <a:off x="6706810" y="1174799"/>
            <a:ext cx="187176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Picture Placeholder 2"/>
          <p:cNvSpPr>
            <a:spLocks noGrp="1"/>
          </p:cNvSpPr>
          <p:nvPr>
            <p:ph type="pic" idx="11" hasCustomPrompt="1"/>
          </p:nvPr>
        </p:nvSpPr>
        <p:spPr>
          <a:xfrm>
            <a:off x="825475"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6966407"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2872452"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4919429"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90497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3754" y="451443"/>
            <a:ext cx="328203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363708" y="584771"/>
            <a:ext cx="2991584"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4143454" y="1295867"/>
            <a:ext cx="305584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0481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2499742"/>
            <a:ext cx="36004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3753800" y="2764640"/>
            <a:ext cx="1711407"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00998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16585"/>
      </p:ext>
    </p:extLst>
  </p:cSld>
  <p:clrMap bg1="lt1" tx1="dk1" bg2="lt2" tx2="dk2" accent1="accent1" accent2="accent2" accent3="accent3" accent4="accent4" accent5="accent5" accent6="accent6" hlink="hlink" folHlink="folHlink"/>
  <p:sldLayoutIdLst>
    <p:sldLayoutId id="2147483650" r:id="rId1"/>
    <p:sldLayoutId id="2147483672"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5617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71" r:id="rId4"/>
    <p:sldLayoutId id="2147483658" r:id="rId5"/>
    <p:sldLayoutId id="2147483659" r:id="rId6"/>
    <p:sldLayoutId id="2147483673" r:id="rId7"/>
    <p:sldLayoutId id="2147483662" r:id="rId8"/>
    <p:sldLayoutId id="2147483663" r:id="rId9"/>
    <p:sldLayoutId id="2147483664" r:id="rId10"/>
    <p:sldLayoutId id="2147483665" r:id="rId11"/>
    <p:sldLayoutId id="2147483666" r:id="rId12"/>
    <p:sldLayoutId id="2147483667" r:id="rId13"/>
    <p:sldLayoutId id="2147483668" r:id="rId14"/>
    <p:sldLayoutId id="2147483675" r:id="rId15"/>
    <p:sldLayoutId id="2147483674" r:id="rId16"/>
    <p:sldLayoutId id="2147483676" r:id="rId17"/>
    <p:sldLayoutId id="2147483677" r:id="rId18"/>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709296"/>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mailto:asyrafkassim@usm.my"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Volume" TargetMode="External"/><Relationship Id="rId2" Type="http://schemas.openxmlformats.org/officeDocument/2006/relationships/hyperlink" Target="http://en.wikipedia.org/wiki/Wastewater" TargetMode="External"/><Relationship Id="rId1" Type="http://schemas.openxmlformats.org/officeDocument/2006/relationships/slideLayout" Target="../slideLayouts/slideLayout3.xml"/><Relationship Id="rId6" Type="http://schemas.openxmlformats.org/officeDocument/2006/relationships/hyperlink" Target="http://en.wikipedia.org/wiki/Pump" TargetMode="External"/><Relationship Id="rId5" Type="http://schemas.openxmlformats.org/officeDocument/2006/relationships/hyperlink" Target="http://en.wikipedia.org/wiki/Sewerage" TargetMode="External"/><Relationship Id="rId4" Type="http://schemas.openxmlformats.org/officeDocument/2006/relationships/hyperlink" Target="http://en.wikipedia.org/wiki/Rate_of_flo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0.xml"/><Relationship Id="rId5" Type="http://schemas.openxmlformats.org/officeDocument/2006/relationships/image" Target="../media/image32.jpg"/><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86650" y="0"/>
            <a:ext cx="514350" cy="4114800"/>
          </a:xfrm>
          <a:custGeom>
            <a:avLst/>
            <a:gdLst/>
            <a:ahLst/>
            <a:cxnLst/>
            <a:rect l="l" t="t" r="r" b="b"/>
            <a:pathLst>
              <a:path w="685800" h="5486400">
                <a:moveTo>
                  <a:pt x="0" y="5486400"/>
                </a:moveTo>
                <a:lnTo>
                  <a:pt x="685800" y="5486400"/>
                </a:lnTo>
                <a:lnTo>
                  <a:pt x="685800" y="0"/>
                </a:lnTo>
                <a:lnTo>
                  <a:pt x="0" y="0"/>
                </a:lnTo>
                <a:lnTo>
                  <a:pt x="0" y="5486400"/>
                </a:lnTo>
                <a:close/>
              </a:path>
            </a:pathLst>
          </a:custGeom>
          <a:solidFill>
            <a:srgbClr val="7F2F81"/>
          </a:solidFill>
        </p:spPr>
        <p:txBody>
          <a:bodyPr wrap="square" lIns="0" tIns="0" rIns="0" bIns="0" rtlCol="0"/>
          <a:lstStyle/>
          <a:p>
            <a:endParaRPr sz="1350"/>
          </a:p>
        </p:txBody>
      </p:sp>
      <p:sp>
        <p:nvSpPr>
          <p:cNvPr id="3" name="object 3"/>
          <p:cNvSpPr/>
          <p:nvPr/>
        </p:nvSpPr>
        <p:spPr>
          <a:xfrm>
            <a:off x="7486650" y="4629150"/>
            <a:ext cx="514350" cy="514350"/>
          </a:xfrm>
          <a:custGeom>
            <a:avLst/>
            <a:gdLst/>
            <a:ahLst/>
            <a:cxnLst/>
            <a:rect l="l" t="t" r="r" b="b"/>
            <a:pathLst>
              <a:path w="685800" h="685800">
                <a:moveTo>
                  <a:pt x="0" y="685800"/>
                </a:moveTo>
                <a:lnTo>
                  <a:pt x="685800" y="685800"/>
                </a:lnTo>
                <a:lnTo>
                  <a:pt x="685800" y="0"/>
                </a:lnTo>
                <a:lnTo>
                  <a:pt x="0" y="0"/>
                </a:lnTo>
                <a:lnTo>
                  <a:pt x="0" y="685800"/>
                </a:lnTo>
                <a:close/>
              </a:path>
            </a:pathLst>
          </a:custGeom>
          <a:solidFill>
            <a:srgbClr val="7F2F81"/>
          </a:solidFill>
        </p:spPr>
        <p:txBody>
          <a:bodyPr wrap="square" lIns="0" tIns="0" rIns="0" bIns="0" rtlCol="0"/>
          <a:lstStyle/>
          <a:p>
            <a:endParaRPr sz="1350"/>
          </a:p>
        </p:txBody>
      </p:sp>
      <p:sp>
        <p:nvSpPr>
          <p:cNvPr id="4" name="object 4"/>
          <p:cNvSpPr/>
          <p:nvPr/>
        </p:nvSpPr>
        <p:spPr>
          <a:xfrm>
            <a:off x="7486650" y="4114800"/>
            <a:ext cx="514350" cy="514350"/>
          </a:xfrm>
          <a:custGeom>
            <a:avLst/>
            <a:gdLst/>
            <a:ahLst/>
            <a:cxnLst/>
            <a:rect l="l" t="t" r="r" b="b"/>
            <a:pathLst>
              <a:path w="685800" h="685800">
                <a:moveTo>
                  <a:pt x="0" y="685800"/>
                </a:moveTo>
                <a:lnTo>
                  <a:pt x="685800" y="685800"/>
                </a:lnTo>
                <a:lnTo>
                  <a:pt x="685800" y="0"/>
                </a:lnTo>
                <a:lnTo>
                  <a:pt x="0" y="0"/>
                </a:lnTo>
                <a:lnTo>
                  <a:pt x="0" y="685800"/>
                </a:lnTo>
                <a:close/>
              </a:path>
            </a:pathLst>
          </a:custGeom>
          <a:solidFill>
            <a:srgbClr val="381750"/>
          </a:solidFill>
        </p:spPr>
        <p:txBody>
          <a:bodyPr wrap="square" lIns="0" tIns="0" rIns="0" bIns="0" rtlCol="0"/>
          <a:lstStyle/>
          <a:p>
            <a:endParaRPr sz="1350"/>
          </a:p>
        </p:txBody>
      </p:sp>
      <p:sp>
        <p:nvSpPr>
          <p:cNvPr id="5" name="object 5"/>
          <p:cNvSpPr/>
          <p:nvPr/>
        </p:nvSpPr>
        <p:spPr>
          <a:xfrm>
            <a:off x="7486650" y="4629150"/>
            <a:ext cx="514350" cy="514350"/>
          </a:xfrm>
          <a:custGeom>
            <a:avLst/>
            <a:gdLst/>
            <a:ahLst/>
            <a:cxnLst/>
            <a:rect l="l" t="t" r="r" b="b"/>
            <a:pathLst>
              <a:path w="685800" h="685800">
                <a:moveTo>
                  <a:pt x="0" y="685800"/>
                </a:moveTo>
                <a:lnTo>
                  <a:pt x="685800" y="685800"/>
                </a:lnTo>
                <a:lnTo>
                  <a:pt x="685800" y="0"/>
                </a:lnTo>
                <a:lnTo>
                  <a:pt x="0" y="0"/>
                </a:lnTo>
                <a:lnTo>
                  <a:pt x="0" y="685800"/>
                </a:lnTo>
                <a:close/>
              </a:path>
            </a:pathLst>
          </a:custGeom>
          <a:solidFill>
            <a:srgbClr val="7F2F81"/>
          </a:solidFill>
        </p:spPr>
        <p:txBody>
          <a:bodyPr wrap="square" lIns="0" tIns="0" rIns="0" bIns="0" rtlCol="0"/>
          <a:lstStyle/>
          <a:p>
            <a:endParaRPr sz="1350"/>
          </a:p>
        </p:txBody>
      </p:sp>
      <p:sp>
        <p:nvSpPr>
          <p:cNvPr id="6" name="object 6"/>
          <p:cNvSpPr/>
          <p:nvPr/>
        </p:nvSpPr>
        <p:spPr>
          <a:xfrm>
            <a:off x="7486650" y="4114800"/>
            <a:ext cx="514350" cy="514350"/>
          </a:xfrm>
          <a:custGeom>
            <a:avLst/>
            <a:gdLst/>
            <a:ahLst/>
            <a:cxnLst/>
            <a:rect l="l" t="t" r="r" b="b"/>
            <a:pathLst>
              <a:path w="685800" h="685800">
                <a:moveTo>
                  <a:pt x="0" y="685800"/>
                </a:moveTo>
                <a:lnTo>
                  <a:pt x="685800" y="685800"/>
                </a:lnTo>
                <a:lnTo>
                  <a:pt x="685800" y="0"/>
                </a:lnTo>
                <a:lnTo>
                  <a:pt x="0" y="0"/>
                </a:lnTo>
                <a:lnTo>
                  <a:pt x="0" y="685800"/>
                </a:lnTo>
                <a:close/>
              </a:path>
            </a:pathLst>
          </a:custGeom>
          <a:solidFill>
            <a:srgbClr val="381750"/>
          </a:solidFill>
        </p:spPr>
        <p:txBody>
          <a:bodyPr wrap="square" lIns="0" tIns="0" rIns="0" bIns="0" rtlCol="0"/>
          <a:lstStyle/>
          <a:p>
            <a:endParaRPr sz="1350"/>
          </a:p>
        </p:txBody>
      </p:sp>
      <p:sp>
        <p:nvSpPr>
          <p:cNvPr id="7" name="object 7"/>
          <p:cNvSpPr txBox="1">
            <a:spLocks noGrp="1"/>
          </p:cNvSpPr>
          <p:nvPr>
            <p:ph type="body" idx="4294967295"/>
          </p:nvPr>
        </p:nvSpPr>
        <p:spPr>
          <a:xfrm>
            <a:off x="138493" y="886639"/>
            <a:ext cx="7248897" cy="1256113"/>
          </a:xfrm>
          <a:prstGeom prst="rect">
            <a:avLst/>
          </a:prstGeom>
        </p:spPr>
        <p:txBody>
          <a:bodyPr vert="horz" wrap="square" lIns="0" tIns="9525" rIns="0" bIns="0" rtlCol="0">
            <a:spAutoFit/>
          </a:bodyPr>
          <a:lstStyle/>
          <a:p>
            <a:pPr marL="0" marR="3810" indent="0">
              <a:spcBef>
                <a:spcPts val="75"/>
              </a:spcBef>
              <a:buNone/>
            </a:pPr>
            <a:r>
              <a:rPr lang="en-MY" sz="4050" spc="-334" dirty="0"/>
              <a:t>IBK412</a:t>
            </a:r>
            <a:r>
              <a:rPr sz="4050" spc="338" dirty="0"/>
              <a:t>:</a:t>
            </a:r>
            <a:r>
              <a:rPr sz="4050" spc="-210" dirty="0"/>
              <a:t> </a:t>
            </a:r>
            <a:r>
              <a:rPr lang="en-MY" sz="4050" spc="-176" dirty="0"/>
              <a:t>Environmental Bioprocess Technology</a:t>
            </a:r>
            <a:endParaRPr sz="4050" spc="-172" dirty="0"/>
          </a:p>
        </p:txBody>
      </p:sp>
      <p:sp>
        <p:nvSpPr>
          <p:cNvPr id="8" name="object 8"/>
          <p:cNvSpPr txBox="1"/>
          <p:nvPr/>
        </p:nvSpPr>
        <p:spPr>
          <a:xfrm>
            <a:off x="151863" y="2196241"/>
            <a:ext cx="3209320" cy="563616"/>
          </a:xfrm>
          <a:prstGeom prst="rect">
            <a:avLst/>
          </a:prstGeom>
        </p:spPr>
        <p:txBody>
          <a:bodyPr vert="horz" wrap="square" lIns="0" tIns="9525" rIns="0" bIns="0" rtlCol="0">
            <a:spAutoFit/>
          </a:bodyPr>
          <a:lstStyle/>
          <a:p>
            <a:pPr marL="9525">
              <a:spcBef>
                <a:spcPts val="75"/>
              </a:spcBef>
            </a:pPr>
            <a:r>
              <a:rPr b="1" spc="-71" dirty="0">
                <a:solidFill>
                  <a:srgbClr val="381850"/>
                </a:solidFill>
                <a:latin typeface="Trebuchet MS"/>
                <a:cs typeface="Trebuchet MS"/>
              </a:rPr>
              <a:t>By</a:t>
            </a:r>
            <a:endParaRPr dirty="0">
              <a:latin typeface="Trebuchet MS"/>
              <a:cs typeface="Trebuchet MS"/>
            </a:endParaRPr>
          </a:p>
          <a:p>
            <a:pPr marL="9525" marR="3810"/>
            <a:r>
              <a:rPr lang="en-MY" spc="-90" dirty="0">
                <a:solidFill>
                  <a:srgbClr val="381850"/>
                </a:solidFill>
                <a:latin typeface="Arial"/>
                <a:cs typeface="Arial"/>
              </a:rPr>
              <a:t>Muaz bin Mohd Zaini Makhtar</a:t>
            </a:r>
            <a:endParaRPr dirty="0">
              <a:latin typeface="Arial"/>
              <a:cs typeface="Arial"/>
            </a:endParaRPr>
          </a:p>
        </p:txBody>
      </p:sp>
      <p:sp>
        <p:nvSpPr>
          <p:cNvPr id="9" name="object 9"/>
          <p:cNvSpPr txBox="1"/>
          <p:nvPr/>
        </p:nvSpPr>
        <p:spPr>
          <a:xfrm>
            <a:off x="181758" y="3068233"/>
            <a:ext cx="2862245" cy="563616"/>
          </a:xfrm>
          <a:prstGeom prst="rect">
            <a:avLst/>
          </a:prstGeom>
        </p:spPr>
        <p:txBody>
          <a:bodyPr vert="horz" wrap="square" lIns="0" tIns="9525" rIns="0" bIns="0" rtlCol="0">
            <a:spAutoFit/>
          </a:bodyPr>
          <a:lstStyle/>
          <a:p>
            <a:pPr marL="9525" marR="3810">
              <a:spcBef>
                <a:spcPts val="75"/>
              </a:spcBef>
            </a:pPr>
            <a:r>
              <a:rPr spc="-60" dirty="0">
                <a:solidFill>
                  <a:srgbClr val="381850"/>
                </a:solidFill>
                <a:latin typeface="Arial"/>
                <a:cs typeface="Arial"/>
              </a:rPr>
              <a:t>Email: </a:t>
            </a:r>
            <a:r>
              <a:rPr lang="en-MY" u="heavy" spc="-75" dirty="0" err="1">
                <a:uFill>
                  <a:solidFill>
                    <a:srgbClr val="D25814"/>
                  </a:solidFill>
                </a:uFill>
                <a:latin typeface="Arial"/>
                <a:cs typeface="Arial"/>
                <a:hlinkClick r:id="rId2"/>
              </a:rPr>
              <a:t>muazzaini</a:t>
            </a:r>
            <a:r>
              <a:rPr u="heavy" spc="-75" dirty="0">
                <a:uFill>
                  <a:solidFill>
                    <a:srgbClr val="D25814"/>
                  </a:solidFill>
                </a:uFill>
                <a:latin typeface="Arial"/>
                <a:cs typeface="Arial"/>
                <a:hlinkClick r:id="rId2"/>
              </a:rPr>
              <a:t>@usm.my </a:t>
            </a:r>
            <a:r>
              <a:rPr spc="-75" dirty="0">
                <a:latin typeface="Arial"/>
                <a:cs typeface="Arial"/>
              </a:rPr>
              <a:t> </a:t>
            </a:r>
            <a:r>
              <a:rPr spc="-139" dirty="0">
                <a:solidFill>
                  <a:srgbClr val="381850"/>
                </a:solidFill>
                <a:latin typeface="Arial"/>
                <a:cs typeface="Arial"/>
              </a:rPr>
              <a:t>ANNEX </a:t>
            </a:r>
            <a:r>
              <a:rPr spc="-45" dirty="0">
                <a:solidFill>
                  <a:srgbClr val="381850"/>
                </a:solidFill>
                <a:latin typeface="Arial"/>
                <a:cs typeface="Arial"/>
              </a:rPr>
              <a:t>Building, </a:t>
            </a:r>
            <a:r>
              <a:rPr spc="-90" dirty="0">
                <a:solidFill>
                  <a:srgbClr val="381850"/>
                </a:solidFill>
                <a:latin typeface="Arial"/>
                <a:cs typeface="Arial"/>
              </a:rPr>
              <a:t>Room</a:t>
            </a:r>
            <a:r>
              <a:rPr spc="-221" dirty="0">
                <a:solidFill>
                  <a:srgbClr val="381850"/>
                </a:solidFill>
                <a:latin typeface="Arial"/>
                <a:cs typeface="Arial"/>
              </a:rPr>
              <a:t> </a:t>
            </a:r>
            <a:r>
              <a:rPr spc="-75" dirty="0">
                <a:solidFill>
                  <a:srgbClr val="381850"/>
                </a:solidFill>
                <a:latin typeface="Arial"/>
                <a:cs typeface="Arial"/>
              </a:rPr>
              <a:t>A40</a:t>
            </a:r>
            <a:r>
              <a:rPr lang="en-MY" spc="-75" dirty="0">
                <a:solidFill>
                  <a:srgbClr val="381850"/>
                </a:solidFill>
                <a:latin typeface="Arial"/>
                <a:cs typeface="Arial"/>
              </a:rPr>
              <a:t>1</a:t>
            </a:r>
            <a:endParaRPr dirty="0">
              <a:latin typeface="Arial"/>
              <a:cs typeface="Arial"/>
            </a:endParaRPr>
          </a:p>
        </p:txBody>
      </p:sp>
      <p:sp>
        <p:nvSpPr>
          <p:cNvPr id="10" name="object 10"/>
          <p:cNvSpPr/>
          <p:nvPr/>
        </p:nvSpPr>
        <p:spPr>
          <a:xfrm>
            <a:off x="5859028" y="2141182"/>
            <a:ext cx="922172" cy="1059961"/>
          </a:xfrm>
          <a:prstGeom prst="rect">
            <a:avLst/>
          </a:prstGeom>
          <a:blipFill>
            <a:blip r:embed="rId3" cstate="print"/>
            <a:stretch>
              <a:fillRect/>
            </a:stretch>
          </a:blipFill>
        </p:spPr>
        <p:txBody>
          <a:bodyPr wrap="square" lIns="0" tIns="0" rIns="0" bIns="0" rtlCol="0"/>
          <a:lstStyle/>
          <a:p>
            <a:endParaRPr sz="1350"/>
          </a:p>
        </p:txBody>
      </p:sp>
      <p:sp>
        <p:nvSpPr>
          <p:cNvPr id="11" name="object 11"/>
          <p:cNvSpPr/>
          <p:nvPr/>
        </p:nvSpPr>
        <p:spPr>
          <a:xfrm>
            <a:off x="5859028" y="2141182"/>
            <a:ext cx="922496" cy="1060133"/>
          </a:xfrm>
          <a:custGeom>
            <a:avLst/>
            <a:gdLst/>
            <a:ahLst/>
            <a:cxnLst/>
            <a:rect l="l" t="t" r="r" b="b"/>
            <a:pathLst>
              <a:path w="1229995" h="1413510">
                <a:moveTo>
                  <a:pt x="614781" y="0"/>
                </a:moveTo>
                <a:lnTo>
                  <a:pt x="1229563" y="307390"/>
                </a:lnTo>
                <a:lnTo>
                  <a:pt x="1229563" y="1105890"/>
                </a:lnTo>
                <a:lnTo>
                  <a:pt x="614781" y="1413281"/>
                </a:lnTo>
                <a:lnTo>
                  <a:pt x="0" y="1105890"/>
                </a:lnTo>
                <a:lnTo>
                  <a:pt x="0" y="307390"/>
                </a:lnTo>
                <a:lnTo>
                  <a:pt x="614781" y="0"/>
                </a:lnTo>
                <a:close/>
              </a:path>
            </a:pathLst>
          </a:custGeom>
          <a:ln w="25400">
            <a:solidFill>
              <a:srgbClr val="FFFFFF"/>
            </a:solidFill>
          </a:ln>
        </p:spPr>
        <p:txBody>
          <a:bodyPr wrap="square" lIns="0" tIns="0" rIns="0" bIns="0" rtlCol="0"/>
          <a:lstStyle/>
          <a:p>
            <a:endParaRPr sz="1350"/>
          </a:p>
        </p:txBody>
      </p:sp>
      <p:sp>
        <p:nvSpPr>
          <p:cNvPr id="12" name="object 12"/>
          <p:cNvSpPr/>
          <p:nvPr/>
        </p:nvSpPr>
        <p:spPr>
          <a:xfrm>
            <a:off x="4863084" y="2141182"/>
            <a:ext cx="922496" cy="1060133"/>
          </a:xfrm>
          <a:custGeom>
            <a:avLst/>
            <a:gdLst/>
            <a:ahLst/>
            <a:cxnLst/>
            <a:rect l="l" t="t" r="r" b="b"/>
            <a:pathLst>
              <a:path w="1229995" h="1413510">
                <a:moveTo>
                  <a:pt x="614781" y="0"/>
                </a:moveTo>
                <a:lnTo>
                  <a:pt x="1229563" y="307390"/>
                </a:lnTo>
                <a:lnTo>
                  <a:pt x="1229563" y="1105890"/>
                </a:lnTo>
                <a:lnTo>
                  <a:pt x="614781" y="1413281"/>
                </a:lnTo>
                <a:lnTo>
                  <a:pt x="0" y="1105890"/>
                </a:lnTo>
                <a:lnTo>
                  <a:pt x="0" y="307390"/>
                </a:lnTo>
                <a:lnTo>
                  <a:pt x="614781" y="0"/>
                </a:lnTo>
                <a:close/>
              </a:path>
            </a:pathLst>
          </a:custGeom>
          <a:ln w="25400">
            <a:solidFill>
              <a:srgbClr val="7030A0"/>
            </a:solidFill>
          </a:ln>
        </p:spPr>
        <p:txBody>
          <a:bodyPr wrap="square" lIns="0" tIns="0" rIns="0" bIns="0" rtlCol="0"/>
          <a:lstStyle/>
          <a:p>
            <a:endParaRPr sz="1350"/>
          </a:p>
        </p:txBody>
      </p:sp>
      <p:sp>
        <p:nvSpPr>
          <p:cNvPr id="13" name="object 13"/>
          <p:cNvSpPr/>
          <p:nvPr/>
        </p:nvSpPr>
        <p:spPr>
          <a:xfrm>
            <a:off x="5359147" y="3040884"/>
            <a:ext cx="922172" cy="1059961"/>
          </a:xfrm>
          <a:prstGeom prst="rect">
            <a:avLst/>
          </a:prstGeom>
          <a:blipFill>
            <a:blip r:embed="rId4" cstate="print"/>
            <a:stretch>
              <a:fillRect/>
            </a:stretch>
          </a:blipFill>
        </p:spPr>
        <p:txBody>
          <a:bodyPr wrap="square" lIns="0" tIns="0" rIns="0" bIns="0" rtlCol="0"/>
          <a:lstStyle/>
          <a:p>
            <a:endParaRPr sz="1350"/>
          </a:p>
        </p:txBody>
      </p:sp>
      <p:sp>
        <p:nvSpPr>
          <p:cNvPr id="14" name="object 14"/>
          <p:cNvSpPr/>
          <p:nvPr/>
        </p:nvSpPr>
        <p:spPr>
          <a:xfrm>
            <a:off x="5359147" y="3040884"/>
            <a:ext cx="922496" cy="1060133"/>
          </a:xfrm>
          <a:custGeom>
            <a:avLst/>
            <a:gdLst/>
            <a:ahLst/>
            <a:cxnLst/>
            <a:rect l="l" t="t" r="r" b="b"/>
            <a:pathLst>
              <a:path w="1229995" h="1413510">
                <a:moveTo>
                  <a:pt x="614781" y="0"/>
                </a:moveTo>
                <a:lnTo>
                  <a:pt x="1229563" y="307390"/>
                </a:lnTo>
                <a:lnTo>
                  <a:pt x="1229563" y="1105890"/>
                </a:lnTo>
                <a:lnTo>
                  <a:pt x="614781" y="1413281"/>
                </a:lnTo>
                <a:lnTo>
                  <a:pt x="0" y="1105890"/>
                </a:lnTo>
                <a:lnTo>
                  <a:pt x="0" y="307390"/>
                </a:lnTo>
                <a:lnTo>
                  <a:pt x="614781" y="0"/>
                </a:lnTo>
                <a:close/>
              </a:path>
            </a:pathLst>
          </a:custGeom>
          <a:ln w="25400">
            <a:solidFill>
              <a:srgbClr val="FFFFFF"/>
            </a:solidFill>
          </a:ln>
        </p:spPr>
        <p:txBody>
          <a:bodyPr wrap="square" lIns="0" tIns="0" rIns="0" bIns="0" rtlCol="0"/>
          <a:lstStyle/>
          <a:p>
            <a:endParaRPr sz="1350"/>
          </a:p>
        </p:txBody>
      </p:sp>
      <p:sp>
        <p:nvSpPr>
          <p:cNvPr id="15" name="object 15"/>
          <p:cNvSpPr/>
          <p:nvPr/>
        </p:nvSpPr>
        <p:spPr>
          <a:xfrm>
            <a:off x="6337488" y="3013548"/>
            <a:ext cx="922496" cy="1060133"/>
          </a:xfrm>
          <a:custGeom>
            <a:avLst/>
            <a:gdLst/>
            <a:ahLst/>
            <a:cxnLst/>
            <a:rect l="l" t="t" r="r" b="b"/>
            <a:pathLst>
              <a:path w="1229995" h="1413510">
                <a:moveTo>
                  <a:pt x="614781" y="0"/>
                </a:moveTo>
                <a:lnTo>
                  <a:pt x="1229563" y="307390"/>
                </a:lnTo>
                <a:lnTo>
                  <a:pt x="1229563" y="1105890"/>
                </a:lnTo>
                <a:lnTo>
                  <a:pt x="614781" y="1413281"/>
                </a:lnTo>
                <a:lnTo>
                  <a:pt x="0" y="1105890"/>
                </a:lnTo>
                <a:lnTo>
                  <a:pt x="0" y="307390"/>
                </a:lnTo>
                <a:lnTo>
                  <a:pt x="614781" y="0"/>
                </a:lnTo>
                <a:close/>
              </a:path>
            </a:pathLst>
          </a:custGeom>
          <a:ln w="25400">
            <a:solidFill>
              <a:srgbClr val="7030A0"/>
            </a:solidFill>
          </a:ln>
        </p:spPr>
        <p:txBody>
          <a:bodyPr wrap="square" lIns="0" tIns="0" rIns="0" bIns="0" rtlCol="0"/>
          <a:lstStyle/>
          <a:p>
            <a:endParaRPr sz="1350"/>
          </a:p>
        </p:txBody>
      </p:sp>
      <p:sp>
        <p:nvSpPr>
          <p:cNvPr id="16" name="object 16"/>
          <p:cNvSpPr/>
          <p:nvPr/>
        </p:nvSpPr>
        <p:spPr>
          <a:xfrm>
            <a:off x="5859028" y="3940578"/>
            <a:ext cx="922172" cy="1059961"/>
          </a:xfrm>
          <a:prstGeom prst="rect">
            <a:avLst/>
          </a:prstGeom>
          <a:blipFill>
            <a:blip r:embed="rId5" cstate="print"/>
            <a:stretch>
              <a:fillRect/>
            </a:stretch>
          </a:blipFill>
        </p:spPr>
        <p:txBody>
          <a:bodyPr wrap="square" lIns="0" tIns="0" rIns="0" bIns="0" rtlCol="0"/>
          <a:lstStyle/>
          <a:p>
            <a:endParaRPr sz="1350"/>
          </a:p>
        </p:txBody>
      </p:sp>
      <p:sp>
        <p:nvSpPr>
          <p:cNvPr id="17" name="object 17"/>
          <p:cNvSpPr/>
          <p:nvPr/>
        </p:nvSpPr>
        <p:spPr>
          <a:xfrm>
            <a:off x="5859028" y="3940578"/>
            <a:ext cx="922496" cy="1060133"/>
          </a:xfrm>
          <a:custGeom>
            <a:avLst/>
            <a:gdLst/>
            <a:ahLst/>
            <a:cxnLst/>
            <a:rect l="l" t="t" r="r" b="b"/>
            <a:pathLst>
              <a:path w="1229995" h="1413509">
                <a:moveTo>
                  <a:pt x="614781" y="0"/>
                </a:moveTo>
                <a:lnTo>
                  <a:pt x="1229563" y="307390"/>
                </a:lnTo>
                <a:lnTo>
                  <a:pt x="1229563" y="1105890"/>
                </a:lnTo>
                <a:lnTo>
                  <a:pt x="614781" y="1413281"/>
                </a:lnTo>
                <a:lnTo>
                  <a:pt x="0" y="1105890"/>
                </a:lnTo>
                <a:lnTo>
                  <a:pt x="0" y="307390"/>
                </a:lnTo>
                <a:lnTo>
                  <a:pt x="614781" y="0"/>
                </a:lnTo>
                <a:close/>
              </a:path>
            </a:pathLst>
          </a:custGeom>
          <a:ln w="25400">
            <a:solidFill>
              <a:srgbClr val="FFFFFF"/>
            </a:solidFill>
          </a:ln>
        </p:spPr>
        <p:txBody>
          <a:bodyPr wrap="square" lIns="0" tIns="0" rIns="0" bIns="0" rtlCol="0"/>
          <a:lstStyle/>
          <a:p>
            <a:endParaRPr sz="1350"/>
          </a:p>
        </p:txBody>
      </p:sp>
      <p:sp>
        <p:nvSpPr>
          <p:cNvPr id="18" name="object 18"/>
          <p:cNvSpPr/>
          <p:nvPr/>
        </p:nvSpPr>
        <p:spPr>
          <a:xfrm>
            <a:off x="4863084" y="3940578"/>
            <a:ext cx="922172" cy="1059961"/>
          </a:xfrm>
          <a:prstGeom prst="rect">
            <a:avLst/>
          </a:prstGeom>
          <a:blipFill>
            <a:blip r:embed="rId6" cstate="print"/>
            <a:stretch>
              <a:fillRect/>
            </a:stretch>
          </a:blipFill>
        </p:spPr>
        <p:txBody>
          <a:bodyPr wrap="square" lIns="0" tIns="0" rIns="0" bIns="0" rtlCol="0"/>
          <a:lstStyle/>
          <a:p>
            <a:endParaRPr sz="1350"/>
          </a:p>
        </p:txBody>
      </p:sp>
      <p:sp>
        <p:nvSpPr>
          <p:cNvPr id="19" name="object 19"/>
          <p:cNvSpPr/>
          <p:nvPr/>
        </p:nvSpPr>
        <p:spPr>
          <a:xfrm>
            <a:off x="4863084" y="3940578"/>
            <a:ext cx="922496" cy="1060133"/>
          </a:xfrm>
          <a:custGeom>
            <a:avLst/>
            <a:gdLst/>
            <a:ahLst/>
            <a:cxnLst/>
            <a:rect l="l" t="t" r="r" b="b"/>
            <a:pathLst>
              <a:path w="1229995" h="1413509">
                <a:moveTo>
                  <a:pt x="614781" y="0"/>
                </a:moveTo>
                <a:lnTo>
                  <a:pt x="1229563" y="307390"/>
                </a:lnTo>
                <a:lnTo>
                  <a:pt x="1229563" y="1105890"/>
                </a:lnTo>
                <a:lnTo>
                  <a:pt x="614781" y="1413281"/>
                </a:lnTo>
                <a:lnTo>
                  <a:pt x="0" y="1105890"/>
                </a:lnTo>
                <a:lnTo>
                  <a:pt x="0" y="307390"/>
                </a:lnTo>
                <a:lnTo>
                  <a:pt x="614781" y="0"/>
                </a:lnTo>
                <a:close/>
              </a:path>
            </a:pathLst>
          </a:custGeom>
          <a:ln w="25400">
            <a:solidFill>
              <a:srgbClr val="FFFFFF"/>
            </a:solidFill>
          </a:ln>
        </p:spPr>
        <p:txBody>
          <a:bodyPr wrap="square" lIns="0" tIns="0" rIns="0" bIns="0" rtlCol="0"/>
          <a:lstStyle/>
          <a:p>
            <a:endParaRPr sz="1350"/>
          </a:p>
        </p:txBody>
      </p:sp>
      <p:sp>
        <p:nvSpPr>
          <p:cNvPr id="20" name="object 20"/>
          <p:cNvSpPr/>
          <p:nvPr/>
        </p:nvSpPr>
        <p:spPr>
          <a:xfrm>
            <a:off x="7541837" y="4236719"/>
            <a:ext cx="53340" cy="297180"/>
          </a:xfrm>
          <a:custGeom>
            <a:avLst/>
            <a:gdLst/>
            <a:ahLst/>
            <a:cxnLst/>
            <a:rect l="l" t="t" r="r" b="b"/>
            <a:pathLst>
              <a:path w="71120" h="396239">
                <a:moveTo>
                  <a:pt x="71120" y="396239"/>
                </a:moveTo>
                <a:lnTo>
                  <a:pt x="43435" y="390651"/>
                </a:lnTo>
                <a:lnTo>
                  <a:pt x="20829" y="375410"/>
                </a:lnTo>
                <a:lnTo>
                  <a:pt x="5588" y="352804"/>
                </a:lnTo>
                <a:lnTo>
                  <a:pt x="0" y="325119"/>
                </a:lnTo>
                <a:lnTo>
                  <a:pt x="0" y="71119"/>
                </a:lnTo>
                <a:lnTo>
                  <a:pt x="5588" y="43435"/>
                </a:lnTo>
                <a:lnTo>
                  <a:pt x="20829" y="20829"/>
                </a:lnTo>
                <a:lnTo>
                  <a:pt x="43435" y="5588"/>
                </a:lnTo>
                <a:lnTo>
                  <a:pt x="71120" y="0"/>
                </a:lnTo>
              </a:path>
            </a:pathLst>
          </a:custGeom>
          <a:ln w="19050">
            <a:solidFill>
              <a:srgbClr val="FFFFFF"/>
            </a:solidFill>
          </a:ln>
        </p:spPr>
        <p:txBody>
          <a:bodyPr wrap="square" lIns="0" tIns="0" rIns="0" bIns="0" rtlCol="0"/>
          <a:lstStyle/>
          <a:p>
            <a:endParaRPr sz="1350"/>
          </a:p>
        </p:txBody>
      </p:sp>
      <p:sp>
        <p:nvSpPr>
          <p:cNvPr id="21" name="object 21"/>
          <p:cNvSpPr/>
          <p:nvPr/>
        </p:nvSpPr>
        <p:spPr>
          <a:xfrm>
            <a:off x="7899977" y="4236719"/>
            <a:ext cx="53340" cy="297180"/>
          </a:xfrm>
          <a:custGeom>
            <a:avLst/>
            <a:gdLst/>
            <a:ahLst/>
            <a:cxnLst/>
            <a:rect l="l" t="t" r="r" b="b"/>
            <a:pathLst>
              <a:path w="71120" h="396239">
                <a:moveTo>
                  <a:pt x="0" y="0"/>
                </a:moveTo>
                <a:lnTo>
                  <a:pt x="27684" y="5588"/>
                </a:lnTo>
                <a:lnTo>
                  <a:pt x="50290" y="20829"/>
                </a:lnTo>
                <a:lnTo>
                  <a:pt x="65531" y="43435"/>
                </a:lnTo>
                <a:lnTo>
                  <a:pt x="71120" y="71119"/>
                </a:lnTo>
                <a:lnTo>
                  <a:pt x="71120" y="325119"/>
                </a:lnTo>
                <a:lnTo>
                  <a:pt x="65531" y="352804"/>
                </a:lnTo>
                <a:lnTo>
                  <a:pt x="50290" y="375410"/>
                </a:lnTo>
                <a:lnTo>
                  <a:pt x="27684" y="390651"/>
                </a:lnTo>
                <a:lnTo>
                  <a:pt x="0" y="396239"/>
                </a:lnTo>
              </a:path>
            </a:pathLst>
          </a:custGeom>
          <a:ln w="19050">
            <a:solidFill>
              <a:srgbClr val="FFFFFF"/>
            </a:solidFill>
          </a:ln>
        </p:spPr>
        <p:txBody>
          <a:bodyPr wrap="square" lIns="0" tIns="0" rIns="0" bIns="0" rtlCol="0"/>
          <a:lstStyle/>
          <a:p>
            <a:endParaRPr sz="1350"/>
          </a:p>
        </p:txBody>
      </p:sp>
      <p:sp>
        <p:nvSpPr>
          <p:cNvPr id="22" name="object 22"/>
          <p:cNvSpPr txBox="1"/>
          <p:nvPr/>
        </p:nvSpPr>
        <p:spPr>
          <a:xfrm>
            <a:off x="7486650" y="4262056"/>
            <a:ext cx="514350" cy="217367"/>
          </a:xfrm>
          <a:prstGeom prst="rect">
            <a:avLst/>
          </a:prstGeom>
        </p:spPr>
        <p:txBody>
          <a:bodyPr vert="horz" wrap="square" lIns="0" tIns="9525" rIns="0" bIns="0" rtlCol="0">
            <a:spAutoFit/>
          </a:bodyPr>
          <a:lstStyle/>
          <a:p>
            <a:pPr marL="6668" algn="ctr">
              <a:spcBef>
                <a:spcPts val="75"/>
              </a:spcBef>
            </a:pPr>
            <a:r>
              <a:rPr sz="1350" spc="-68" dirty="0">
                <a:solidFill>
                  <a:srgbClr val="FFFFFF"/>
                </a:solidFill>
                <a:latin typeface="Arial"/>
                <a:cs typeface="Arial"/>
              </a:rPr>
              <a:t>1</a:t>
            </a:r>
            <a:endParaRPr sz="1350">
              <a:latin typeface="Arial"/>
              <a:cs typeface="Arial"/>
            </a:endParaRPr>
          </a:p>
        </p:txBody>
      </p:sp>
      <p:sp>
        <p:nvSpPr>
          <p:cNvPr id="23" name="object 23"/>
          <p:cNvSpPr/>
          <p:nvPr/>
        </p:nvSpPr>
        <p:spPr>
          <a:xfrm>
            <a:off x="1169622" y="1"/>
            <a:ext cx="4752527" cy="951566"/>
          </a:xfrm>
          <a:prstGeom prst="rect">
            <a:avLst/>
          </a:prstGeom>
          <a:blipFill>
            <a:blip r:embed="rId7"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78564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029729"/>
          </a:xfrm>
          <a:prstGeom prst="rect">
            <a:avLst/>
          </a:prstGeom>
        </p:spPr>
      </p:pic>
    </p:spTree>
    <p:extLst>
      <p:ext uri="{BB962C8B-B14F-4D97-AF65-F5344CB8AC3E}">
        <p14:creationId xmlns:p14="http://schemas.microsoft.com/office/powerpoint/2010/main" val="2292827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MY"/>
          </a:p>
        </p:txBody>
      </p:sp>
      <p:pic>
        <p:nvPicPr>
          <p:cNvPr id="4" name="Picture 3"/>
          <p:cNvPicPr>
            <a:picLocks noChangeAspect="1"/>
          </p:cNvPicPr>
          <p:nvPr/>
        </p:nvPicPr>
        <p:blipFill>
          <a:blip r:embed="rId2"/>
          <a:stretch>
            <a:fillRect/>
          </a:stretch>
        </p:blipFill>
        <p:spPr>
          <a:xfrm>
            <a:off x="323528" y="123477"/>
            <a:ext cx="8280920" cy="4378821"/>
          </a:xfrm>
          <a:prstGeom prst="rect">
            <a:avLst/>
          </a:prstGeom>
        </p:spPr>
      </p:pic>
    </p:spTree>
    <p:extLst>
      <p:ext uri="{BB962C8B-B14F-4D97-AF65-F5344CB8AC3E}">
        <p14:creationId xmlns:p14="http://schemas.microsoft.com/office/powerpoint/2010/main" val="3321132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MY" dirty="0" smtClean="0"/>
              <a:t>Wastewater</a:t>
            </a:r>
            <a:endParaRPr lang="en-MY" dirty="0"/>
          </a:p>
        </p:txBody>
      </p:sp>
      <p:sp>
        <p:nvSpPr>
          <p:cNvPr id="2" name="Rectangle 1"/>
          <p:cNvSpPr/>
          <p:nvPr/>
        </p:nvSpPr>
        <p:spPr>
          <a:xfrm>
            <a:off x="179512" y="913438"/>
            <a:ext cx="6606480" cy="1477328"/>
          </a:xfrm>
          <a:prstGeom prst="rect">
            <a:avLst/>
          </a:prstGeom>
        </p:spPr>
        <p:txBody>
          <a:bodyPr wrap="square">
            <a:spAutoFit/>
          </a:bodyPr>
          <a:lstStyle/>
          <a:p>
            <a:r>
              <a:rPr lang="en-US" altLang="ms-MY" b="1" dirty="0"/>
              <a:t>Sewage</a:t>
            </a:r>
            <a:r>
              <a:rPr lang="en-US" altLang="ms-MY" dirty="0"/>
              <a:t> is a water-carried waste, in solution or suspension, that is intended to be removed from a community. Also known as </a:t>
            </a:r>
            <a:r>
              <a:rPr lang="en-US" altLang="ms-MY" dirty="0">
                <a:hlinkClick r:id="rId2" tooltip="Wastewater"/>
              </a:rPr>
              <a:t>wastewater</a:t>
            </a:r>
            <a:r>
              <a:rPr lang="en-US" altLang="ms-MY" dirty="0"/>
              <a:t>, it is more than 99% water and is characterized by </a:t>
            </a:r>
            <a:r>
              <a:rPr lang="en-US" altLang="ms-MY" dirty="0">
                <a:hlinkClick r:id="rId3" tooltip="Volume"/>
              </a:rPr>
              <a:t>volume</a:t>
            </a:r>
            <a:r>
              <a:rPr lang="en-US" altLang="ms-MY" dirty="0"/>
              <a:t> or </a:t>
            </a:r>
            <a:r>
              <a:rPr lang="en-US" altLang="ms-MY" dirty="0">
                <a:hlinkClick r:id="rId4" tooltip="Rate of flow"/>
              </a:rPr>
              <a:t>rate of flow</a:t>
            </a:r>
            <a:r>
              <a:rPr lang="en-US" altLang="ms-MY" dirty="0"/>
              <a:t>, physical condition, chemical constituents and the bacteriological organisms that it contains.</a:t>
            </a:r>
          </a:p>
        </p:txBody>
      </p:sp>
      <p:sp>
        <p:nvSpPr>
          <p:cNvPr id="5" name="Rectangle 4"/>
          <p:cNvSpPr/>
          <p:nvPr/>
        </p:nvSpPr>
        <p:spPr>
          <a:xfrm>
            <a:off x="179512" y="3075806"/>
            <a:ext cx="8318226" cy="1200329"/>
          </a:xfrm>
          <a:prstGeom prst="rect">
            <a:avLst/>
          </a:prstGeom>
        </p:spPr>
        <p:txBody>
          <a:bodyPr wrap="square">
            <a:spAutoFit/>
          </a:bodyPr>
          <a:lstStyle/>
          <a:p>
            <a:r>
              <a:rPr lang="en-US" altLang="ms-MY" b="1" dirty="0">
                <a:hlinkClick r:id="rId5" tooltip="Sewerage"/>
              </a:rPr>
              <a:t>Sewerage</a:t>
            </a:r>
            <a:r>
              <a:rPr lang="en-US" altLang="ms-MY" dirty="0"/>
              <a:t> is the physical infrastructure, including pipes, </a:t>
            </a:r>
            <a:r>
              <a:rPr lang="en-US" altLang="ms-MY" dirty="0">
                <a:hlinkClick r:id="rId6" tooltip="Pump"/>
              </a:rPr>
              <a:t>pumps</a:t>
            </a:r>
            <a:r>
              <a:rPr lang="en-US" altLang="ms-MY" dirty="0"/>
              <a:t>, screens, channels etc. used to convey sewage from its origin to the point of eventual treatment or disposal. It is found in all types of sewage treatment, with the exception of septic systems, which treat sewage on site</a:t>
            </a:r>
            <a:endParaRPr lang="en-MY" dirty="0"/>
          </a:p>
        </p:txBody>
      </p:sp>
    </p:spTree>
    <p:extLst>
      <p:ext uri="{BB962C8B-B14F-4D97-AF65-F5344CB8AC3E}">
        <p14:creationId xmlns:p14="http://schemas.microsoft.com/office/powerpoint/2010/main" val="2888424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MY" dirty="0" smtClean="0"/>
              <a:t>Wastewater</a:t>
            </a:r>
            <a:endParaRPr lang="en-MY" dirty="0"/>
          </a:p>
        </p:txBody>
      </p:sp>
      <p:sp>
        <p:nvSpPr>
          <p:cNvPr id="4" name="Rectangle 3"/>
          <p:cNvSpPr/>
          <p:nvPr/>
        </p:nvSpPr>
        <p:spPr>
          <a:xfrm>
            <a:off x="467544" y="1417588"/>
            <a:ext cx="8496944" cy="2585323"/>
          </a:xfrm>
          <a:prstGeom prst="rect">
            <a:avLst/>
          </a:prstGeom>
        </p:spPr>
        <p:txBody>
          <a:bodyPr wrap="square">
            <a:spAutoFit/>
          </a:bodyPr>
          <a:lstStyle/>
          <a:p>
            <a:r>
              <a:rPr lang="ms-MY" altLang="ms-MY" dirty="0"/>
              <a:t>Wastewater </a:t>
            </a:r>
            <a:r>
              <a:rPr lang="ms-MY" altLang="ms-MY" dirty="0" smtClean="0"/>
              <a:t>Treatment</a:t>
            </a:r>
          </a:p>
          <a:p>
            <a:endParaRPr lang="en-US" altLang="ms-MY" dirty="0"/>
          </a:p>
          <a:p>
            <a:pPr>
              <a:buFont typeface="Arial" pitchFamily="34" charset="0"/>
              <a:buChar char="•"/>
            </a:pPr>
            <a:r>
              <a:rPr lang="en-US" altLang="ms-MY" dirty="0"/>
              <a:t>Wastewater is the water used by a </a:t>
            </a:r>
            <a:r>
              <a:rPr lang="en-US" altLang="ms-MY" dirty="0" smtClean="0"/>
              <a:t>community</a:t>
            </a:r>
          </a:p>
          <a:p>
            <a:pPr>
              <a:buFont typeface="Arial" pitchFamily="34" charset="0"/>
              <a:buChar char="•"/>
            </a:pPr>
            <a:endParaRPr lang="en-US" altLang="ms-MY" dirty="0"/>
          </a:p>
          <a:p>
            <a:pPr>
              <a:buFont typeface="Arial" pitchFamily="34" charset="0"/>
              <a:buChar char="•"/>
            </a:pPr>
            <a:r>
              <a:rPr lang="en-US" altLang="ms-MY" dirty="0"/>
              <a:t>Collected and treated prior to </a:t>
            </a:r>
            <a:r>
              <a:rPr lang="en-US" altLang="ms-MY" dirty="0" smtClean="0"/>
              <a:t>discharge</a:t>
            </a:r>
          </a:p>
          <a:p>
            <a:pPr>
              <a:buFont typeface="Arial" pitchFamily="34" charset="0"/>
              <a:buChar char="•"/>
            </a:pPr>
            <a:endParaRPr lang="en-US" altLang="ms-MY" dirty="0"/>
          </a:p>
          <a:p>
            <a:pPr>
              <a:buFont typeface="Arial" pitchFamily="34" charset="0"/>
              <a:buChar char="•"/>
            </a:pPr>
            <a:r>
              <a:rPr lang="en-US" altLang="ms-MY" dirty="0"/>
              <a:t>Standards of treatment vary but are generally becoming more </a:t>
            </a:r>
            <a:r>
              <a:rPr lang="en-US" altLang="ms-MY" dirty="0" smtClean="0"/>
              <a:t>stringent</a:t>
            </a:r>
          </a:p>
          <a:p>
            <a:pPr>
              <a:buFont typeface="Arial" pitchFamily="34" charset="0"/>
              <a:buChar char="•"/>
            </a:pPr>
            <a:endParaRPr lang="en-US" altLang="ms-MY" dirty="0"/>
          </a:p>
          <a:p>
            <a:pPr>
              <a:buFont typeface="Arial" pitchFamily="34" charset="0"/>
              <a:buChar char="•"/>
            </a:pPr>
            <a:r>
              <a:rPr lang="en-US" altLang="ms-MY" dirty="0"/>
              <a:t>Treatment is a process of removal of smaller and smaller particles</a:t>
            </a:r>
          </a:p>
        </p:txBody>
      </p:sp>
    </p:spTree>
    <p:extLst>
      <p:ext uri="{BB962C8B-B14F-4D97-AF65-F5344CB8AC3E}">
        <p14:creationId xmlns:p14="http://schemas.microsoft.com/office/powerpoint/2010/main" val="418698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solidFill>
                  <a:schemeClr val="accent5"/>
                </a:solidFill>
              </a:rPr>
              <a:t>Wastewater Treatment Flow</a:t>
            </a:r>
            <a:endParaRPr lang="ko-KR" altLang="en-US" dirty="0"/>
          </a:p>
        </p:txBody>
      </p:sp>
      <p:grpSp>
        <p:nvGrpSpPr>
          <p:cNvPr id="13" name="Group 12"/>
          <p:cNvGrpSpPr/>
          <p:nvPr/>
        </p:nvGrpSpPr>
        <p:grpSpPr>
          <a:xfrm>
            <a:off x="614543" y="1168566"/>
            <a:ext cx="8102362" cy="1552788"/>
            <a:chOff x="541393" y="1168566"/>
            <a:chExt cx="8102362" cy="1552788"/>
          </a:xfrm>
        </p:grpSpPr>
        <p:sp>
          <p:nvSpPr>
            <p:cNvPr id="3" name="Chevron 2"/>
            <p:cNvSpPr/>
            <p:nvPr/>
          </p:nvSpPr>
          <p:spPr>
            <a:xfrm>
              <a:off x="541393" y="1558628"/>
              <a:ext cx="1428225" cy="772664"/>
            </a:xfrm>
            <a:prstGeom prst="chevron">
              <a:avLst>
                <a:gd name="adj" fmla="val 448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9" name="Chevron 8"/>
            <p:cNvSpPr/>
            <p:nvPr/>
          </p:nvSpPr>
          <p:spPr>
            <a:xfrm>
              <a:off x="1761977" y="1558628"/>
              <a:ext cx="1428225" cy="772664"/>
            </a:xfrm>
            <a:prstGeom prst="chevron">
              <a:avLst>
                <a:gd name="adj" fmla="val 448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Chevron 9"/>
            <p:cNvSpPr/>
            <p:nvPr/>
          </p:nvSpPr>
          <p:spPr>
            <a:xfrm>
              <a:off x="2982561" y="1558628"/>
              <a:ext cx="1428225" cy="772664"/>
            </a:xfrm>
            <a:prstGeom prst="chevron">
              <a:avLst>
                <a:gd name="adj" fmla="val 448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1" name="Chevron 10"/>
            <p:cNvSpPr/>
            <p:nvPr/>
          </p:nvSpPr>
          <p:spPr>
            <a:xfrm>
              <a:off x="4203145" y="1558628"/>
              <a:ext cx="1428225" cy="772664"/>
            </a:xfrm>
            <a:prstGeom prst="chevron">
              <a:avLst>
                <a:gd name="adj" fmla="val 448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2" name="Chevron 11"/>
            <p:cNvSpPr/>
            <p:nvPr/>
          </p:nvSpPr>
          <p:spPr>
            <a:xfrm>
              <a:off x="5423729" y="1558628"/>
              <a:ext cx="1428225" cy="772664"/>
            </a:xfrm>
            <a:prstGeom prst="chevron">
              <a:avLst>
                <a:gd name="adj" fmla="val 448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8" name="Up Arrow 7"/>
            <p:cNvSpPr/>
            <p:nvPr/>
          </p:nvSpPr>
          <p:spPr>
            <a:xfrm rot="5400000">
              <a:off x="6859530" y="937129"/>
              <a:ext cx="1552788" cy="2015662"/>
            </a:xfrm>
            <a:custGeom>
              <a:avLst/>
              <a:gdLst/>
              <a:ahLst/>
              <a:cxnLst/>
              <a:rect l="l" t="t" r="r" b="b"/>
              <a:pathLst>
                <a:path w="1552788" h="2015662">
                  <a:moveTo>
                    <a:pt x="0" y="736643"/>
                  </a:moveTo>
                  <a:lnTo>
                    <a:pt x="776394" y="0"/>
                  </a:lnTo>
                  <a:lnTo>
                    <a:pt x="1552788" y="736643"/>
                  </a:lnTo>
                  <a:lnTo>
                    <a:pt x="1164591" y="736643"/>
                  </a:lnTo>
                  <a:lnTo>
                    <a:pt x="1164591" y="2015662"/>
                  </a:lnTo>
                  <a:lnTo>
                    <a:pt x="1162556" y="2015662"/>
                  </a:lnTo>
                  <a:lnTo>
                    <a:pt x="776394" y="1669237"/>
                  </a:lnTo>
                  <a:lnTo>
                    <a:pt x="390233" y="2015662"/>
                  </a:lnTo>
                  <a:lnTo>
                    <a:pt x="388197" y="2015662"/>
                  </a:lnTo>
                  <a:lnTo>
                    <a:pt x="388197" y="7366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sp>
        <p:nvSpPr>
          <p:cNvPr id="22" name="TextBox 21"/>
          <p:cNvSpPr txBox="1"/>
          <p:nvPr/>
        </p:nvSpPr>
        <p:spPr>
          <a:xfrm>
            <a:off x="6338022" y="2941061"/>
            <a:ext cx="2378883" cy="246221"/>
          </a:xfrm>
          <a:prstGeom prst="rect">
            <a:avLst/>
          </a:prstGeom>
          <a:noFill/>
        </p:spPr>
        <p:txBody>
          <a:bodyPr wrap="square" tIns="0" bIns="0" rtlCol="0" anchor="ctr">
            <a:spAutoFit/>
          </a:bodyPr>
          <a:lstStyle/>
          <a:p>
            <a:pPr algn="ctr"/>
            <a:r>
              <a:rPr lang="en-US" altLang="ko-KR" sz="1600" b="1" dirty="0" smtClean="0">
                <a:solidFill>
                  <a:schemeClr val="accent1"/>
                </a:solidFill>
                <a:cs typeface="Arial" pitchFamily="34" charset="0"/>
              </a:rPr>
              <a:t>Sludge disposal</a:t>
            </a:r>
            <a:endParaRPr lang="en-US" altLang="ko-KR" sz="1600" b="1" dirty="0">
              <a:solidFill>
                <a:schemeClr val="accent1"/>
              </a:solidFill>
              <a:cs typeface="Arial" pitchFamily="34" charset="0"/>
            </a:endParaRPr>
          </a:p>
        </p:txBody>
      </p:sp>
      <p:sp>
        <p:nvSpPr>
          <p:cNvPr id="23" name="TextBox 22"/>
          <p:cNvSpPr txBox="1"/>
          <p:nvPr/>
        </p:nvSpPr>
        <p:spPr>
          <a:xfrm>
            <a:off x="5611008" y="2921649"/>
            <a:ext cx="1012018" cy="246221"/>
          </a:xfrm>
          <a:prstGeom prst="rect">
            <a:avLst/>
          </a:prstGeom>
          <a:noFill/>
        </p:spPr>
        <p:txBody>
          <a:bodyPr wrap="square" tIns="0" bIns="0" rtlCol="0" anchor="ctr">
            <a:spAutoFit/>
          </a:bodyPr>
          <a:lstStyle/>
          <a:p>
            <a:pPr algn="ctr"/>
            <a:r>
              <a:rPr lang="en-US" altLang="ko-KR" sz="1600" b="1" dirty="0" smtClean="0">
                <a:solidFill>
                  <a:schemeClr val="accent2"/>
                </a:solidFill>
                <a:cs typeface="Arial" pitchFamily="34" charset="0"/>
              </a:rPr>
              <a:t>Tertiary</a:t>
            </a:r>
            <a:endParaRPr lang="en-US" altLang="ko-KR" sz="1600" b="1" dirty="0">
              <a:solidFill>
                <a:schemeClr val="accent2"/>
              </a:solidFill>
              <a:cs typeface="Arial" pitchFamily="34" charset="0"/>
            </a:endParaRPr>
          </a:p>
        </p:txBody>
      </p:sp>
      <p:sp>
        <p:nvSpPr>
          <p:cNvPr id="24" name="TextBox 23"/>
          <p:cNvSpPr txBox="1"/>
          <p:nvPr/>
        </p:nvSpPr>
        <p:spPr>
          <a:xfrm>
            <a:off x="4266402" y="2943849"/>
            <a:ext cx="1314918" cy="246221"/>
          </a:xfrm>
          <a:prstGeom prst="rect">
            <a:avLst/>
          </a:prstGeom>
          <a:noFill/>
        </p:spPr>
        <p:txBody>
          <a:bodyPr wrap="square" tIns="0" bIns="0" rtlCol="0" anchor="ctr">
            <a:spAutoFit/>
          </a:bodyPr>
          <a:lstStyle/>
          <a:p>
            <a:pPr algn="ctr"/>
            <a:r>
              <a:rPr lang="en-US" altLang="ko-KR" sz="1600" b="1" dirty="0" smtClean="0">
                <a:solidFill>
                  <a:schemeClr val="accent3"/>
                </a:solidFill>
                <a:cs typeface="Arial" pitchFamily="34" charset="0"/>
              </a:rPr>
              <a:t>Secondary</a:t>
            </a:r>
            <a:endParaRPr lang="en-US" altLang="ko-KR" sz="1600" b="1" dirty="0">
              <a:solidFill>
                <a:schemeClr val="accent3"/>
              </a:solidFill>
              <a:cs typeface="Arial" pitchFamily="34" charset="0"/>
            </a:endParaRPr>
          </a:p>
        </p:txBody>
      </p:sp>
      <p:sp>
        <p:nvSpPr>
          <p:cNvPr id="25" name="TextBox 24"/>
          <p:cNvSpPr txBox="1"/>
          <p:nvPr/>
        </p:nvSpPr>
        <p:spPr>
          <a:xfrm>
            <a:off x="3130981" y="2921649"/>
            <a:ext cx="1012018" cy="246221"/>
          </a:xfrm>
          <a:prstGeom prst="rect">
            <a:avLst/>
          </a:prstGeom>
          <a:noFill/>
        </p:spPr>
        <p:txBody>
          <a:bodyPr wrap="square" tIns="0" bIns="0" rtlCol="0" anchor="ctr">
            <a:spAutoFit/>
          </a:bodyPr>
          <a:lstStyle/>
          <a:p>
            <a:pPr algn="ctr"/>
            <a:r>
              <a:rPr lang="en-US" altLang="ko-KR" sz="1600" b="1" dirty="0" smtClean="0">
                <a:solidFill>
                  <a:schemeClr val="accent4"/>
                </a:solidFill>
                <a:cs typeface="Arial" pitchFamily="34" charset="0"/>
              </a:rPr>
              <a:t>Primary</a:t>
            </a:r>
            <a:endParaRPr lang="en-US" altLang="ko-KR" sz="1600" b="1" dirty="0">
              <a:solidFill>
                <a:schemeClr val="accent4"/>
              </a:solidFill>
              <a:cs typeface="Arial" pitchFamily="34" charset="0"/>
            </a:endParaRPr>
          </a:p>
        </p:txBody>
      </p:sp>
      <p:sp>
        <p:nvSpPr>
          <p:cNvPr id="26" name="TextBox 25"/>
          <p:cNvSpPr txBox="1"/>
          <p:nvPr/>
        </p:nvSpPr>
        <p:spPr>
          <a:xfrm>
            <a:off x="1786374" y="2921649"/>
            <a:ext cx="1309578" cy="246221"/>
          </a:xfrm>
          <a:prstGeom prst="rect">
            <a:avLst/>
          </a:prstGeom>
          <a:noFill/>
        </p:spPr>
        <p:txBody>
          <a:bodyPr wrap="square" tIns="0" bIns="0" rtlCol="0" anchor="ctr">
            <a:spAutoFit/>
          </a:bodyPr>
          <a:lstStyle/>
          <a:p>
            <a:pPr algn="ctr"/>
            <a:r>
              <a:rPr lang="en-US" altLang="ko-KR" sz="1600" b="1" dirty="0" smtClean="0">
                <a:solidFill>
                  <a:schemeClr val="accent5"/>
                </a:solidFill>
                <a:cs typeface="Arial" pitchFamily="34" charset="0"/>
              </a:rPr>
              <a:t>Preliminary</a:t>
            </a:r>
            <a:endParaRPr lang="en-US" altLang="ko-KR" sz="1600" b="1" dirty="0">
              <a:solidFill>
                <a:schemeClr val="accent5"/>
              </a:solidFill>
              <a:cs typeface="Arial" pitchFamily="34" charset="0"/>
            </a:endParaRPr>
          </a:p>
        </p:txBody>
      </p:sp>
      <p:sp>
        <p:nvSpPr>
          <p:cNvPr id="27" name="TextBox 26"/>
          <p:cNvSpPr txBox="1"/>
          <p:nvPr/>
        </p:nvSpPr>
        <p:spPr>
          <a:xfrm>
            <a:off x="182512" y="2921649"/>
            <a:ext cx="1480459" cy="246221"/>
          </a:xfrm>
          <a:prstGeom prst="rect">
            <a:avLst/>
          </a:prstGeom>
          <a:noFill/>
        </p:spPr>
        <p:txBody>
          <a:bodyPr wrap="square" tIns="0" bIns="0" rtlCol="0" anchor="ctr">
            <a:spAutoFit/>
          </a:bodyPr>
          <a:lstStyle/>
          <a:p>
            <a:pPr algn="ctr"/>
            <a:r>
              <a:rPr lang="en-US" altLang="ko-KR" sz="1600" b="1" dirty="0" smtClean="0">
                <a:solidFill>
                  <a:schemeClr val="accent6"/>
                </a:solidFill>
                <a:cs typeface="Arial" pitchFamily="34" charset="0"/>
              </a:rPr>
              <a:t>Pretreatment</a:t>
            </a:r>
            <a:endParaRPr lang="en-US" altLang="ko-KR" sz="1600" b="1" dirty="0">
              <a:solidFill>
                <a:schemeClr val="accent6"/>
              </a:solidFill>
              <a:cs typeface="Arial" pitchFamily="34" charset="0"/>
            </a:endParaRPr>
          </a:p>
        </p:txBody>
      </p:sp>
      <p:cxnSp>
        <p:nvCxnSpPr>
          <p:cNvPr id="28" name="Straight Connector 27"/>
          <p:cNvCxnSpPr/>
          <p:nvPr/>
        </p:nvCxnSpPr>
        <p:spPr>
          <a:xfrm>
            <a:off x="1156962" y="2465424"/>
            <a:ext cx="0" cy="32235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95388" y="2465424"/>
            <a:ext cx="0" cy="32235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633814" y="2465424"/>
            <a:ext cx="0" cy="32235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872240" y="2465424"/>
            <a:ext cx="0" cy="32235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110666" y="2465424"/>
            <a:ext cx="0" cy="32235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429609" y="2465424"/>
            <a:ext cx="0" cy="32235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53142" y="3847726"/>
            <a:ext cx="6875242" cy="369332"/>
          </a:xfrm>
          <a:prstGeom prst="rect">
            <a:avLst/>
          </a:prstGeom>
        </p:spPr>
        <p:txBody>
          <a:bodyPr wrap="square">
            <a:spAutoFit/>
          </a:bodyPr>
          <a:lstStyle/>
          <a:p>
            <a:r>
              <a:rPr lang="en-MY" dirty="0"/>
              <a:t>Go to </a:t>
            </a:r>
            <a:r>
              <a:rPr lang="en-MY" dirty="0">
                <a:hlinkClick r:id="rId2"/>
              </a:rPr>
              <a:t>www.menti.com</a:t>
            </a:r>
            <a:r>
              <a:rPr lang="en-MY" dirty="0"/>
              <a:t> and use the code 33 63 164</a:t>
            </a:r>
          </a:p>
        </p:txBody>
      </p:sp>
    </p:spTree>
    <p:extLst>
      <p:ext uri="{BB962C8B-B14F-4D97-AF65-F5344CB8AC3E}">
        <p14:creationId xmlns:p14="http://schemas.microsoft.com/office/powerpoint/2010/main" val="291066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MY" dirty="0" smtClean="0"/>
              <a:t>Bacteria </a:t>
            </a:r>
            <a:endParaRPr lang="en-MY" dirty="0"/>
          </a:p>
        </p:txBody>
      </p:sp>
      <p:sp>
        <p:nvSpPr>
          <p:cNvPr id="29"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16</a:t>
            </a:fld>
            <a:endParaRPr lang="en-US"/>
          </a:p>
        </p:txBody>
      </p:sp>
      <p:sp>
        <p:nvSpPr>
          <p:cNvPr id="31" name="object 3"/>
          <p:cNvSpPr txBox="1"/>
          <p:nvPr/>
        </p:nvSpPr>
        <p:spPr>
          <a:xfrm>
            <a:off x="1233060" y="1364036"/>
            <a:ext cx="6741319" cy="702115"/>
          </a:xfrm>
          <a:prstGeom prst="rect">
            <a:avLst/>
          </a:prstGeom>
        </p:spPr>
        <p:txBody>
          <a:bodyPr vert="horz" wrap="square" lIns="0" tIns="9525" rIns="0" bIns="0" rtlCol="0">
            <a:spAutoFit/>
          </a:bodyPr>
          <a:lstStyle/>
          <a:p>
            <a:pPr marL="9525" marR="3810">
              <a:spcBef>
                <a:spcPts val="75"/>
              </a:spcBef>
            </a:pPr>
            <a:r>
              <a:rPr lang="en-US" sz="1500" spc="-75" dirty="0">
                <a:latin typeface="Arial"/>
                <a:cs typeface="Arial"/>
              </a:rPr>
              <a:t>Bacteria </a:t>
            </a:r>
            <a:r>
              <a:rPr lang="en-US" sz="1500" spc="-30" dirty="0">
                <a:latin typeface="Arial"/>
                <a:cs typeface="Arial"/>
              </a:rPr>
              <a:t>at </a:t>
            </a:r>
            <a:r>
              <a:rPr lang="en-US" sz="1500" spc="-120" dirty="0">
                <a:latin typeface="Arial"/>
                <a:cs typeface="Arial"/>
              </a:rPr>
              <a:t>sewage </a:t>
            </a:r>
            <a:r>
              <a:rPr lang="en-US" sz="1500" spc="-113" dirty="0">
                <a:latin typeface="Arial"/>
                <a:cs typeface="Arial"/>
              </a:rPr>
              <a:t>can </a:t>
            </a:r>
            <a:r>
              <a:rPr lang="en-US" sz="1500" spc="-79" dirty="0">
                <a:latin typeface="Arial"/>
                <a:cs typeface="Arial"/>
              </a:rPr>
              <a:t>be </a:t>
            </a:r>
            <a:r>
              <a:rPr lang="en-US" sz="1500" spc="-71" dirty="0">
                <a:latin typeface="Arial"/>
                <a:cs typeface="Arial"/>
              </a:rPr>
              <a:t>classified </a:t>
            </a:r>
            <a:r>
              <a:rPr lang="en-US" sz="1500" spc="-79" dirty="0">
                <a:latin typeface="Arial"/>
                <a:cs typeface="Arial"/>
              </a:rPr>
              <a:t>according </a:t>
            </a:r>
            <a:r>
              <a:rPr lang="en-US" sz="1500" spc="8" dirty="0">
                <a:latin typeface="Arial"/>
                <a:cs typeface="Arial"/>
              </a:rPr>
              <a:t>to </a:t>
            </a:r>
            <a:r>
              <a:rPr lang="en-US" sz="1500" spc="-23" dirty="0">
                <a:latin typeface="Arial"/>
                <a:cs typeface="Arial"/>
              </a:rPr>
              <a:t>the </a:t>
            </a:r>
            <a:r>
              <a:rPr lang="en-US" sz="1500" spc="-64" dirty="0">
                <a:latin typeface="Arial"/>
                <a:cs typeface="Arial"/>
              </a:rPr>
              <a:t>roles </a:t>
            </a:r>
            <a:r>
              <a:rPr lang="en-US" sz="1500" spc="-45" dirty="0">
                <a:latin typeface="Arial"/>
                <a:cs typeface="Arial"/>
              </a:rPr>
              <a:t>. </a:t>
            </a:r>
            <a:r>
              <a:rPr lang="en-US" sz="1500" spc="-139" dirty="0">
                <a:latin typeface="Arial"/>
                <a:cs typeface="Arial"/>
              </a:rPr>
              <a:t>Some </a:t>
            </a:r>
            <a:r>
              <a:rPr lang="en-US" sz="1500" spc="-56" dirty="0">
                <a:latin typeface="Arial"/>
                <a:cs typeface="Arial"/>
              </a:rPr>
              <a:t>bacteria  </a:t>
            </a:r>
            <a:r>
              <a:rPr lang="en-US" sz="1500" spc="-34" dirty="0">
                <a:latin typeface="Arial"/>
                <a:cs typeface="Arial"/>
              </a:rPr>
              <a:t>perform</a:t>
            </a:r>
            <a:r>
              <a:rPr lang="en-US" sz="1500" spc="-83" dirty="0">
                <a:latin typeface="Arial"/>
                <a:cs typeface="Arial"/>
              </a:rPr>
              <a:t> </a:t>
            </a:r>
            <a:r>
              <a:rPr lang="en-US" sz="1500" spc="-49" dirty="0">
                <a:latin typeface="Arial"/>
                <a:cs typeface="Arial"/>
              </a:rPr>
              <a:t>positive</a:t>
            </a:r>
            <a:r>
              <a:rPr lang="en-US" sz="1500" spc="-83" dirty="0">
                <a:latin typeface="Arial"/>
                <a:cs typeface="Arial"/>
              </a:rPr>
              <a:t> </a:t>
            </a:r>
            <a:r>
              <a:rPr lang="en-US" sz="1500" spc="-64" dirty="0">
                <a:latin typeface="Arial"/>
                <a:cs typeface="Arial"/>
              </a:rPr>
              <a:t>roles</a:t>
            </a:r>
            <a:r>
              <a:rPr lang="en-US" sz="1500" spc="-83" dirty="0">
                <a:latin typeface="Arial"/>
                <a:cs typeface="Arial"/>
              </a:rPr>
              <a:t> </a:t>
            </a:r>
            <a:r>
              <a:rPr lang="en-US" sz="1500" spc="-23" dirty="0">
                <a:latin typeface="Arial"/>
                <a:cs typeface="Arial"/>
              </a:rPr>
              <a:t>in</a:t>
            </a:r>
            <a:r>
              <a:rPr lang="en-US" sz="1500" spc="-90" dirty="0">
                <a:latin typeface="Arial"/>
                <a:cs typeface="Arial"/>
              </a:rPr>
              <a:t> </a:t>
            </a:r>
            <a:r>
              <a:rPr lang="en-US" sz="1500" spc="-23" dirty="0">
                <a:latin typeface="Arial"/>
                <a:cs typeface="Arial"/>
              </a:rPr>
              <a:t>the</a:t>
            </a:r>
            <a:r>
              <a:rPr lang="en-US" sz="1500" spc="-75" dirty="0">
                <a:latin typeface="Arial"/>
                <a:cs typeface="Arial"/>
              </a:rPr>
              <a:t> </a:t>
            </a:r>
            <a:r>
              <a:rPr lang="en-US" sz="1500" spc="-23" dirty="0">
                <a:latin typeface="Arial"/>
                <a:cs typeface="Arial"/>
              </a:rPr>
              <a:t>treatment</a:t>
            </a:r>
            <a:r>
              <a:rPr lang="en-US" sz="1500" spc="-64" dirty="0">
                <a:latin typeface="Arial"/>
                <a:cs typeface="Arial"/>
              </a:rPr>
              <a:t> </a:t>
            </a:r>
            <a:r>
              <a:rPr lang="en-US" sz="1500" spc="-4" dirty="0">
                <a:latin typeface="Arial"/>
                <a:cs typeface="Arial"/>
              </a:rPr>
              <a:t>of</a:t>
            </a:r>
            <a:r>
              <a:rPr lang="en-US" sz="1500" spc="-79" dirty="0">
                <a:latin typeface="Arial"/>
                <a:cs typeface="Arial"/>
              </a:rPr>
              <a:t> </a:t>
            </a:r>
            <a:r>
              <a:rPr lang="en-US" sz="1500" spc="-71" dirty="0">
                <a:latin typeface="Arial"/>
                <a:cs typeface="Arial"/>
              </a:rPr>
              <a:t>wastewater,</a:t>
            </a:r>
            <a:r>
              <a:rPr lang="en-US" sz="1500" spc="-68" dirty="0">
                <a:latin typeface="Arial"/>
                <a:cs typeface="Arial"/>
              </a:rPr>
              <a:t> </a:t>
            </a:r>
            <a:r>
              <a:rPr lang="en-US" sz="1500" spc="-30" dirty="0">
                <a:latin typeface="Arial"/>
                <a:cs typeface="Arial"/>
              </a:rPr>
              <a:t>while</a:t>
            </a:r>
            <a:r>
              <a:rPr lang="en-US" sz="1500" spc="-83" dirty="0">
                <a:latin typeface="Arial"/>
                <a:cs typeface="Arial"/>
              </a:rPr>
              <a:t> </a:t>
            </a:r>
            <a:r>
              <a:rPr lang="en-US" sz="1500" spc="-19" dirty="0">
                <a:latin typeface="Arial"/>
                <a:cs typeface="Arial"/>
              </a:rPr>
              <a:t>other</a:t>
            </a:r>
            <a:r>
              <a:rPr lang="en-US" sz="1500" spc="-83" dirty="0">
                <a:latin typeface="Arial"/>
                <a:cs typeface="Arial"/>
              </a:rPr>
              <a:t> </a:t>
            </a:r>
            <a:r>
              <a:rPr lang="en-US" sz="1500" spc="-56" dirty="0">
                <a:latin typeface="Arial"/>
                <a:cs typeface="Arial"/>
              </a:rPr>
              <a:t>bacteria  </a:t>
            </a:r>
            <a:r>
              <a:rPr lang="en-US" sz="1500" spc="-34" dirty="0">
                <a:latin typeface="Arial"/>
                <a:cs typeface="Arial"/>
              </a:rPr>
              <a:t>perform </a:t>
            </a:r>
            <a:r>
              <a:rPr lang="en-US" sz="1500" spc="-75" dirty="0">
                <a:latin typeface="Arial"/>
                <a:cs typeface="Arial"/>
              </a:rPr>
              <a:t>negative </a:t>
            </a:r>
            <a:r>
              <a:rPr lang="en-US" sz="1500" spc="-64" dirty="0">
                <a:latin typeface="Arial"/>
                <a:cs typeface="Arial"/>
              </a:rPr>
              <a:t>roles </a:t>
            </a:r>
            <a:r>
              <a:rPr lang="en-US" sz="1500" spc="-8" dirty="0">
                <a:latin typeface="Arial"/>
                <a:cs typeface="Arial"/>
              </a:rPr>
              <a:t>that</a:t>
            </a:r>
            <a:r>
              <a:rPr lang="en-US" sz="1500" spc="-146" dirty="0">
                <a:latin typeface="Arial"/>
                <a:cs typeface="Arial"/>
              </a:rPr>
              <a:t> </a:t>
            </a:r>
            <a:r>
              <a:rPr lang="en-US" sz="1500" spc="-30" dirty="0">
                <a:latin typeface="Arial"/>
                <a:cs typeface="Arial"/>
              </a:rPr>
              <a:t>contribute.</a:t>
            </a:r>
            <a:endParaRPr sz="1500" dirty="0">
              <a:latin typeface="Arial"/>
              <a:cs typeface="Arial"/>
            </a:endParaRPr>
          </a:p>
        </p:txBody>
      </p:sp>
      <p:sp>
        <p:nvSpPr>
          <p:cNvPr id="32" name="object 4"/>
          <p:cNvSpPr txBox="1">
            <a:spLocks/>
          </p:cNvSpPr>
          <p:nvPr/>
        </p:nvSpPr>
        <p:spPr>
          <a:xfrm>
            <a:off x="1314450" y="2506222"/>
            <a:ext cx="3771424" cy="2294378"/>
          </a:xfrm>
          <a:prstGeom prst="rect">
            <a:avLst/>
          </a:prstGeom>
        </p:spPr>
        <p:txBody>
          <a:bodyPr vert="horz" wrap="square" lIns="0" tIns="9049" rIns="0" bIns="0" rtlCol="0">
            <a:sp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6700">
              <a:spcBef>
                <a:spcPts val="0"/>
              </a:spcBef>
              <a:tabLst>
                <a:tab pos="266224" algn="l"/>
                <a:tab pos="266700" algn="l"/>
              </a:tabLst>
            </a:pPr>
            <a:r>
              <a:rPr lang="en-US" sz="1350" spc="-79" dirty="0" err="1"/>
              <a:t>Acetongenic</a:t>
            </a:r>
            <a:r>
              <a:rPr lang="en-US" sz="1350" spc="-71" dirty="0"/>
              <a:t> </a:t>
            </a:r>
            <a:r>
              <a:rPr lang="en-US" sz="1350" spc="-56" dirty="0"/>
              <a:t>bacteria</a:t>
            </a:r>
          </a:p>
          <a:p>
            <a:pPr marL="266700">
              <a:spcBef>
                <a:spcPts val="0"/>
              </a:spcBef>
              <a:tabLst>
                <a:tab pos="266224" algn="l"/>
                <a:tab pos="266700" algn="l"/>
              </a:tabLst>
            </a:pPr>
            <a:r>
              <a:rPr lang="en-US" sz="1350" spc="-68" dirty="0"/>
              <a:t>Coliforms</a:t>
            </a:r>
          </a:p>
          <a:p>
            <a:pPr marL="266700">
              <a:spcBef>
                <a:spcPts val="0"/>
              </a:spcBef>
              <a:tabLst>
                <a:tab pos="266224" algn="l"/>
                <a:tab pos="266700" algn="l"/>
              </a:tabLst>
            </a:pPr>
            <a:r>
              <a:rPr lang="en-US" sz="1350" spc="-86" dirty="0"/>
              <a:t>Cyanobacteria</a:t>
            </a:r>
          </a:p>
          <a:p>
            <a:pPr marL="314325" indent="-304800">
              <a:spcBef>
                <a:spcPts val="0"/>
              </a:spcBef>
              <a:tabLst>
                <a:tab pos="314325" algn="l"/>
                <a:tab pos="314801" algn="l"/>
              </a:tabLst>
            </a:pPr>
            <a:r>
              <a:rPr lang="en-US" sz="1350" spc="-38" dirty="0"/>
              <a:t>Denitrifying</a:t>
            </a:r>
            <a:r>
              <a:rPr lang="en-US" sz="1350" spc="-94" dirty="0"/>
              <a:t> </a:t>
            </a:r>
            <a:r>
              <a:rPr lang="en-US" sz="1350" spc="-56" dirty="0"/>
              <a:t>bacteria</a:t>
            </a:r>
          </a:p>
          <a:p>
            <a:pPr marL="266700">
              <a:spcBef>
                <a:spcPts val="0"/>
              </a:spcBef>
              <a:tabLst>
                <a:tab pos="266224" algn="l"/>
                <a:tab pos="266700" algn="l"/>
              </a:tabLst>
            </a:pPr>
            <a:r>
              <a:rPr lang="en-US" sz="1350" spc="-131" dirty="0"/>
              <a:t>Fecal</a:t>
            </a:r>
            <a:r>
              <a:rPr lang="en-US" sz="1350" spc="-71" dirty="0"/>
              <a:t> </a:t>
            </a:r>
            <a:r>
              <a:rPr lang="en-US" sz="1350" spc="-49" dirty="0"/>
              <a:t>coliforms</a:t>
            </a:r>
          </a:p>
          <a:p>
            <a:pPr marL="266700">
              <a:spcBef>
                <a:spcPts val="0"/>
              </a:spcBef>
              <a:tabLst>
                <a:tab pos="266224" algn="l"/>
                <a:tab pos="266700" algn="l"/>
              </a:tabLst>
            </a:pPr>
            <a:r>
              <a:rPr lang="en-US" sz="1350" spc="-64" dirty="0"/>
              <a:t>Fermentative </a:t>
            </a:r>
            <a:r>
              <a:rPr lang="en-US" sz="1350" spc="-53" dirty="0"/>
              <a:t>(acid-forming)</a:t>
            </a:r>
            <a:r>
              <a:rPr lang="en-US" sz="1350" spc="-90" dirty="0"/>
              <a:t> </a:t>
            </a:r>
            <a:r>
              <a:rPr lang="en-US" sz="1350" spc="-56" dirty="0"/>
              <a:t>bacteria</a:t>
            </a:r>
          </a:p>
          <a:p>
            <a:pPr marL="266700">
              <a:spcBef>
                <a:spcPts val="0"/>
              </a:spcBef>
              <a:tabLst>
                <a:tab pos="266224" algn="l"/>
                <a:tab pos="266700" algn="l"/>
              </a:tabLst>
            </a:pPr>
            <a:r>
              <a:rPr lang="en-US" sz="1350" spc="-79" dirty="0"/>
              <a:t>Filamentous</a:t>
            </a:r>
            <a:r>
              <a:rPr lang="en-US" sz="1350" spc="-64" dirty="0"/>
              <a:t> </a:t>
            </a:r>
            <a:r>
              <a:rPr lang="en-US" sz="1350" spc="-56" dirty="0"/>
              <a:t>bacteria</a:t>
            </a:r>
          </a:p>
          <a:p>
            <a:pPr marL="266700">
              <a:spcBef>
                <a:spcPts val="0"/>
              </a:spcBef>
              <a:tabLst>
                <a:tab pos="266224" algn="l"/>
                <a:tab pos="266700" algn="l"/>
              </a:tabLst>
            </a:pPr>
            <a:r>
              <a:rPr lang="en-US" sz="1350" spc="-64" dirty="0" err="1"/>
              <a:t>Floc</a:t>
            </a:r>
            <a:r>
              <a:rPr lang="en-US" sz="1350" spc="-64" dirty="0"/>
              <a:t>-forming</a:t>
            </a:r>
            <a:r>
              <a:rPr lang="en-US" sz="1350" spc="-83" dirty="0"/>
              <a:t> </a:t>
            </a:r>
            <a:r>
              <a:rPr lang="en-US" sz="1350" spc="-56" dirty="0"/>
              <a:t>bacteria</a:t>
            </a:r>
          </a:p>
          <a:p>
            <a:pPr marL="266700">
              <a:spcBef>
                <a:spcPts val="0"/>
              </a:spcBef>
              <a:tabLst>
                <a:tab pos="266224" algn="l"/>
                <a:tab pos="266700" algn="l"/>
              </a:tabLst>
            </a:pPr>
            <a:r>
              <a:rPr lang="en-US" sz="1350" spc="-68" dirty="0"/>
              <a:t>Gliding</a:t>
            </a:r>
            <a:r>
              <a:rPr lang="en-US" sz="1350" spc="-98" dirty="0"/>
              <a:t> </a:t>
            </a:r>
            <a:r>
              <a:rPr lang="en-US" sz="1350" spc="-56" dirty="0"/>
              <a:t>bacteria</a:t>
            </a:r>
          </a:p>
          <a:p>
            <a:pPr marL="266700">
              <a:spcBef>
                <a:spcPts val="0"/>
              </a:spcBef>
              <a:tabLst>
                <a:tab pos="266224" algn="l"/>
                <a:tab pos="266700" algn="l"/>
              </a:tabLst>
            </a:pPr>
            <a:r>
              <a:rPr lang="en-US" sz="1350" spc="-83" dirty="0"/>
              <a:t>Gram-negative </a:t>
            </a:r>
            <a:r>
              <a:rPr lang="en-US" sz="1350" spc="-68" dirty="0"/>
              <a:t>aerobic </a:t>
            </a:r>
            <a:r>
              <a:rPr lang="en-US" sz="1350" spc="-94" dirty="0" err="1"/>
              <a:t>cocci</a:t>
            </a:r>
            <a:r>
              <a:rPr lang="en-US" sz="1350" spc="-94" dirty="0"/>
              <a:t> </a:t>
            </a:r>
            <a:r>
              <a:rPr lang="en-US" sz="1350" spc="-79" dirty="0"/>
              <a:t>and</a:t>
            </a:r>
            <a:r>
              <a:rPr lang="en-US" sz="1350" spc="-101" dirty="0"/>
              <a:t> </a:t>
            </a:r>
            <a:r>
              <a:rPr lang="en-US" sz="1350" spc="-75" dirty="0"/>
              <a:t>rods</a:t>
            </a:r>
          </a:p>
          <a:p>
            <a:pPr marL="266700">
              <a:spcBef>
                <a:spcPts val="0"/>
              </a:spcBef>
              <a:tabLst>
                <a:tab pos="266224" algn="l"/>
                <a:tab pos="266700" algn="l"/>
              </a:tabLst>
            </a:pPr>
            <a:r>
              <a:rPr lang="en-US" sz="1350" spc="-83" dirty="0"/>
              <a:t>Gram-negative </a:t>
            </a:r>
            <a:r>
              <a:rPr lang="en-US" sz="1350" spc="-45" dirty="0"/>
              <a:t>facultative </a:t>
            </a:r>
            <a:r>
              <a:rPr lang="en-US" sz="1350" spc="-75" dirty="0"/>
              <a:t>anaerobic</a:t>
            </a:r>
            <a:r>
              <a:rPr lang="en-US" sz="1350" spc="-124" dirty="0"/>
              <a:t> </a:t>
            </a:r>
            <a:r>
              <a:rPr lang="en-US" sz="1350" spc="-75" dirty="0"/>
              <a:t>rods</a:t>
            </a:r>
            <a:endParaRPr lang="en-US" sz="1350" spc="-75" dirty="0"/>
          </a:p>
        </p:txBody>
      </p:sp>
      <p:sp>
        <p:nvSpPr>
          <p:cNvPr id="33" name="object 5"/>
          <p:cNvSpPr txBox="1"/>
          <p:nvPr/>
        </p:nvSpPr>
        <p:spPr>
          <a:xfrm>
            <a:off x="4604779" y="2524900"/>
            <a:ext cx="2784824" cy="2345674"/>
          </a:xfrm>
          <a:prstGeom prst="rect">
            <a:avLst/>
          </a:prstGeom>
        </p:spPr>
        <p:txBody>
          <a:bodyPr vert="horz" wrap="square" lIns="0" tIns="9049" rIns="0" bIns="0" rtlCol="0">
            <a:spAutoFit/>
          </a:bodyPr>
          <a:lstStyle/>
          <a:p>
            <a:pPr marL="223362" marR="3810" indent="-214313">
              <a:spcBef>
                <a:spcPts val="71"/>
              </a:spcBef>
              <a:buFont typeface="Arial" pitchFamily="34" charset="0"/>
              <a:buChar char="•"/>
            </a:pPr>
            <a:r>
              <a:rPr sz="1350" spc="-49" dirty="0">
                <a:latin typeface="Arial"/>
                <a:cs typeface="Arial"/>
              </a:rPr>
              <a:t>Hydrolytic </a:t>
            </a:r>
            <a:r>
              <a:rPr sz="1350" spc="-56" dirty="0">
                <a:latin typeface="Arial"/>
                <a:cs typeface="Arial"/>
              </a:rPr>
              <a:t>bacteria  </a:t>
            </a:r>
            <a:endParaRPr lang="en-US" sz="1350" spc="-56" dirty="0">
              <a:latin typeface="Arial"/>
              <a:cs typeface="Arial"/>
            </a:endParaRPr>
          </a:p>
          <a:p>
            <a:pPr marL="223362" marR="3810" indent="-214313">
              <a:spcBef>
                <a:spcPts val="71"/>
              </a:spcBef>
              <a:buFont typeface="Arial" pitchFamily="34" charset="0"/>
              <a:buChar char="•"/>
            </a:pPr>
            <a:r>
              <a:rPr sz="1350" spc="-45" dirty="0">
                <a:latin typeface="Arial"/>
                <a:cs typeface="Arial"/>
              </a:rPr>
              <a:t>Methane-forming</a:t>
            </a:r>
            <a:r>
              <a:rPr sz="1350" spc="-90" dirty="0">
                <a:latin typeface="Arial"/>
                <a:cs typeface="Arial"/>
              </a:rPr>
              <a:t> </a:t>
            </a:r>
            <a:r>
              <a:rPr sz="1350" spc="-56" dirty="0">
                <a:latin typeface="Arial"/>
                <a:cs typeface="Arial"/>
              </a:rPr>
              <a:t>bacteria  </a:t>
            </a:r>
            <a:endParaRPr lang="en-US" sz="1350" spc="-56" dirty="0">
              <a:latin typeface="Arial"/>
              <a:cs typeface="Arial"/>
            </a:endParaRPr>
          </a:p>
          <a:p>
            <a:pPr marL="223362" marR="3810" indent="-214313">
              <a:spcBef>
                <a:spcPts val="71"/>
              </a:spcBef>
              <a:buFont typeface="Arial" pitchFamily="34" charset="0"/>
              <a:buChar char="•"/>
            </a:pPr>
            <a:r>
              <a:rPr sz="1350" spc="-23" dirty="0">
                <a:latin typeface="Arial"/>
                <a:cs typeface="Arial"/>
              </a:rPr>
              <a:t>Nitrifying </a:t>
            </a:r>
            <a:r>
              <a:rPr sz="1350" spc="-56" dirty="0">
                <a:latin typeface="Arial"/>
                <a:cs typeface="Arial"/>
              </a:rPr>
              <a:t>bacteria  </a:t>
            </a:r>
            <a:endParaRPr lang="en-US" sz="1350" spc="-56" dirty="0">
              <a:latin typeface="Arial"/>
              <a:cs typeface="Arial"/>
            </a:endParaRPr>
          </a:p>
          <a:p>
            <a:pPr marL="223362" marR="3810" indent="-214313">
              <a:spcBef>
                <a:spcPts val="71"/>
              </a:spcBef>
              <a:buFont typeface="Arial" pitchFamily="34" charset="0"/>
              <a:buChar char="•"/>
            </a:pPr>
            <a:r>
              <a:rPr sz="1350" spc="-64" dirty="0" err="1">
                <a:latin typeface="Arial"/>
                <a:cs typeface="Arial"/>
              </a:rPr>
              <a:t>Nocardioforms</a:t>
            </a:r>
            <a:r>
              <a:rPr sz="1350" spc="-64" dirty="0">
                <a:latin typeface="Arial"/>
                <a:cs typeface="Arial"/>
              </a:rPr>
              <a:t>  </a:t>
            </a:r>
            <a:endParaRPr lang="en-US" sz="1350" spc="-64" dirty="0">
              <a:latin typeface="Arial"/>
              <a:cs typeface="Arial"/>
            </a:endParaRPr>
          </a:p>
          <a:p>
            <a:pPr marL="223362" marR="3810" indent="-214313">
              <a:spcBef>
                <a:spcPts val="71"/>
              </a:spcBef>
              <a:buFont typeface="Arial" pitchFamily="34" charset="0"/>
              <a:buChar char="•"/>
            </a:pPr>
            <a:r>
              <a:rPr sz="1350" spc="-90" dirty="0">
                <a:latin typeface="Arial"/>
                <a:cs typeface="Arial"/>
              </a:rPr>
              <a:t>Pathogenic</a:t>
            </a:r>
            <a:r>
              <a:rPr sz="1350" spc="-94" dirty="0">
                <a:latin typeface="Arial"/>
                <a:cs typeface="Arial"/>
              </a:rPr>
              <a:t> </a:t>
            </a:r>
            <a:r>
              <a:rPr sz="1350" spc="-56" dirty="0">
                <a:latin typeface="Arial"/>
                <a:cs typeface="Arial"/>
              </a:rPr>
              <a:t>bacteria</a:t>
            </a:r>
            <a:endParaRPr sz="1350" dirty="0">
              <a:latin typeface="Arial"/>
              <a:cs typeface="Arial"/>
            </a:endParaRPr>
          </a:p>
          <a:p>
            <a:pPr marL="264795" marR="490538" indent="-214313">
              <a:buFont typeface="Arial" pitchFamily="34" charset="0"/>
              <a:buChar char="•"/>
            </a:pPr>
            <a:r>
              <a:rPr sz="1350" spc="-120" dirty="0">
                <a:latin typeface="Arial"/>
                <a:cs typeface="Arial"/>
              </a:rPr>
              <a:t>Poly-P </a:t>
            </a:r>
            <a:r>
              <a:rPr sz="1350" spc="-56" dirty="0">
                <a:latin typeface="Arial"/>
                <a:cs typeface="Arial"/>
              </a:rPr>
              <a:t>bacteria  </a:t>
            </a:r>
            <a:endParaRPr lang="en-US" sz="1350" spc="-56" dirty="0">
              <a:latin typeface="Arial"/>
              <a:cs typeface="Arial"/>
            </a:endParaRPr>
          </a:p>
          <a:p>
            <a:pPr marL="264795" marR="490538" indent="-214313">
              <a:buFont typeface="Arial" pitchFamily="34" charset="0"/>
              <a:buChar char="•"/>
            </a:pPr>
            <a:r>
              <a:rPr sz="1350" spc="-75" dirty="0">
                <a:latin typeface="Arial"/>
                <a:cs typeface="Arial"/>
              </a:rPr>
              <a:t>Saprophytic</a:t>
            </a:r>
            <a:r>
              <a:rPr sz="1350" spc="-146" dirty="0">
                <a:latin typeface="Arial"/>
                <a:cs typeface="Arial"/>
              </a:rPr>
              <a:t> </a:t>
            </a:r>
            <a:r>
              <a:rPr sz="1350" spc="-56" dirty="0">
                <a:latin typeface="Arial"/>
                <a:cs typeface="Arial"/>
              </a:rPr>
              <a:t>bacteria</a:t>
            </a:r>
            <a:endParaRPr lang="en-US" sz="1350" spc="-56" dirty="0">
              <a:latin typeface="Arial"/>
              <a:cs typeface="Arial"/>
            </a:endParaRPr>
          </a:p>
          <a:p>
            <a:pPr marL="264795" marR="490538" indent="-214313">
              <a:buFont typeface="Arial" pitchFamily="34" charset="0"/>
              <a:buChar char="•"/>
            </a:pPr>
            <a:r>
              <a:rPr sz="1350" spc="-98" dirty="0">
                <a:latin typeface="Arial"/>
                <a:cs typeface="Arial"/>
              </a:rPr>
              <a:t>Sheathed </a:t>
            </a:r>
            <a:r>
              <a:rPr sz="1350" spc="-56" dirty="0">
                <a:latin typeface="Arial"/>
                <a:cs typeface="Arial"/>
              </a:rPr>
              <a:t>bacteria</a:t>
            </a:r>
            <a:endParaRPr lang="en-US" sz="1350" spc="-56" dirty="0">
              <a:latin typeface="Arial"/>
              <a:cs typeface="Arial"/>
            </a:endParaRPr>
          </a:p>
          <a:p>
            <a:pPr marL="264795" marR="490538" indent="-214313">
              <a:buFont typeface="Arial" pitchFamily="34" charset="0"/>
              <a:buChar char="•"/>
            </a:pPr>
            <a:r>
              <a:rPr sz="1350" spc="-90" dirty="0">
                <a:latin typeface="Arial"/>
                <a:cs typeface="Arial"/>
              </a:rPr>
              <a:t>Spirochetes</a:t>
            </a:r>
            <a:endParaRPr lang="en-US" sz="1350" spc="-90" dirty="0">
              <a:latin typeface="Arial"/>
              <a:cs typeface="Arial"/>
            </a:endParaRPr>
          </a:p>
          <a:p>
            <a:pPr marL="264795" marR="490538" indent="-214313">
              <a:buFont typeface="Arial" pitchFamily="34" charset="0"/>
              <a:buChar char="•"/>
            </a:pPr>
            <a:r>
              <a:rPr sz="1350" spc="-68" dirty="0">
                <a:latin typeface="Arial"/>
                <a:cs typeface="Arial"/>
              </a:rPr>
              <a:t>Sulfur-oxidizing </a:t>
            </a:r>
            <a:r>
              <a:rPr sz="1350" spc="-56" dirty="0">
                <a:latin typeface="Arial"/>
                <a:cs typeface="Arial"/>
              </a:rPr>
              <a:t>bacteria</a:t>
            </a:r>
            <a:endParaRPr lang="en-US" sz="1350" spc="-56" dirty="0">
              <a:latin typeface="Arial"/>
              <a:cs typeface="Arial"/>
            </a:endParaRPr>
          </a:p>
          <a:p>
            <a:pPr marL="264795" marR="490538" indent="-214313">
              <a:buFont typeface="Arial" pitchFamily="34" charset="0"/>
              <a:buChar char="•"/>
            </a:pPr>
            <a:r>
              <a:rPr sz="1350" spc="-64" dirty="0">
                <a:latin typeface="Arial"/>
                <a:cs typeface="Arial"/>
              </a:rPr>
              <a:t>Sulfur-reducing</a:t>
            </a:r>
            <a:r>
              <a:rPr sz="1350" spc="-150" dirty="0">
                <a:latin typeface="Arial"/>
                <a:cs typeface="Arial"/>
              </a:rPr>
              <a:t> </a:t>
            </a:r>
            <a:r>
              <a:rPr sz="1350" spc="-56" dirty="0">
                <a:latin typeface="Arial"/>
                <a:cs typeface="Arial"/>
              </a:rPr>
              <a:t>bacteria</a:t>
            </a:r>
            <a:endParaRPr sz="1350" dirty="0">
              <a:latin typeface="Arial"/>
              <a:cs typeface="Arial"/>
            </a:endParaRPr>
          </a:p>
        </p:txBody>
      </p:sp>
      <p:sp>
        <p:nvSpPr>
          <p:cNvPr id="34" name="TextBox 33"/>
          <p:cNvSpPr txBox="1"/>
          <p:nvPr/>
        </p:nvSpPr>
        <p:spPr>
          <a:xfrm>
            <a:off x="2971800" y="2066151"/>
            <a:ext cx="3143250" cy="300082"/>
          </a:xfrm>
          <a:prstGeom prst="rect">
            <a:avLst/>
          </a:prstGeom>
          <a:noFill/>
        </p:spPr>
        <p:txBody>
          <a:bodyPr wrap="square" rtlCol="0">
            <a:spAutoFit/>
          </a:bodyPr>
          <a:lstStyle/>
          <a:p>
            <a:r>
              <a:rPr lang="en-US" sz="1350" b="1" dirty="0" err="1"/>
              <a:t>Signifcant</a:t>
            </a:r>
            <a:r>
              <a:rPr lang="en-US" sz="1350" b="1" dirty="0"/>
              <a:t> groups of bacteria</a:t>
            </a:r>
            <a:endParaRPr lang="en-US" sz="1350" b="1" dirty="0"/>
          </a:p>
        </p:txBody>
      </p:sp>
    </p:spTree>
    <p:extLst>
      <p:ext uri="{BB962C8B-B14F-4D97-AF65-F5344CB8AC3E}">
        <p14:creationId xmlns:p14="http://schemas.microsoft.com/office/powerpoint/2010/main" val="207853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21</a:t>
            </a:fld>
            <a:endParaRPr lang="en-US"/>
          </a:p>
        </p:txBody>
      </p:sp>
      <p:sp>
        <p:nvSpPr>
          <p:cNvPr id="10"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11" name="object 3"/>
          <p:cNvSpPr txBox="1"/>
          <p:nvPr/>
        </p:nvSpPr>
        <p:spPr>
          <a:xfrm>
            <a:off x="1143000" y="901304"/>
            <a:ext cx="6740843" cy="2138887"/>
          </a:xfrm>
          <a:prstGeom prst="rect">
            <a:avLst/>
          </a:prstGeom>
        </p:spPr>
        <p:txBody>
          <a:bodyPr vert="horz" wrap="square" lIns="0" tIns="10001" rIns="0" bIns="0" rtlCol="0">
            <a:spAutoFit/>
          </a:bodyPr>
          <a:lstStyle/>
          <a:p>
            <a:pPr marL="9525" marR="185261" algn="ctr">
              <a:spcBef>
                <a:spcPts val="79"/>
              </a:spcBef>
              <a:tabLst>
                <a:tab pos="266224" algn="l"/>
                <a:tab pos="266700" algn="l"/>
              </a:tabLst>
            </a:pPr>
            <a:r>
              <a:rPr lang="en-US" sz="1350" b="1" spc="-60" dirty="0" err="1">
                <a:latin typeface="Arial"/>
                <a:cs typeface="Arial"/>
              </a:rPr>
              <a:t>Acetogenic</a:t>
            </a:r>
            <a:r>
              <a:rPr lang="en-US" sz="1350" b="1" spc="-60" dirty="0">
                <a:latin typeface="Arial"/>
                <a:cs typeface="Arial"/>
              </a:rPr>
              <a:t> Bacteria (Example: </a:t>
            </a:r>
            <a:r>
              <a:rPr lang="en-US" sz="1350" b="1" spc="-60" dirty="0" err="1">
                <a:latin typeface="Arial"/>
                <a:cs typeface="Arial"/>
              </a:rPr>
              <a:t>Acetobacter</a:t>
            </a:r>
            <a:r>
              <a:rPr lang="en-US" sz="1350" b="1" spc="-60" dirty="0">
                <a:latin typeface="Arial"/>
                <a:cs typeface="Arial"/>
              </a:rPr>
              <a:t>)</a:t>
            </a:r>
          </a:p>
          <a:p>
            <a:pPr marL="9525" marR="185261" algn="ctr">
              <a:spcBef>
                <a:spcPts val="79"/>
              </a:spcBef>
              <a:tabLst>
                <a:tab pos="266224" algn="l"/>
                <a:tab pos="266700" algn="l"/>
              </a:tabLst>
            </a:pPr>
            <a:endParaRPr lang="en-US" sz="1350" b="1" spc="-60" dirty="0">
              <a:latin typeface="Arial"/>
              <a:cs typeface="Arial"/>
            </a:endParaRPr>
          </a:p>
          <a:p>
            <a:pPr marL="266700" marR="185261" indent="-257175">
              <a:spcBef>
                <a:spcPts val="79"/>
              </a:spcBef>
              <a:buChar char="•"/>
              <a:tabLst>
                <a:tab pos="266224" algn="l"/>
                <a:tab pos="266700" algn="l"/>
              </a:tabLst>
            </a:pPr>
            <a:r>
              <a:rPr sz="1350" spc="-60" dirty="0">
                <a:latin typeface="Arial"/>
                <a:cs typeface="Arial"/>
              </a:rPr>
              <a:t>Members </a:t>
            </a:r>
            <a:r>
              <a:rPr sz="1350" spc="-4" dirty="0">
                <a:latin typeface="Arial"/>
                <a:cs typeface="Arial"/>
              </a:rPr>
              <a:t>of </a:t>
            </a:r>
            <a:r>
              <a:rPr sz="1350" spc="-15" dirty="0">
                <a:latin typeface="Arial"/>
                <a:cs typeface="Arial"/>
              </a:rPr>
              <a:t>the </a:t>
            </a:r>
            <a:r>
              <a:rPr sz="1350" spc="-71" dirty="0">
                <a:latin typeface="Arial"/>
                <a:cs typeface="Arial"/>
              </a:rPr>
              <a:t>Acetobacteracae </a:t>
            </a:r>
            <a:r>
              <a:rPr sz="1350" spc="-38" dirty="0">
                <a:latin typeface="Arial"/>
                <a:cs typeface="Arial"/>
              </a:rPr>
              <a:t>family </a:t>
            </a:r>
            <a:r>
              <a:rPr sz="1350" spc="-56" dirty="0">
                <a:latin typeface="Arial"/>
                <a:cs typeface="Arial"/>
              </a:rPr>
              <a:t>produce </a:t>
            </a:r>
            <a:r>
              <a:rPr sz="1350" spc="-60" dirty="0">
                <a:latin typeface="Arial"/>
                <a:cs typeface="Arial"/>
              </a:rPr>
              <a:t>acetate </a:t>
            </a:r>
            <a:r>
              <a:rPr sz="1350" spc="-153" dirty="0">
                <a:latin typeface="Arial"/>
                <a:cs typeface="Arial"/>
              </a:rPr>
              <a:t>(CH3COOH) </a:t>
            </a:r>
            <a:r>
              <a:rPr sz="1350" spc="-113" dirty="0">
                <a:latin typeface="Arial"/>
                <a:cs typeface="Arial"/>
              </a:rPr>
              <a:t>.They </a:t>
            </a:r>
            <a:r>
              <a:rPr sz="1350" spc="-68" dirty="0">
                <a:latin typeface="Arial"/>
                <a:cs typeface="Arial"/>
              </a:rPr>
              <a:t>are  </a:t>
            </a:r>
            <a:r>
              <a:rPr sz="1350" spc="-19" dirty="0">
                <a:latin typeface="Arial"/>
                <a:cs typeface="Arial"/>
              </a:rPr>
              <a:t>important in the </a:t>
            </a:r>
            <a:r>
              <a:rPr sz="1350" u="sng" spc="-53" dirty="0">
                <a:latin typeface="Arial"/>
                <a:cs typeface="Arial"/>
              </a:rPr>
              <a:t>degradation </a:t>
            </a:r>
            <a:r>
              <a:rPr sz="1350" u="sng" spc="-4" dirty="0">
                <a:latin typeface="Arial"/>
                <a:cs typeface="Arial"/>
              </a:rPr>
              <a:t>of </a:t>
            </a:r>
            <a:r>
              <a:rPr sz="1350" u="sng" spc="-56" dirty="0">
                <a:latin typeface="Arial"/>
                <a:cs typeface="Arial"/>
              </a:rPr>
              <a:t>soluble </a:t>
            </a:r>
            <a:r>
              <a:rPr sz="1350" u="sng" spc="-161" dirty="0">
                <a:latin typeface="Arial"/>
                <a:cs typeface="Arial"/>
              </a:rPr>
              <a:t>BOD </a:t>
            </a:r>
            <a:r>
              <a:rPr sz="1350" u="sng" spc="11" dirty="0">
                <a:latin typeface="Arial"/>
                <a:cs typeface="Arial"/>
              </a:rPr>
              <a:t>to </a:t>
            </a:r>
            <a:r>
              <a:rPr sz="1350" u="sng" spc="-53" dirty="0">
                <a:latin typeface="Arial"/>
                <a:cs typeface="Arial"/>
              </a:rPr>
              <a:t>methane </a:t>
            </a:r>
            <a:r>
              <a:rPr sz="1350" u="sng" spc="-19" dirty="0">
                <a:latin typeface="Arial"/>
                <a:cs typeface="Arial"/>
              </a:rPr>
              <a:t>in </a:t>
            </a:r>
            <a:r>
              <a:rPr sz="1350" u="sng" spc="-64" dirty="0">
                <a:latin typeface="Arial"/>
                <a:cs typeface="Arial"/>
              </a:rPr>
              <a:t>anaerobic </a:t>
            </a:r>
            <a:r>
              <a:rPr sz="1350" u="sng" spc="-71" dirty="0">
                <a:latin typeface="Arial"/>
                <a:cs typeface="Arial"/>
              </a:rPr>
              <a:t>digesters</a:t>
            </a:r>
            <a:r>
              <a:rPr sz="1350" spc="-71" dirty="0">
                <a:latin typeface="Arial"/>
                <a:cs typeface="Arial"/>
              </a:rPr>
              <a:t>.  </a:t>
            </a:r>
            <a:r>
              <a:rPr sz="1350" spc="-101" dirty="0">
                <a:latin typeface="Arial"/>
                <a:cs typeface="Arial"/>
              </a:rPr>
              <a:t>They </a:t>
            </a:r>
            <a:r>
              <a:rPr sz="1350" spc="-68" dirty="0">
                <a:latin typeface="Arial"/>
                <a:cs typeface="Arial"/>
              </a:rPr>
              <a:t>are </a:t>
            </a:r>
            <a:r>
              <a:rPr sz="1350" spc="-116" dirty="0">
                <a:latin typeface="Arial"/>
                <a:cs typeface="Arial"/>
              </a:rPr>
              <a:t>a </a:t>
            </a:r>
            <a:r>
              <a:rPr sz="1350" spc="-75" dirty="0">
                <a:latin typeface="Arial"/>
                <a:cs typeface="Arial"/>
              </a:rPr>
              <a:t>special </a:t>
            </a:r>
            <a:r>
              <a:rPr sz="1350" spc="-56" dirty="0">
                <a:latin typeface="Arial"/>
                <a:cs typeface="Arial"/>
              </a:rPr>
              <a:t>group </a:t>
            </a:r>
            <a:r>
              <a:rPr sz="1350" spc="-4" dirty="0">
                <a:latin typeface="Arial"/>
                <a:cs typeface="Arial"/>
              </a:rPr>
              <a:t>of </a:t>
            </a:r>
            <a:r>
              <a:rPr sz="1350" spc="-38" dirty="0">
                <a:latin typeface="Arial"/>
                <a:cs typeface="Arial"/>
              </a:rPr>
              <a:t>fermentative </a:t>
            </a:r>
            <a:r>
              <a:rPr sz="1350" spc="-49" dirty="0">
                <a:latin typeface="Arial"/>
                <a:cs typeface="Arial"/>
              </a:rPr>
              <a:t>bacteria </a:t>
            </a:r>
            <a:r>
              <a:rPr sz="1350" spc="-71" dirty="0">
                <a:latin typeface="Arial"/>
                <a:cs typeface="Arial"/>
              </a:rPr>
              <a:t>and </a:t>
            </a:r>
            <a:r>
              <a:rPr sz="1350" spc="-45" dirty="0">
                <a:latin typeface="Arial"/>
                <a:cs typeface="Arial"/>
              </a:rPr>
              <a:t>convert </a:t>
            </a:r>
            <a:r>
              <a:rPr sz="1350" spc="-68" dirty="0">
                <a:latin typeface="Arial"/>
                <a:cs typeface="Arial"/>
              </a:rPr>
              <a:t>organic </a:t>
            </a:r>
            <a:r>
              <a:rPr sz="1350" spc="-79" dirty="0">
                <a:latin typeface="Arial"/>
                <a:cs typeface="Arial"/>
              </a:rPr>
              <a:t>acids,  </a:t>
            </a:r>
            <a:r>
              <a:rPr sz="1350" spc="-64" dirty="0">
                <a:latin typeface="Arial"/>
                <a:cs typeface="Arial"/>
              </a:rPr>
              <a:t>alcohols, </a:t>
            </a:r>
            <a:r>
              <a:rPr sz="1350" spc="-71" dirty="0">
                <a:latin typeface="Arial"/>
                <a:cs typeface="Arial"/>
              </a:rPr>
              <a:t>and ketones </a:t>
            </a:r>
            <a:r>
              <a:rPr sz="1350" spc="11" dirty="0">
                <a:latin typeface="Arial"/>
                <a:cs typeface="Arial"/>
              </a:rPr>
              <a:t>to </a:t>
            </a:r>
            <a:r>
              <a:rPr sz="1350" spc="-56" dirty="0">
                <a:latin typeface="Arial"/>
                <a:cs typeface="Arial"/>
              </a:rPr>
              <a:t>acetate, </a:t>
            </a:r>
            <a:r>
              <a:rPr sz="1350" spc="-60" dirty="0">
                <a:latin typeface="Arial"/>
                <a:cs typeface="Arial"/>
              </a:rPr>
              <a:t>carbon </a:t>
            </a:r>
            <a:r>
              <a:rPr sz="1350" spc="-53" dirty="0">
                <a:latin typeface="Arial"/>
                <a:cs typeface="Arial"/>
              </a:rPr>
              <a:t>dioxide, </a:t>
            </a:r>
            <a:r>
              <a:rPr sz="1350" spc="-71" dirty="0">
                <a:latin typeface="Arial"/>
                <a:cs typeface="Arial"/>
              </a:rPr>
              <a:t>and </a:t>
            </a:r>
            <a:r>
              <a:rPr sz="1350" spc="-68" dirty="0">
                <a:latin typeface="Arial"/>
                <a:cs typeface="Arial"/>
              </a:rPr>
              <a:t>hydrogen </a:t>
            </a:r>
            <a:r>
              <a:rPr sz="1350" spc="-60" dirty="0">
                <a:latin typeface="Arial"/>
                <a:cs typeface="Arial"/>
              </a:rPr>
              <a:t>.Acetate </a:t>
            </a:r>
            <a:r>
              <a:rPr sz="1350" spc="-79" dirty="0">
                <a:latin typeface="Arial"/>
                <a:cs typeface="Arial"/>
              </a:rPr>
              <a:t>is </a:t>
            </a:r>
            <a:r>
              <a:rPr sz="1350" spc="-15" dirty="0">
                <a:latin typeface="Arial"/>
                <a:cs typeface="Arial"/>
              </a:rPr>
              <a:t>the  </a:t>
            </a:r>
            <a:r>
              <a:rPr sz="1350" spc="-38" dirty="0">
                <a:latin typeface="Arial"/>
                <a:cs typeface="Arial"/>
              </a:rPr>
              <a:t>principle </a:t>
            </a:r>
            <a:r>
              <a:rPr sz="1350" spc="-60" dirty="0">
                <a:latin typeface="Arial"/>
                <a:cs typeface="Arial"/>
              </a:rPr>
              <a:t>substrate </a:t>
            </a:r>
            <a:r>
              <a:rPr sz="1350" spc="-90" dirty="0">
                <a:latin typeface="Arial"/>
                <a:cs typeface="Arial"/>
              </a:rPr>
              <a:t>used </a:t>
            </a:r>
            <a:r>
              <a:rPr sz="1350" spc="-64" dirty="0">
                <a:latin typeface="Arial"/>
                <a:cs typeface="Arial"/>
              </a:rPr>
              <a:t>by </a:t>
            </a:r>
            <a:r>
              <a:rPr sz="1350" spc="-41" dirty="0">
                <a:latin typeface="Arial"/>
                <a:cs typeface="Arial"/>
              </a:rPr>
              <a:t>methane-forming </a:t>
            </a:r>
            <a:r>
              <a:rPr sz="1350" spc="-49" dirty="0">
                <a:latin typeface="Arial"/>
                <a:cs typeface="Arial"/>
              </a:rPr>
              <a:t>bacteria </a:t>
            </a:r>
            <a:r>
              <a:rPr sz="1350" spc="-4" dirty="0">
                <a:latin typeface="Arial"/>
                <a:cs typeface="Arial"/>
              </a:rPr>
              <a:t>for </a:t>
            </a:r>
            <a:r>
              <a:rPr sz="1350" spc="-15" dirty="0">
                <a:latin typeface="Arial"/>
                <a:cs typeface="Arial"/>
              </a:rPr>
              <a:t>the </a:t>
            </a:r>
            <a:r>
              <a:rPr sz="1350" spc="-30" dirty="0">
                <a:latin typeface="Arial"/>
                <a:cs typeface="Arial"/>
              </a:rPr>
              <a:t>production </a:t>
            </a:r>
            <a:r>
              <a:rPr sz="1350" spc="-4" dirty="0">
                <a:latin typeface="Arial"/>
                <a:cs typeface="Arial"/>
              </a:rPr>
              <a:t>of  </a:t>
            </a:r>
            <a:r>
              <a:rPr sz="1350" spc="-53" dirty="0">
                <a:latin typeface="Arial"/>
                <a:cs typeface="Arial"/>
              </a:rPr>
              <a:t>methane </a:t>
            </a:r>
            <a:r>
              <a:rPr sz="1350" spc="-109" dirty="0">
                <a:latin typeface="Arial"/>
                <a:cs typeface="Arial"/>
              </a:rPr>
              <a:t>(CH4). </a:t>
            </a:r>
            <a:r>
              <a:rPr sz="1350" spc="-23" dirty="0">
                <a:latin typeface="Arial"/>
                <a:cs typeface="Arial"/>
              </a:rPr>
              <a:t>Important </a:t>
            </a:r>
            <a:r>
              <a:rPr sz="1350" spc="-68" dirty="0">
                <a:latin typeface="Arial"/>
                <a:cs typeface="Arial"/>
              </a:rPr>
              <a:t>acetogenic </a:t>
            </a:r>
            <a:r>
              <a:rPr sz="1350" spc="-49" dirty="0">
                <a:latin typeface="Arial"/>
                <a:cs typeface="Arial"/>
              </a:rPr>
              <a:t>bacteria </a:t>
            </a:r>
            <a:r>
              <a:rPr sz="1350" spc="-45" dirty="0">
                <a:latin typeface="Arial"/>
                <a:cs typeface="Arial"/>
              </a:rPr>
              <a:t>include </a:t>
            </a:r>
            <a:r>
              <a:rPr sz="1350" i="1" spc="-101" dirty="0">
                <a:latin typeface="Trebuchet MS"/>
                <a:cs typeface="Trebuchet MS"/>
              </a:rPr>
              <a:t>Acetobacter, </a:t>
            </a:r>
            <a:r>
              <a:rPr sz="1350" i="1" spc="-98" dirty="0">
                <a:latin typeface="Trebuchet MS"/>
                <a:cs typeface="Trebuchet MS"/>
              </a:rPr>
              <a:t>Syntrobacter,  </a:t>
            </a:r>
            <a:r>
              <a:rPr sz="1350" spc="-71" dirty="0">
                <a:latin typeface="Arial"/>
                <a:cs typeface="Arial"/>
              </a:rPr>
              <a:t>and</a:t>
            </a:r>
            <a:r>
              <a:rPr sz="1350" spc="-86" dirty="0">
                <a:latin typeface="Arial"/>
                <a:cs typeface="Arial"/>
              </a:rPr>
              <a:t> </a:t>
            </a:r>
            <a:r>
              <a:rPr sz="1350" i="1" spc="-68" dirty="0" err="1">
                <a:latin typeface="Trebuchet MS"/>
                <a:cs typeface="Trebuchet MS"/>
              </a:rPr>
              <a:t>Syntrophomonas</a:t>
            </a:r>
            <a:r>
              <a:rPr sz="1350" i="1" spc="-68" dirty="0">
                <a:latin typeface="Trebuchet MS"/>
                <a:cs typeface="Trebuchet MS"/>
              </a:rPr>
              <a:t>.</a:t>
            </a:r>
            <a:endParaRPr lang="en-US" sz="1350" i="1" spc="-68" dirty="0">
              <a:latin typeface="Trebuchet MS"/>
              <a:cs typeface="Trebuchet MS"/>
            </a:endParaRPr>
          </a:p>
          <a:p>
            <a:pPr marL="266700" marR="185261" indent="-257175">
              <a:spcBef>
                <a:spcPts val="79"/>
              </a:spcBef>
              <a:buChar char="•"/>
              <a:tabLst>
                <a:tab pos="266224" algn="l"/>
                <a:tab pos="266700" algn="l"/>
              </a:tabLst>
            </a:pPr>
            <a:endParaRPr lang="en-US" sz="1350" i="1" spc="-68" dirty="0">
              <a:latin typeface="Trebuchet MS"/>
              <a:cs typeface="Trebuchet MS"/>
            </a:endParaRPr>
          </a:p>
          <a:p>
            <a:pPr marL="266700" marR="185261" indent="-257175">
              <a:spcBef>
                <a:spcPts val="79"/>
              </a:spcBef>
              <a:buChar char="•"/>
              <a:tabLst>
                <a:tab pos="266224" algn="l"/>
                <a:tab pos="266700" algn="l"/>
              </a:tabLst>
            </a:pPr>
            <a:endParaRPr sz="1350" dirty="0">
              <a:latin typeface="Trebuchet MS"/>
              <a:cs typeface="Trebuchet MS"/>
            </a:endParaRPr>
          </a:p>
        </p:txBody>
      </p:sp>
      <p:sp>
        <p:nvSpPr>
          <p:cNvPr id="12" name="object 2"/>
          <p:cNvSpPr/>
          <p:nvPr/>
        </p:nvSpPr>
        <p:spPr>
          <a:xfrm>
            <a:off x="2843808" y="2625757"/>
            <a:ext cx="3154680" cy="1990601"/>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510443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21</a:t>
            </a:fld>
            <a:endParaRPr lang="en-US" dirty="0"/>
          </a:p>
        </p:txBody>
      </p:sp>
      <p:sp>
        <p:nvSpPr>
          <p:cNvPr id="4"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5" name="object 3"/>
          <p:cNvSpPr txBox="1"/>
          <p:nvPr/>
        </p:nvSpPr>
        <p:spPr>
          <a:xfrm>
            <a:off x="1131310" y="1221601"/>
            <a:ext cx="6740843" cy="2967318"/>
          </a:xfrm>
          <a:prstGeom prst="rect">
            <a:avLst/>
          </a:prstGeom>
        </p:spPr>
        <p:txBody>
          <a:bodyPr vert="horz" wrap="square" lIns="0" tIns="10001" rIns="0" bIns="0" rtlCol="0">
            <a:spAutoFit/>
          </a:bodyPr>
          <a:lstStyle/>
          <a:p>
            <a:pPr marL="2110264">
              <a:spcBef>
                <a:spcPts val="363"/>
              </a:spcBef>
            </a:pPr>
            <a:r>
              <a:rPr sz="1350" b="1" spc="-64" dirty="0">
                <a:latin typeface="Arial"/>
                <a:cs typeface="Arial"/>
              </a:rPr>
              <a:t>Coliforms </a:t>
            </a:r>
            <a:r>
              <a:rPr sz="1350" b="1" spc="-83" dirty="0">
                <a:latin typeface="Arial"/>
                <a:cs typeface="Arial"/>
              </a:rPr>
              <a:t>(Example:</a:t>
            </a:r>
            <a:r>
              <a:rPr sz="1350" b="1" spc="-113" dirty="0">
                <a:latin typeface="Arial"/>
                <a:cs typeface="Arial"/>
              </a:rPr>
              <a:t> </a:t>
            </a:r>
            <a:r>
              <a:rPr sz="1350" b="1" spc="-83" dirty="0">
                <a:latin typeface="Arial"/>
                <a:cs typeface="Arial"/>
              </a:rPr>
              <a:t>Escherichia)</a:t>
            </a:r>
            <a:endParaRPr sz="1350" b="1" dirty="0">
              <a:latin typeface="Arial"/>
              <a:cs typeface="Arial"/>
            </a:endParaRPr>
          </a:p>
          <a:p>
            <a:pPr marL="266700" marR="4286" indent="-257175" algn="just">
              <a:spcBef>
                <a:spcPts val="360"/>
              </a:spcBef>
              <a:buChar char="•"/>
              <a:tabLst>
                <a:tab pos="266700" algn="l"/>
              </a:tabLst>
            </a:pPr>
            <a:r>
              <a:rPr sz="1350" spc="-60" dirty="0">
                <a:latin typeface="Arial"/>
                <a:cs typeface="Arial"/>
              </a:rPr>
              <a:t>Members </a:t>
            </a:r>
            <a:r>
              <a:rPr sz="1350" spc="-4" dirty="0">
                <a:latin typeface="Arial"/>
                <a:cs typeface="Arial"/>
              </a:rPr>
              <a:t>of </a:t>
            </a:r>
            <a:r>
              <a:rPr sz="1350" spc="-15" dirty="0">
                <a:latin typeface="Arial"/>
                <a:cs typeface="Arial"/>
              </a:rPr>
              <a:t>the </a:t>
            </a:r>
            <a:r>
              <a:rPr sz="1350" spc="-30" dirty="0">
                <a:latin typeface="Arial"/>
                <a:cs typeface="Arial"/>
              </a:rPr>
              <a:t>coliform </a:t>
            </a:r>
            <a:r>
              <a:rPr sz="1350" spc="-56" dirty="0">
                <a:latin typeface="Arial"/>
                <a:cs typeface="Arial"/>
              </a:rPr>
              <a:t>group </a:t>
            </a:r>
            <a:r>
              <a:rPr sz="1350" spc="-4" dirty="0">
                <a:latin typeface="Arial"/>
                <a:cs typeface="Arial"/>
              </a:rPr>
              <a:t>of </a:t>
            </a:r>
            <a:r>
              <a:rPr sz="1350" spc="-49" dirty="0">
                <a:latin typeface="Arial"/>
                <a:cs typeface="Arial"/>
              </a:rPr>
              <a:t>bacteria </a:t>
            </a:r>
            <a:r>
              <a:rPr sz="1350" spc="-68" dirty="0">
                <a:latin typeface="Arial"/>
                <a:cs typeface="Arial"/>
              </a:rPr>
              <a:t>are </a:t>
            </a:r>
            <a:r>
              <a:rPr sz="1350" spc="-75" dirty="0">
                <a:latin typeface="Arial"/>
                <a:cs typeface="Arial"/>
              </a:rPr>
              <a:t>Gram-negative </a:t>
            </a:r>
            <a:r>
              <a:rPr sz="1350" spc="-68" dirty="0">
                <a:latin typeface="Arial"/>
                <a:cs typeface="Arial"/>
              </a:rPr>
              <a:t>rods </a:t>
            </a:r>
            <a:r>
              <a:rPr sz="1350" u="sng" spc="-4" dirty="0">
                <a:latin typeface="Arial"/>
                <a:cs typeface="Arial"/>
              </a:rPr>
              <a:t>that </a:t>
            </a:r>
            <a:r>
              <a:rPr sz="1350" u="sng" spc="-26" dirty="0">
                <a:latin typeface="Arial"/>
                <a:cs typeface="Arial"/>
              </a:rPr>
              <a:t>ferment  </a:t>
            </a:r>
            <a:r>
              <a:rPr sz="1350" u="sng" spc="-15" dirty="0">
                <a:latin typeface="Arial"/>
                <a:cs typeface="Arial"/>
              </a:rPr>
              <a:t>the </a:t>
            </a:r>
            <a:r>
              <a:rPr sz="1350" u="sng" spc="-94" dirty="0">
                <a:latin typeface="Arial"/>
                <a:cs typeface="Arial"/>
              </a:rPr>
              <a:t>sugar </a:t>
            </a:r>
            <a:r>
              <a:rPr sz="1350" u="sng" spc="-68" dirty="0">
                <a:latin typeface="Arial"/>
                <a:cs typeface="Arial"/>
              </a:rPr>
              <a:t>lactose </a:t>
            </a:r>
            <a:r>
              <a:rPr sz="1350" u="sng" spc="-23" dirty="0">
                <a:latin typeface="Arial"/>
                <a:cs typeface="Arial"/>
              </a:rPr>
              <a:t>at </a:t>
            </a:r>
            <a:r>
              <a:rPr sz="1350" u="sng" spc="-131" dirty="0">
                <a:latin typeface="Arial"/>
                <a:cs typeface="Arial"/>
              </a:rPr>
              <a:t>37°C </a:t>
            </a:r>
            <a:r>
              <a:rPr sz="1350" u="sng" spc="-71" dirty="0">
                <a:latin typeface="Arial"/>
                <a:cs typeface="Arial"/>
              </a:rPr>
              <a:t>and </a:t>
            </a:r>
            <a:r>
              <a:rPr sz="1350" u="sng" spc="-60" dirty="0">
                <a:latin typeface="Arial"/>
                <a:cs typeface="Arial"/>
              </a:rPr>
              <a:t>produce </a:t>
            </a:r>
            <a:r>
              <a:rPr sz="1350" u="sng" spc="-120" dirty="0">
                <a:latin typeface="Arial"/>
                <a:cs typeface="Arial"/>
              </a:rPr>
              <a:t>gas</a:t>
            </a:r>
            <a:r>
              <a:rPr sz="1350" spc="-120" dirty="0">
                <a:latin typeface="Arial"/>
                <a:cs typeface="Arial"/>
              </a:rPr>
              <a:t>. </a:t>
            </a:r>
            <a:r>
              <a:rPr sz="1350" spc="-109" dirty="0">
                <a:latin typeface="Arial"/>
                <a:cs typeface="Arial"/>
              </a:rPr>
              <a:t>The </a:t>
            </a:r>
            <a:r>
              <a:rPr sz="1350" spc="-4" dirty="0">
                <a:latin typeface="Arial"/>
                <a:cs typeface="Arial"/>
              </a:rPr>
              <a:t>total </a:t>
            </a:r>
            <a:r>
              <a:rPr sz="1350" spc="-30" dirty="0">
                <a:latin typeface="Arial"/>
                <a:cs typeface="Arial"/>
              </a:rPr>
              <a:t>coliform </a:t>
            </a:r>
            <a:r>
              <a:rPr sz="1350" spc="-56" dirty="0">
                <a:latin typeface="Arial"/>
                <a:cs typeface="Arial"/>
              </a:rPr>
              <a:t>group </a:t>
            </a:r>
            <a:r>
              <a:rPr sz="1350" spc="-64" dirty="0">
                <a:latin typeface="Arial"/>
                <a:cs typeface="Arial"/>
              </a:rPr>
              <a:t>includes </a:t>
            </a:r>
            <a:r>
              <a:rPr sz="1350" spc="-60" dirty="0">
                <a:latin typeface="Arial"/>
                <a:cs typeface="Arial"/>
              </a:rPr>
              <a:t>these  </a:t>
            </a:r>
            <a:r>
              <a:rPr sz="1350" spc="-79" dirty="0">
                <a:latin typeface="Arial"/>
                <a:cs typeface="Arial"/>
              </a:rPr>
              <a:t>genera </a:t>
            </a:r>
            <a:r>
              <a:rPr sz="1350" spc="-4" dirty="0">
                <a:latin typeface="Arial"/>
                <a:cs typeface="Arial"/>
              </a:rPr>
              <a:t>of </a:t>
            </a:r>
            <a:r>
              <a:rPr sz="1350" spc="-15" dirty="0">
                <a:latin typeface="Arial"/>
                <a:cs typeface="Arial"/>
              </a:rPr>
              <a:t>the </a:t>
            </a:r>
            <a:r>
              <a:rPr sz="1350" spc="-71" dirty="0">
                <a:latin typeface="Arial"/>
                <a:cs typeface="Arial"/>
              </a:rPr>
              <a:t>Enterobacteriacease </a:t>
            </a:r>
            <a:r>
              <a:rPr sz="1350" spc="-30" dirty="0">
                <a:latin typeface="Arial"/>
                <a:cs typeface="Arial"/>
              </a:rPr>
              <a:t>family: </a:t>
            </a:r>
            <a:r>
              <a:rPr sz="1350" i="1" spc="-109" dirty="0">
                <a:latin typeface="Trebuchet MS"/>
                <a:cs typeface="Trebuchet MS"/>
              </a:rPr>
              <a:t>Citrobacter, </a:t>
            </a:r>
            <a:r>
              <a:rPr sz="1350" i="1" spc="-105" dirty="0">
                <a:latin typeface="Trebuchet MS"/>
                <a:cs typeface="Trebuchet MS"/>
              </a:rPr>
              <a:t>Enterobacter, </a:t>
            </a:r>
            <a:r>
              <a:rPr sz="1350" i="1" spc="-86" dirty="0">
                <a:latin typeface="Trebuchet MS"/>
                <a:cs typeface="Trebuchet MS"/>
              </a:rPr>
              <a:t>Escherichia,  Hafnia, </a:t>
            </a:r>
            <a:r>
              <a:rPr sz="1350" i="1" spc="-98" dirty="0">
                <a:latin typeface="Trebuchet MS"/>
                <a:cs typeface="Trebuchet MS"/>
              </a:rPr>
              <a:t>Klebisella, </a:t>
            </a:r>
            <a:r>
              <a:rPr sz="1350" i="1" spc="-90" dirty="0">
                <a:latin typeface="Trebuchet MS"/>
                <a:cs typeface="Trebuchet MS"/>
              </a:rPr>
              <a:t>Serratia, </a:t>
            </a:r>
            <a:r>
              <a:rPr sz="1350" spc="-71" dirty="0">
                <a:latin typeface="Arial"/>
                <a:cs typeface="Arial"/>
              </a:rPr>
              <a:t>and</a:t>
            </a:r>
            <a:r>
              <a:rPr sz="1350" spc="-199" dirty="0">
                <a:latin typeface="Arial"/>
                <a:cs typeface="Arial"/>
              </a:rPr>
              <a:t> </a:t>
            </a:r>
            <a:r>
              <a:rPr sz="1350" i="1" spc="-105" dirty="0">
                <a:latin typeface="Trebuchet MS"/>
                <a:cs typeface="Trebuchet MS"/>
              </a:rPr>
              <a:t>Yersinai.</a:t>
            </a:r>
            <a:endParaRPr sz="1350" dirty="0">
              <a:latin typeface="Trebuchet MS"/>
              <a:cs typeface="Trebuchet MS"/>
            </a:endParaRPr>
          </a:p>
          <a:p>
            <a:pPr marL="1829276">
              <a:spcBef>
                <a:spcPts val="360"/>
              </a:spcBef>
            </a:pPr>
            <a:r>
              <a:rPr sz="1350" b="1" spc="-34" dirty="0">
                <a:latin typeface="Arial"/>
                <a:cs typeface="Arial"/>
              </a:rPr>
              <a:t>Denitrifying </a:t>
            </a:r>
            <a:r>
              <a:rPr sz="1350" b="1" spc="-68" dirty="0">
                <a:latin typeface="Arial"/>
                <a:cs typeface="Arial"/>
              </a:rPr>
              <a:t>Bacteria </a:t>
            </a:r>
            <a:r>
              <a:rPr sz="1350" b="1" spc="-86" dirty="0">
                <a:latin typeface="Arial"/>
                <a:cs typeface="Arial"/>
              </a:rPr>
              <a:t>(Example:</a:t>
            </a:r>
            <a:r>
              <a:rPr sz="1350" b="1" spc="-124" dirty="0">
                <a:latin typeface="Arial"/>
                <a:cs typeface="Arial"/>
              </a:rPr>
              <a:t> </a:t>
            </a:r>
            <a:r>
              <a:rPr sz="1350" b="1" spc="-71" dirty="0">
                <a:latin typeface="Arial"/>
                <a:cs typeface="Arial"/>
              </a:rPr>
              <a:t>Bacillus</a:t>
            </a:r>
            <a:r>
              <a:rPr sz="1350" spc="-71" dirty="0">
                <a:solidFill>
                  <a:srgbClr val="00B050"/>
                </a:solidFill>
                <a:latin typeface="Arial"/>
                <a:cs typeface="Arial"/>
              </a:rPr>
              <a:t>)</a:t>
            </a:r>
            <a:endParaRPr sz="1350" dirty="0">
              <a:solidFill>
                <a:srgbClr val="00B050"/>
              </a:solidFill>
              <a:latin typeface="Arial"/>
              <a:cs typeface="Arial"/>
            </a:endParaRPr>
          </a:p>
          <a:p>
            <a:pPr marL="266700" marR="3810" indent="-257175" algn="just">
              <a:spcBef>
                <a:spcPts val="360"/>
              </a:spcBef>
              <a:buChar char="•"/>
              <a:tabLst>
                <a:tab pos="266700" algn="l"/>
              </a:tabLst>
            </a:pPr>
            <a:r>
              <a:rPr sz="1350" spc="-34" dirty="0">
                <a:latin typeface="Arial"/>
                <a:cs typeface="Arial"/>
              </a:rPr>
              <a:t>Denitrifying </a:t>
            </a:r>
            <a:r>
              <a:rPr sz="1350" spc="-49" dirty="0">
                <a:latin typeface="Arial"/>
                <a:cs typeface="Arial"/>
              </a:rPr>
              <a:t>bacteria </a:t>
            </a:r>
            <a:r>
              <a:rPr sz="1350" spc="-68" dirty="0">
                <a:latin typeface="Arial"/>
                <a:cs typeface="Arial"/>
              </a:rPr>
              <a:t>are </a:t>
            </a:r>
            <a:r>
              <a:rPr sz="1350" spc="-38" dirty="0">
                <a:latin typeface="Arial"/>
                <a:cs typeface="Arial"/>
              </a:rPr>
              <a:t>facultative </a:t>
            </a:r>
            <a:r>
              <a:rPr sz="1350" spc="-64" dirty="0">
                <a:latin typeface="Arial"/>
                <a:cs typeface="Arial"/>
              </a:rPr>
              <a:t>anaerobic </a:t>
            </a:r>
            <a:r>
              <a:rPr sz="1350" spc="-49" dirty="0">
                <a:latin typeface="Arial"/>
                <a:cs typeface="Arial"/>
              </a:rPr>
              <a:t>bacteria </a:t>
            </a:r>
            <a:r>
              <a:rPr sz="1350" spc="-4" dirty="0">
                <a:latin typeface="Arial"/>
                <a:cs typeface="Arial"/>
              </a:rPr>
              <a:t>that </a:t>
            </a:r>
            <a:r>
              <a:rPr sz="1350" spc="-101" dirty="0">
                <a:latin typeface="Arial"/>
                <a:cs typeface="Arial"/>
              </a:rPr>
              <a:t>use </a:t>
            </a:r>
            <a:r>
              <a:rPr sz="1350" spc="-19" dirty="0">
                <a:latin typeface="Arial"/>
                <a:cs typeface="Arial"/>
              </a:rPr>
              <a:t>nitrate </a:t>
            </a:r>
            <a:r>
              <a:rPr sz="1350" spc="-105" dirty="0">
                <a:latin typeface="Arial"/>
                <a:cs typeface="Arial"/>
              </a:rPr>
              <a:t>(NO3 </a:t>
            </a:r>
            <a:r>
              <a:rPr sz="1350" spc="-127" dirty="0">
                <a:latin typeface="Arial"/>
                <a:cs typeface="Arial"/>
              </a:rPr>
              <a:t>− </a:t>
            </a:r>
            <a:r>
              <a:rPr sz="1350" spc="-45" dirty="0">
                <a:latin typeface="Arial"/>
                <a:cs typeface="Arial"/>
              </a:rPr>
              <a:t>) </a:t>
            </a:r>
            <a:r>
              <a:rPr sz="1350" spc="-34" dirty="0">
                <a:latin typeface="Arial"/>
                <a:cs typeface="Arial"/>
              </a:rPr>
              <a:t>in  </a:t>
            </a:r>
            <a:r>
              <a:rPr sz="1350" spc="-15" dirty="0">
                <a:latin typeface="Arial"/>
                <a:cs typeface="Arial"/>
              </a:rPr>
              <a:t>the </a:t>
            </a:r>
            <a:r>
              <a:rPr sz="1350" spc="-98" dirty="0">
                <a:latin typeface="Arial"/>
                <a:cs typeface="Arial"/>
              </a:rPr>
              <a:t>absence </a:t>
            </a:r>
            <a:r>
              <a:rPr sz="1350" spc="-4" dirty="0">
                <a:latin typeface="Arial"/>
                <a:cs typeface="Arial"/>
              </a:rPr>
              <a:t>of </a:t>
            </a:r>
            <a:r>
              <a:rPr sz="1350" spc="-34" dirty="0">
                <a:latin typeface="Arial"/>
                <a:cs typeface="Arial"/>
              </a:rPr>
              <a:t>free </a:t>
            </a:r>
            <a:r>
              <a:rPr sz="1350" spc="-49" dirty="0">
                <a:latin typeface="Arial"/>
                <a:cs typeface="Arial"/>
              </a:rPr>
              <a:t>molecular </a:t>
            </a:r>
            <a:r>
              <a:rPr sz="1350" spc="-94" dirty="0">
                <a:latin typeface="Arial"/>
                <a:cs typeface="Arial"/>
              </a:rPr>
              <a:t>oxygen </a:t>
            </a:r>
            <a:r>
              <a:rPr sz="1350" spc="11" dirty="0">
                <a:latin typeface="Arial"/>
                <a:cs typeface="Arial"/>
              </a:rPr>
              <a:t>to </a:t>
            </a:r>
            <a:r>
              <a:rPr sz="1350" u="sng" spc="-75" dirty="0">
                <a:latin typeface="Arial"/>
                <a:cs typeface="Arial"/>
              </a:rPr>
              <a:t>degrade </a:t>
            </a:r>
            <a:r>
              <a:rPr sz="1350" u="sng" spc="-56" dirty="0">
                <a:latin typeface="Arial"/>
                <a:cs typeface="Arial"/>
              </a:rPr>
              <a:t>soluble </a:t>
            </a:r>
            <a:r>
              <a:rPr sz="1350" u="sng" spc="-143" dirty="0">
                <a:latin typeface="Arial"/>
                <a:cs typeface="Arial"/>
              </a:rPr>
              <a:t>BOD</a:t>
            </a:r>
            <a:r>
              <a:rPr sz="1350" spc="-143" dirty="0">
                <a:latin typeface="Arial"/>
                <a:cs typeface="Arial"/>
              </a:rPr>
              <a:t>. </a:t>
            </a:r>
            <a:r>
              <a:rPr sz="1350" spc="-113" dirty="0">
                <a:latin typeface="Arial"/>
                <a:cs typeface="Arial"/>
              </a:rPr>
              <a:t>The </a:t>
            </a:r>
            <a:r>
              <a:rPr sz="1350" spc="-101" dirty="0">
                <a:latin typeface="Arial"/>
                <a:cs typeface="Arial"/>
              </a:rPr>
              <a:t>use </a:t>
            </a:r>
            <a:r>
              <a:rPr sz="1350" spc="-4" dirty="0">
                <a:latin typeface="Arial"/>
                <a:cs typeface="Arial"/>
              </a:rPr>
              <a:t>of </a:t>
            </a:r>
            <a:r>
              <a:rPr sz="1350" spc="-19" dirty="0">
                <a:latin typeface="Arial"/>
                <a:cs typeface="Arial"/>
              </a:rPr>
              <a:t>nitrate  </a:t>
            </a:r>
            <a:r>
              <a:rPr sz="1350" spc="-53" dirty="0">
                <a:latin typeface="Arial"/>
                <a:cs typeface="Arial"/>
              </a:rPr>
              <a:t>results </a:t>
            </a:r>
            <a:r>
              <a:rPr sz="1350" spc="-19" dirty="0">
                <a:latin typeface="Arial"/>
                <a:cs typeface="Arial"/>
              </a:rPr>
              <a:t>in </a:t>
            </a:r>
            <a:r>
              <a:rPr sz="1350" spc="-15" dirty="0">
                <a:latin typeface="Arial"/>
                <a:cs typeface="Arial"/>
              </a:rPr>
              <a:t>the return </a:t>
            </a:r>
            <a:r>
              <a:rPr sz="1350" spc="-4" dirty="0">
                <a:latin typeface="Arial"/>
                <a:cs typeface="Arial"/>
              </a:rPr>
              <a:t>of </a:t>
            </a:r>
            <a:r>
              <a:rPr sz="1350" spc="-38" dirty="0">
                <a:latin typeface="Arial"/>
                <a:cs typeface="Arial"/>
              </a:rPr>
              <a:t>nitrogen </a:t>
            </a:r>
            <a:r>
              <a:rPr sz="1350" spc="11" dirty="0">
                <a:latin typeface="Arial"/>
                <a:cs typeface="Arial"/>
              </a:rPr>
              <a:t>to </a:t>
            </a:r>
            <a:r>
              <a:rPr sz="1350" spc="-15" dirty="0">
                <a:latin typeface="Arial"/>
                <a:cs typeface="Arial"/>
              </a:rPr>
              <a:t>the </a:t>
            </a:r>
            <a:r>
              <a:rPr sz="1350" spc="-60" dirty="0">
                <a:latin typeface="Arial"/>
                <a:cs typeface="Arial"/>
              </a:rPr>
              <a:t>atmosphere </a:t>
            </a:r>
            <a:r>
              <a:rPr sz="1350" spc="-139" dirty="0">
                <a:latin typeface="Arial"/>
                <a:cs typeface="Arial"/>
              </a:rPr>
              <a:t>as </a:t>
            </a:r>
            <a:r>
              <a:rPr sz="1350" spc="-49" dirty="0">
                <a:latin typeface="Arial"/>
                <a:cs typeface="Arial"/>
              </a:rPr>
              <a:t>molecular </a:t>
            </a:r>
            <a:r>
              <a:rPr sz="1350" spc="-38" dirty="0">
                <a:latin typeface="Arial"/>
                <a:cs typeface="Arial"/>
              </a:rPr>
              <a:t>nitrogen </a:t>
            </a:r>
            <a:r>
              <a:rPr sz="1350" spc="-75" dirty="0">
                <a:latin typeface="Arial"/>
                <a:cs typeface="Arial"/>
              </a:rPr>
              <a:t>(N2) and  </a:t>
            </a:r>
            <a:r>
              <a:rPr sz="1350" spc="-34" dirty="0">
                <a:latin typeface="Arial"/>
                <a:cs typeface="Arial"/>
              </a:rPr>
              <a:t>nitrous </a:t>
            </a:r>
            <a:r>
              <a:rPr sz="1350" spc="-64" dirty="0">
                <a:latin typeface="Arial"/>
                <a:cs typeface="Arial"/>
              </a:rPr>
              <a:t>oxide </a:t>
            </a:r>
            <a:r>
              <a:rPr sz="1350" spc="-83" dirty="0">
                <a:latin typeface="Arial"/>
                <a:cs typeface="Arial"/>
              </a:rPr>
              <a:t>(N2O). </a:t>
            </a:r>
            <a:r>
              <a:rPr sz="1350" spc="-26" dirty="0">
                <a:latin typeface="Arial"/>
                <a:cs typeface="Arial"/>
              </a:rPr>
              <a:t>Denitrification </a:t>
            </a:r>
            <a:r>
              <a:rPr sz="1350" spc="-79" dirty="0">
                <a:latin typeface="Arial"/>
                <a:cs typeface="Arial"/>
              </a:rPr>
              <a:t>is </a:t>
            </a:r>
            <a:r>
              <a:rPr sz="1350" spc="-86" dirty="0">
                <a:latin typeface="Arial"/>
                <a:cs typeface="Arial"/>
              </a:rPr>
              <a:t>used </a:t>
            </a:r>
            <a:r>
              <a:rPr sz="1350" spc="11" dirty="0">
                <a:latin typeface="Arial"/>
                <a:cs typeface="Arial"/>
              </a:rPr>
              <a:t>to </a:t>
            </a:r>
            <a:r>
              <a:rPr sz="1350" spc="-60" dirty="0">
                <a:latin typeface="Arial"/>
                <a:cs typeface="Arial"/>
              </a:rPr>
              <a:t>satisfy </a:t>
            </a:r>
            <a:r>
              <a:rPr sz="1350" spc="-116" dirty="0">
                <a:latin typeface="Arial"/>
                <a:cs typeface="Arial"/>
              </a:rPr>
              <a:t>a </a:t>
            </a:r>
            <a:r>
              <a:rPr sz="1350" spc="-4" dirty="0">
                <a:latin typeface="Arial"/>
                <a:cs typeface="Arial"/>
              </a:rPr>
              <a:t>total </a:t>
            </a:r>
            <a:r>
              <a:rPr sz="1350" spc="-34" dirty="0">
                <a:latin typeface="Arial"/>
                <a:cs typeface="Arial"/>
              </a:rPr>
              <a:t>nitrogen </a:t>
            </a:r>
            <a:r>
              <a:rPr sz="1350" spc="-79" dirty="0">
                <a:latin typeface="Arial"/>
                <a:cs typeface="Arial"/>
              </a:rPr>
              <a:t>discharge  </a:t>
            </a:r>
            <a:r>
              <a:rPr sz="1350" spc="-34" dirty="0">
                <a:latin typeface="Arial"/>
                <a:cs typeface="Arial"/>
              </a:rPr>
              <a:t>requirement </a:t>
            </a:r>
            <a:r>
              <a:rPr sz="1350" spc="-4" dirty="0">
                <a:latin typeface="Arial"/>
                <a:cs typeface="Arial"/>
              </a:rPr>
              <a:t>for </a:t>
            </a:r>
            <a:r>
              <a:rPr sz="1350" spc="-116" dirty="0">
                <a:latin typeface="Arial"/>
                <a:cs typeface="Arial"/>
              </a:rPr>
              <a:t>a </a:t>
            </a:r>
            <a:r>
              <a:rPr sz="1350" spc="-53" dirty="0">
                <a:latin typeface="Arial"/>
                <a:cs typeface="Arial"/>
              </a:rPr>
              <a:t>wastewater </a:t>
            </a:r>
            <a:r>
              <a:rPr sz="1350" spc="-19" dirty="0">
                <a:latin typeface="Arial"/>
                <a:cs typeface="Arial"/>
              </a:rPr>
              <a:t>treatment </a:t>
            </a:r>
            <a:r>
              <a:rPr sz="1350" spc="-30" dirty="0">
                <a:latin typeface="Arial"/>
                <a:cs typeface="Arial"/>
              </a:rPr>
              <a:t>plant. </a:t>
            </a:r>
            <a:r>
              <a:rPr sz="1350" spc="-109" dirty="0">
                <a:latin typeface="Arial"/>
                <a:cs typeface="Arial"/>
              </a:rPr>
              <a:t>The </a:t>
            </a:r>
            <a:r>
              <a:rPr sz="1350" spc="-53" dirty="0">
                <a:latin typeface="Arial"/>
                <a:cs typeface="Arial"/>
              </a:rPr>
              <a:t>most </a:t>
            </a:r>
            <a:r>
              <a:rPr sz="1350" spc="-98" dirty="0">
                <a:latin typeface="Arial"/>
                <a:cs typeface="Arial"/>
              </a:rPr>
              <a:t>species </a:t>
            </a:r>
            <a:r>
              <a:rPr sz="1350" spc="-4" dirty="0">
                <a:latin typeface="Arial"/>
                <a:cs typeface="Arial"/>
              </a:rPr>
              <a:t>of </a:t>
            </a:r>
            <a:r>
              <a:rPr sz="1350" spc="-23" dirty="0">
                <a:latin typeface="Arial"/>
                <a:cs typeface="Arial"/>
              </a:rPr>
              <a:t>denitrifying  </a:t>
            </a:r>
            <a:r>
              <a:rPr sz="1350" spc="-49" dirty="0">
                <a:latin typeface="Arial"/>
                <a:cs typeface="Arial"/>
              </a:rPr>
              <a:t>bacteria </a:t>
            </a:r>
            <a:r>
              <a:rPr sz="1350" spc="-68" dirty="0">
                <a:latin typeface="Arial"/>
                <a:cs typeface="Arial"/>
              </a:rPr>
              <a:t>are </a:t>
            </a:r>
            <a:r>
              <a:rPr sz="1350" i="1" spc="-83" dirty="0">
                <a:latin typeface="Trebuchet MS"/>
                <a:cs typeface="Trebuchet MS"/>
              </a:rPr>
              <a:t>Alcaligenes, </a:t>
            </a:r>
            <a:r>
              <a:rPr sz="1350" i="1" spc="-90" dirty="0">
                <a:latin typeface="Trebuchet MS"/>
                <a:cs typeface="Trebuchet MS"/>
              </a:rPr>
              <a:t>Bacillus, </a:t>
            </a:r>
            <a:r>
              <a:rPr sz="1350" spc="-71" dirty="0">
                <a:latin typeface="Arial"/>
                <a:cs typeface="Arial"/>
              </a:rPr>
              <a:t>and</a:t>
            </a:r>
            <a:r>
              <a:rPr sz="1350" spc="-176" dirty="0">
                <a:latin typeface="Arial"/>
                <a:cs typeface="Arial"/>
              </a:rPr>
              <a:t> </a:t>
            </a:r>
            <a:r>
              <a:rPr sz="1350" i="1" spc="-56" dirty="0">
                <a:latin typeface="Trebuchet MS"/>
                <a:cs typeface="Trebuchet MS"/>
              </a:rPr>
              <a:t>Pseudomonas</a:t>
            </a:r>
            <a:r>
              <a:rPr sz="1350" i="1" spc="-56" dirty="0">
                <a:latin typeface="Trebuchet MS"/>
                <a:cs typeface="Trebuchet MS"/>
              </a:rPr>
              <a:t>.</a:t>
            </a:r>
            <a:endParaRPr lang="en-US" sz="1350" i="1" spc="-56" dirty="0">
              <a:latin typeface="Trebuchet MS"/>
              <a:cs typeface="Trebuchet MS"/>
            </a:endParaRPr>
          </a:p>
          <a:p>
            <a:pPr marL="266700" marR="3810" indent="-257175" algn="just">
              <a:spcBef>
                <a:spcPts val="360"/>
              </a:spcBef>
              <a:buChar char="•"/>
              <a:tabLst>
                <a:tab pos="266700" algn="l"/>
              </a:tabLst>
            </a:pPr>
            <a:endParaRPr lang="en-US" sz="1350" i="1" spc="-56" dirty="0">
              <a:latin typeface="Trebuchet MS"/>
              <a:cs typeface="Trebuchet MS"/>
            </a:endParaRPr>
          </a:p>
          <a:p>
            <a:pPr marL="266700" marR="3810" indent="-257175" algn="just">
              <a:spcBef>
                <a:spcPts val="360"/>
              </a:spcBef>
              <a:buChar char="•"/>
              <a:tabLst>
                <a:tab pos="266700" algn="l"/>
              </a:tabLst>
            </a:pPr>
            <a:endParaRPr sz="1350" dirty="0">
              <a:latin typeface="Trebuchet MS"/>
              <a:cs typeface="Trebuchet MS"/>
            </a:endParaRPr>
          </a:p>
        </p:txBody>
      </p:sp>
      <p:sp>
        <p:nvSpPr>
          <p:cNvPr id="6" name="object 3"/>
          <p:cNvSpPr/>
          <p:nvPr/>
        </p:nvSpPr>
        <p:spPr>
          <a:xfrm>
            <a:off x="3543300" y="3705877"/>
            <a:ext cx="2057400" cy="1364741"/>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291017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21</a:t>
            </a:fld>
            <a:endParaRPr lang="en-US"/>
          </a:p>
        </p:txBody>
      </p:sp>
      <p:sp>
        <p:nvSpPr>
          <p:cNvPr id="4"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5" name="object 3"/>
          <p:cNvSpPr txBox="1"/>
          <p:nvPr/>
        </p:nvSpPr>
        <p:spPr>
          <a:xfrm>
            <a:off x="1202053" y="843558"/>
            <a:ext cx="6627019" cy="2600551"/>
          </a:xfrm>
          <a:prstGeom prst="rect">
            <a:avLst/>
          </a:prstGeom>
        </p:spPr>
        <p:txBody>
          <a:bodyPr vert="horz" wrap="square" lIns="0" tIns="10001" rIns="0" bIns="0" rtlCol="0">
            <a:spAutoFit/>
          </a:bodyPr>
          <a:lstStyle/>
          <a:p>
            <a:pPr marL="9525" marR="3810" indent="43339" algn="ctr">
              <a:spcBef>
                <a:spcPts val="79"/>
              </a:spcBef>
            </a:pPr>
            <a:r>
              <a:rPr lang="en-US" sz="1500" b="1" spc="-56" dirty="0">
                <a:latin typeface="Arial"/>
                <a:cs typeface="Arial"/>
              </a:rPr>
              <a:t>Fermentative (Acid forming) Bacteria (Example: Proteus)</a:t>
            </a:r>
          </a:p>
          <a:p>
            <a:pPr marL="9525" marR="3810" indent="43339" algn="ctr">
              <a:spcBef>
                <a:spcPts val="79"/>
              </a:spcBef>
            </a:pPr>
            <a:endParaRPr lang="en-US" sz="1500" b="1" spc="-56" dirty="0">
              <a:latin typeface="Arial"/>
              <a:cs typeface="Arial"/>
            </a:endParaRPr>
          </a:p>
          <a:p>
            <a:pPr marL="9525" marR="3810" indent="43339" algn="just">
              <a:spcBef>
                <a:spcPts val="79"/>
              </a:spcBef>
            </a:pPr>
            <a:r>
              <a:rPr sz="1500" spc="-56" dirty="0">
                <a:latin typeface="Arial"/>
                <a:cs typeface="Arial"/>
              </a:rPr>
              <a:t>Fermentative </a:t>
            </a:r>
            <a:r>
              <a:rPr sz="1500" spc="-11" dirty="0">
                <a:latin typeface="Arial"/>
                <a:cs typeface="Arial"/>
              </a:rPr>
              <a:t>or </a:t>
            </a:r>
            <a:r>
              <a:rPr sz="1500" spc="-49" dirty="0">
                <a:latin typeface="Arial"/>
                <a:cs typeface="Arial"/>
              </a:rPr>
              <a:t>acid-forming </a:t>
            </a:r>
            <a:r>
              <a:rPr sz="1500" spc="-68" dirty="0">
                <a:latin typeface="Arial"/>
                <a:cs typeface="Arial"/>
              </a:rPr>
              <a:t>(acidogenic) </a:t>
            </a:r>
            <a:r>
              <a:rPr sz="1500" spc="-49" dirty="0">
                <a:latin typeface="Arial"/>
                <a:cs typeface="Arial"/>
              </a:rPr>
              <a:t>bacteria </a:t>
            </a:r>
            <a:r>
              <a:rPr sz="1500" u="sng" spc="-45" dirty="0">
                <a:latin typeface="Arial"/>
                <a:cs typeface="Arial"/>
              </a:rPr>
              <a:t>convert </a:t>
            </a:r>
            <a:r>
              <a:rPr sz="1500" u="sng" spc="-53" dirty="0">
                <a:latin typeface="Arial"/>
                <a:cs typeface="Arial"/>
              </a:rPr>
              <a:t>amino </a:t>
            </a:r>
            <a:r>
              <a:rPr sz="1500" u="sng" spc="-79" dirty="0">
                <a:latin typeface="Arial"/>
                <a:cs typeface="Arial"/>
              </a:rPr>
              <a:t>acids, </a:t>
            </a:r>
            <a:r>
              <a:rPr sz="1500" u="sng" spc="-8" dirty="0">
                <a:latin typeface="Arial"/>
                <a:cs typeface="Arial"/>
              </a:rPr>
              <a:t>fatty </a:t>
            </a:r>
            <a:r>
              <a:rPr sz="1500" u="sng" spc="-79" dirty="0">
                <a:latin typeface="Arial"/>
                <a:cs typeface="Arial"/>
              </a:rPr>
              <a:t>acids,  </a:t>
            </a:r>
            <a:r>
              <a:rPr sz="1500" u="sng" spc="-71" dirty="0">
                <a:latin typeface="Arial"/>
                <a:cs typeface="Arial"/>
              </a:rPr>
              <a:t>and </a:t>
            </a:r>
            <a:r>
              <a:rPr sz="1500" u="sng" spc="-113" dirty="0">
                <a:latin typeface="Arial"/>
                <a:cs typeface="Arial"/>
              </a:rPr>
              <a:t>sugars </a:t>
            </a:r>
            <a:r>
              <a:rPr sz="1500" u="sng" spc="11" dirty="0">
                <a:latin typeface="Arial"/>
                <a:cs typeface="Arial"/>
              </a:rPr>
              <a:t>to </a:t>
            </a:r>
            <a:r>
              <a:rPr sz="1500" u="sng" spc="-71" dirty="0">
                <a:latin typeface="Arial"/>
                <a:cs typeface="Arial"/>
              </a:rPr>
              <a:t>organic </a:t>
            </a:r>
            <a:r>
              <a:rPr sz="1500" u="sng" spc="-86" dirty="0">
                <a:latin typeface="Arial"/>
                <a:cs typeface="Arial"/>
              </a:rPr>
              <a:t>acids</a:t>
            </a:r>
            <a:r>
              <a:rPr sz="1500" spc="-86" dirty="0">
                <a:latin typeface="Arial"/>
                <a:cs typeface="Arial"/>
              </a:rPr>
              <a:t> </a:t>
            </a:r>
            <a:r>
              <a:rPr sz="1500" spc="-45" dirty="0">
                <a:latin typeface="Arial"/>
                <a:cs typeface="Arial"/>
              </a:rPr>
              <a:t>including </a:t>
            </a:r>
            <a:r>
              <a:rPr sz="1500" spc="-60" dirty="0">
                <a:latin typeface="Arial"/>
                <a:cs typeface="Arial"/>
              </a:rPr>
              <a:t>acetate </a:t>
            </a:r>
            <a:r>
              <a:rPr sz="1500" spc="-146" dirty="0">
                <a:latin typeface="Arial"/>
                <a:cs typeface="Arial"/>
              </a:rPr>
              <a:t>(CH</a:t>
            </a:r>
            <a:r>
              <a:rPr sz="900" spc="-146" dirty="0">
                <a:latin typeface="Arial"/>
                <a:cs typeface="Arial"/>
              </a:rPr>
              <a:t>3</a:t>
            </a:r>
            <a:r>
              <a:rPr sz="1500" spc="-146" dirty="0">
                <a:latin typeface="Arial"/>
                <a:cs typeface="Arial"/>
              </a:rPr>
              <a:t>COOH), </a:t>
            </a:r>
            <a:r>
              <a:rPr sz="1500" spc="-34" dirty="0">
                <a:latin typeface="Arial"/>
                <a:cs typeface="Arial"/>
              </a:rPr>
              <a:t>butyrate  </a:t>
            </a:r>
            <a:r>
              <a:rPr sz="1500" spc="-158" dirty="0">
                <a:latin typeface="Arial"/>
                <a:cs typeface="Arial"/>
              </a:rPr>
              <a:t>(CH</a:t>
            </a:r>
            <a:r>
              <a:rPr sz="900" spc="-158" dirty="0">
                <a:latin typeface="Arial"/>
                <a:cs typeface="Arial"/>
              </a:rPr>
              <a:t>3</a:t>
            </a:r>
            <a:r>
              <a:rPr sz="1500" spc="-158" dirty="0">
                <a:latin typeface="Arial"/>
                <a:cs typeface="Arial"/>
              </a:rPr>
              <a:t>CH</a:t>
            </a:r>
            <a:r>
              <a:rPr sz="900" spc="-158" dirty="0">
                <a:latin typeface="Arial"/>
                <a:cs typeface="Arial"/>
              </a:rPr>
              <a:t>2</a:t>
            </a:r>
            <a:r>
              <a:rPr sz="1500" spc="-158" dirty="0">
                <a:latin typeface="Arial"/>
                <a:cs typeface="Arial"/>
              </a:rPr>
              <a:t>CH</a:t>
            </a:r>
            <a:r>
              <a:rPr sz="900" spc="-158" dirty="0">
                <a:latin typeface="Arial"/>
                <a:cs typeface="Arial"/>
              </a:rPr>
              <a:t>2</a:t>
            </a:r>
            <a:r>
              <a:rPr sz="1500" spc="-158" dirty="0">
                <a:latin typeface="Arial"/>
                <a:cs typeface="Arial"/>
              </a:rPr>
              <a:t>COOH), </a:t>
            </a:r>
            <a:r>
              <a:rPr sz="1500" spc="-34" dirty="0">
                <a:latin typeface="Arial"/>
                <a:cs typeface="Arial"/>
              </a:rPr>
              <a:t>formate </a:t>
            </a:r>
            <a:r>
              <a:rPr sz="1500" spc="-135" dirty="0">
                <a:latin typeface="Arial"/>
                <a:cs typeface="Arial"/>
              </a:rPr>
              <a:t>(HCOOH), </a:t>
            </a:r>
            <a:r>
              <a:rPr sz="1500" spc="-45" dirty="0">
                <a:latin typeface="Arial"/>
                <a:cs typeface="Arial"/>
              </a:rPr>
              <a:t>lactate </a:t>
            </a:r>
            <a:r>
              <a:rPr sz="1500" spc="-161" dirty="0">
                <a:latin typeface="Arial"/>
                <a:cs typeface="Arial"/>
              </a:rPr>
              <a:t>(CH</a:t>
            </a:r>
            <a:r>
              <a:rPr sz="900" spc="-161" dirty="0">
                <a:latin typeface="Arial"/>
                <a:cs typeface="Arial"/>
              </a:rPr>
              <a:t>3</a:t>
            </a:r>
            <a:r>
              <a:rPr sz="1500" spc="-161" dirty="0">
                <a:latin typeface="Arial"/>
                <a:cs typeface="Arial"/>
              </a:rPr>
              <a:t>CHOHCOOH), </a:t>
            </a:r>
            <a:r>
              <a:rPr sz="1500" spc="-71" dirty="0">
                <a:latin typeface="Arial"/>
                <a:cs typeface="Arial"/>
              </a:rPr>
              <a:t>and </a:t>
            </a:r>
            <a:r>
              <a:rPr sz="1500" spc="-41" dirty="0">
                <a:latin typeface="Arial"/>
                <a:cs typeface="Arial"/>
              </a:rPr>
              <a:t>propionate  </a:t>
            </a:r>
            <a:r>
              <a:rPr sz="1500" spc="-153" dirty="0">
                <a:latin typeface="Arial"/>
                <a:cs typeface="Arial"/>
              </a:rPr>
              <a:t>(CH</a:t>
            </a:r>
            <a:r>
              <a:rPr sz="900" spc="-153" dirty="0">
                <a:latin typeface="Arial"/>
                <a:cs typeface="Arial"/>
              </a:rPr>
              <a:t>3</a:t>
            </a:r>
            <a:r>
              <a:rPr sz="1500" spc="-153" dirty="0">
                <a:latin typeface="Arial"/>
                <a:cs typeface="Arial"/>
              </a:rPr>
              <a:t>CH</a:t>
            </a:r>
            <a:r>
              <a:rPr sz="900" spc="-153" dirty="0">
                <a:latin typeface="Arial"/>
                <a:cs typeface="Arial"/>
              </a:rPr>
              <a:t>2</a:t>
            </a:r>
            <a:r>
              <a:rPr sz="1500" spc="-153" dirty="0">
                <a:latin typeface="Arial"/>
                <a:cs typeface="Arial"/>
              </a:rPr>
              <a:t>COOH). </a:t>
            </a:r>
            <a:r>
              <a:rPr sz="1500" spc="-56" dirty="0">
                <a:latin typeface="Arial"/>
                <a:cs typeface="Arial"/>
              </a:rPr>
              <a:t>Fermentative </a:t>
            </a:r>
            <a:r>
              <a:rPr sz="1500" spc="-49" dirty="0">
                <a:latin typeface="Arial"/>
                <a:cs typeface="Arial"/>
              </a:rPr>
              <a:t>bacteria </a:t>
            </a:r>
            <a:r>
              <a:rPr sz="1500" spc="-68" dirty="0">
                <a:latin typeface="Arial"/>
                <a:cs typeface="Arial"/>
              </a:rPr>
              <a:t>are </a:t>
            </a:r>
            <a:r>
              <a:rPr sz="1500" spc="-19" dirty="0">
                <a:latin typeface="Arial"/>
                <a:cs typeface="Arial"/>
              </a:rPr>
              <a:t>important in </a:t>
            </a:r>
            <a:r>
              <a:rPr sz="1500" spc="-64" dirty="0">
                <a:latin typeface="Arial"/>
                <a:cs typeface="Arial"/>
              </a:rPr>
              <a:t>anaerobic </a:t>
            </a:r>
            <a:r>
              <a:rPr sz="1500" spc="-71" dirty="0">
                <a:latin typeface="Arial"/>
                <a:cs typeface="Arial"/>
              </a:rPr>
              <a:t>digesters </a:t>
            </a:r>
            <a:r>
              <a:rPr sz="1500" spc="-49" dirty="0">
                <a:latin typeface="Arial"/>
                <a:cs typeface="Arial"/>
              </a:rPr>
              <a:t>where  </a:t>
            </a:r>
            <a:r>
              <a:rPr sz="1500" spc="-34" dirty="0">
                <a:latin typeface="Arial"/>
                <a:cs typeface="Arial"/>
              </a:rPr>
              <a:t>they </a:t>
            </a:r>
            <a:r>
              <a:rPr sz="1500" spc="-45" dirty="0">
                <a:latin typeface="Arial"/>
                <a:cs typeface="Arial"/>
              </a:rPr>
              <a:t>convert </a:t>
            </a:r>
            <a:r>
              <a:rPr sz="1500" spc="-71" dirty="0">
                <a:latin typeface="Arial"/>
                <a:cs typeface="Arial"/>
              </a:rPr>
              <a:t>complex </a:t>
            </a:r>
            <a:r>
              <a:rPr sz="1500" spc="-68" dirty="0">
                <a:latin typeface="Arial"/>
                <a:cs typeface="Arial"/>
              </a:rPr>
              <a:t>substrates </a:t>
            </a:r>
            <a:r>
              <a:rPr sz="1500" spc="11" dirty="0">
                <a:latin typeface="Arial"/>
                <a:cs typeface="Arial"/>
              </a:rPr>
              <a:t>to </a:t>
            </a:r>
            <a:r>
              <a:rPr sz="1500" spc="-56" dirty="0">
                <a:latin typeface="Arial"/>
                <a:cs typeface="Arial"/>
              </a:rPr>
              <a:t>simple </a:t>
            </a:r>
            <a:r>
              <a:rPr sz="1500" spc="-68" dirty="0">
                <a:latin typeface="Arial"/>
                <a:cs typeface="Arial"/>
              </a:rPr>
              <a:t>substrates </a:t>
            </a:r>
            <a:r>
              <a:rPr sz="1500" spc="-4" dirty="0">
                <a:latin typeface="Arial"/>
                <a:cs typeface="Arial"/>
              </a:rPr>
              <a:t>that </a:t>
            </a:r>
            <a:r>
              <a:rPr sz="1500" spc="-94" dirty="0">
                <a:latin typeface="Arial"/>
                <a:cs typeface="Arial"/>
              </a:rPr>
              <a:t>can </a:t>
            </a:r>
            <a:r>
              <a:rPr sz="1500" spc="-68" dirty="0">
                <a:latin typeface="Arial"/>
                <a:cs typeface="Arial"/>
              </a:rPr>
              <a:t>be </a:t>
            </a:r>
            <a:r>
              <a:rPr sz="1500" spc="-90" dirty="0">
                <a:latin typeface="Arial"/>
                <a:cs typeface="Arial"/>
              </a:rPr>
              <a:t>used </a:t>
            </a:r>
            <a:r>
              <a:rPr sz="1500" spc="-64" dirty="0">
                <a:latin typeface="Arial"/>
                <a:cs typeface="Arial"/>
              </a:rPr>
              <a:t>by </a:t>
            </a:r>
            <a:r>
              <a:rPr sz="1500" spc="-49" dirty="0">
                <a:latin typeface="Arial"/>
                <a:cs typeface="Arial"/>
              </a:rPr>
              <a:t>methane-  </a:t>
            </a:r>
            <a:r>
              <a:rPr sz="1500" spc="-34" dirty="0">
                <a:latin typeface="Arial"/>
                <a:cs typeface="Arial"/>
              </a:rPr>
              <a:t>forming </a:t>
            </a:r>
            <a:r>
              <a:rPr sz="1500" spc="-49" dirty="0">
                <a:latin typeface="Arial"/>
                <a:cs typeface="Arial"/>
              </a:rPr>
              <a:t>bacteria. </a:t>
            </a:r>
            <a:r>
              <a:rPr sz="1500" spc="-86" dirty="0">
                <a:latin typeface="Arial"/>
                <a:cs typeface="Arial"/>
              </a:rPr>
              <a:t>There </a:t>
            </a:r>
            <a:r>
              <a:rPr sz="1500" spc="-64" dirty="0">
                <a:latin typeface="Arial"/>
                <a:cs typeface="Arial"/>
              </a:rPr>
              <a:t>are numerous </a:t>
            </a:r>
            <a:r>
              <a:rPr sz="1500" spc="-4" dirty="0">
                <a:latin typeface="Arial"/>
                <a:cs typeface="Arial"/>
              </a:rPr>
              <a:t>of </a:t>
            </a:r>
            <a:r>
              <a:rPr sz="1500" spc="-34" dirty="0">
                <a:latin typeface="Arial"/>
                <a:cs typeface="Arial"/>
              </a:rPr>
              <a:t>fermentative </a:t>
            </a:r>
            <a:r>
              <a:rPr sz="1500" spc="-45" dirty="0">
                <a:latin typeface="Arial"/>
                <a:cs typeface="Arial"/>
              </a:rPr>
              <a:t>bacteria: </a:t>
            </a:r>
            <a:r>
              <a:rPr sz="1500" i="1" spc="-83" dirty="0">
                <a:latin typeface="Trebuchet MS"/>
                <a:cs typeface="Trebuchet MS"/>
              </a:rPr>
              <a:t>Bacteroides,  </a:t>
            </a:r>
            <a:r>
              <a:rPr sz="1500" i="1" spc="-90" dirty="0">
                <a:latin typeface="Trebuchet MS"/>
                <a:cs typeface="Trebuchet MS"/>
              </a:rPr>
              <a:t>Bifidobacteria, </a:t>
            </a:r>
            <a:r>
              <a:rPr sz="1500" i="1" spc="-101" dirty="0">
                <a:latin typeface="Trebuchet MS"/>
                <a:cs typeface="Trebuchet MS"/>
              </a:rPr>
              <a:t>Clostridium, </a:t>
            </a:r>
            <a:r>
              <a:rPr sz="1500" i="1" spc="-86" dirty="0">
                <a:latin typeface="Trebuchet MS"/>
                <a:cs typeface="Trebuchet MS"/>
              </a:rPr>
              <a:t>Escherichia, </a:t>
            </a:r>
            <a:r>
              <a:rPr sz="1500" i="1" spc="-90" dirty="0">
                <a:latin typeface="Trebuchet MS"/>
                <a:cs typeface="Trebuchet MS"/>
              </a:rPr>
              <a:t>Lactobacillus, </a:t>
            </a:r>
            <a:r>
              <a:rPr sz="1500" i="1" spc="-45" dirty="0">
                <a:latin typeface="Trebuchet MS"/>
                <a:cs typeface="Trebuchet MS"/>
              </a:rPr>
              <a:t>and</a:t>
            </a:r>
            <a:r>
              <a:rPr sz="1500" i="1" spc="-210" dirty="0">
                <a:latin typeface="Trebuchet MS"/>
                <a:cs typeface="Trebuchet MS"/>
              </a:rPr>
              <a:t> </a:t>
            </a:r>
            <a:r>
              <a:rPr sz="1500" i="1" spc="-86" dirty="0">
                <a:latin typeface="Trebuchet MS"/>
                <a:cs typeface="Trebuchet MS"/>
              </a:rPr>
              <a:t>Proteus</a:t>
            </a:r>
            <a:r>
              <a:rPr sz="1500" i="1" spc="-86" dirty="0">
                <a:latin typeface="Trebuchet MS"/>
                <a:cs typeface="Trebuchet MS"/>
              </a:rPr>
              <a:t>.</a:t>
            </a:r>
            <a:endParaRPr lang="en-US" sz="1500" i="1" spc="-86" dirty="0">
              <a:latin typeface="Trebuchet MS"/>
              <a:cs typeface="Trebuchet MS"/>
            </a:endParaRPr>
          </a:p>
          <a:p>
            <a:pPr marL="9525" marR="3810" indent="43339" algn="just">
              <a:spcBef>
                <a:spcPts val="79"/>
              </a:spcBef>
            </a:pPr>
            <a:endParaRPr lang="en-US" sz="1500" i="1" spc="-86" dirty="0">
              <a:latin typeface="Trebuchet MS"/>
              <a:cs typeface="Trebuchet MS"/>
            </a:endParaRPr>
          </a:p>
          <a:p>
            <a:pPr marL="9525" marR="3810" indent="43339" algn="just">
              <a:spcBef>
                <a:spcPts val="79"/>
              </a:spcBef>
            </a:pPr>
            <a:endParaRPr sz="1500" dirty="0">
              <a:latin typeface="Trebuchet MS"/>
              <a:cs typeface="Trebuchet MS"/>
            </a:endParaRPr>
          </a:p>
        </p:txBody>
      </p:sp>
      <p:sp>
        <p:nvSpPr>
          <p:cNvPr id="6" name="object 16"/>
          <p:cNvSpPr/>
          <p:nvPr/>
        </p:nvSpPr>
        <p:spPr>
          <a:xfrm>
            <a:off x="3200400" y="3057804"/>
            <a:ext cx="2320290" cy="1533906"/>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71172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21</a:t>
            </a:fld>
            <a:endParaRPr lang="en-US"/>
          </a:p>
        </p:txBody>
      </p:sp>
      <p:sp>
        <p:nvSpPr>
          <p:cNvPr id="4"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5" name="object 3"/>
          <p:cNvSpPr txBox="1"/>
          <p:nvPr/>
        </p:nvSpPr>
        <p:spPr>
          <a:xfrm>
            <a:off x="1196208" y="789552"/>
            <a:ext cx="6627019" cy="1933702"/>
          </a:xfrm>
          <a:prstGeom prst="rect">
            <a:avLst/>
          </a:prstGeom>
        </p:spPr>
        <p:txBody>
          <a:bodyPr vert="horz" wrap="square" lIns="0" tIns="10001" rIns="0" bIns="0" rtlCol="0">
            <a:spAutoFit/>
          </a:bodyPr>
          <a:lstStyle/>
          <a:p>
            <a:pPr marL="1576388">
              <a:spcBef>
                <a:spcPts val="1234"/>
              </a:spcBef>
            </a:pPr>
            <a:r>
              <a:rPr sz="1500" b="1" spc="-79" dirty="0" err="1">
                <a:latin typeface="Arial"/>
                <a:cs typeface="Arial"/>
              </a:rPr>
              <a:t>Floc</a:t>
            </a:r>
            <a:r>
              <a:rPr sz="1500" b="1" spc="-79" dirty="0">
                <a:latin typeface="Arial"/>
                <a:cs typeface="Arial"/>
              </a:rPr>
              <a:t>-Forming </a:t>
            </a:r>
            <a:r>
              <a:rPr sz="1500" b="1" spc="-68" dirty="0">
                <a:latin typeface="Arial"/>
                <a:cs typeface="Arial"/>
              </a:rPr>
              <a:t>Bacteria </a:t>
            </a:r>
            <a:r>
              <a:rPr sz="1500" b="1" spc="-86" dirty="0">
                <a:latin typeface="Arial"/>
                <a:cs typeface="Arial"/>
              </a:rPr>
              <a:t>(Example: </a:t>
            </a:r>
            <a:r>
              <a:rPr sz="1500" b="1" spc="-83" dirty="0" err="1">
                <a:latin typeface="Arial"/>
                <a:cs typeface="Arial"/>
              </a:rPr>
              <a:t>Zoogloea</a:t>
            </a:r>
            <a:r>
              <a:rPr sz="1500" b="1" spc="-83" dirty="0">
                <a:latin typeface="Arial"/>
                <a:cs typeface="Arial"/>
              </a:rPr>
              <a:t>)</a:t>
            </a:r>
            <a:endParaRPr lang="en-US" sz="1500" b="1" spc="-83" dirty="0">
              <a:latin typeface="Arial"/>
              <a:cs typeface="Arial"/>
            </a:endParaRPr>
          </a:p>
          <a:p>
            <a:pPr marL="1576388">
              <a:spcBef>
                <a:spcPts val="1234"/>
              </a:spcBef>
            </a:pPr>
            <a:endParaRPr sz="1500" b="1" dirty="0">
              <a:latin typeface="Arial"/>
              <a:cs typeface="Arial"/>
            </a:endParaRPr>
          </a:p>
          <a:p>
            <a:pPr marL="9525" marR="3810" algn="just">
              <a:spcBef>
                <a:spcPts val="360"/>
              </a:spcBef>
            </a:pPr>
            <a:r>
              <a:rPr sz="1500" spc="-60" dirty="0">
                <a:latin typeface="Arial"/>
                <a:cs typeface="Arial"/>
              </a:rPr>
              <a:t>Th</a:t>
            </a:r>
            <a:r>
              <a:rPr lang="en-US" sz="1500" spc="-60" dirty="0">
                <a:latin typeface="Arial"/>
                <a:cs typeface="Arial"/>
              </a:rPr>
              <a:t>ei</a:t>
            </a:r>
            <a:r>
              <a:rPr sz="1500" spc="-60" dirty="0">
                <a:latin typeface="Arial"/>
                <a:cs typeface="Arial"/>
              </a:rPr>
              <a:t>r </a:t>
            </a:r>
            <a:r>
              <a:rPr sz="1500" spc="-53" dirty="0">
                <a:latin typeface="Arial"/>
                <a:cs typeface="Arial"/>
              </a:rPr>
              <a:t>rol</a:t>
            </a:r>
            <a:r>
              <a:rPr lang="en-US" sz="1500" spc="-53" dirty="0">
                <a:latin typeface="Arial"/>
                <a:cs typeface="Arial"/>
              </a:rPr>
              <a:t>e</a:t>
            </a:r>
            <a:r>
              <a:rPr sz="1500" spc="-53" dirty="0">
                <a:latin typeface="Arial"/>
                <a:cs typeface="Arial"/>
              </a:rPr>
              <a:t>s </a:t>
            </a:r>
            <a:r>
              <a:rPr sz="1500" spc="-68" dirty="0">
                <a:latin typeface="Arial"/>
                <a:cs typeface="Arial"/>
              </a:rPr>
              <a:t>are </a:t>
            </a:r>
            <a:r>
              <a:rPr sz="1500" spc="-19" dirty="0">
                <a:latin typeface="Arial"/>
                <a:cs typeface="Arial"/>
              </a:rPr>
              <a:t>in </a:t>
            </a:r>
            <a:r>
              <a:rPr sz="1500" spc="-15" dirty="0">
                <a:latin typeface="Arial"/>
                <a:cs typeface="Arial"/>
              </a:rPr>
              <a:t>the </a:t>
            </a:r>
            <a:r>
              <a:rPr sz="1500" spc="-49" dirty="0">
                <a:latin typeface="Arial"/>
                <a:cs typeface="Arial"/>
              </a:rPr>
              <a:t>activated </a:t>
            </a:r>
            <a:r>
              <a:rPr sz="1500" spc="-79" dirty="0">
                <a:latin typeface="Arial"/>
                <a:cs typeface="Arial"/>
              </a:rPr>
              <a:t>sludge </a:t>
            </a:r>
            <a:r>
              <a:rPr sz="1500" spc="-86" dirty="0">
                <a:latin typeface="Arial"/>
                <a:cs typeface="Arial"/>
              </a:rPr>
              <a:t>process, </a:t>
            </a:r>
            <a:r>
              <a:rPr sz="1500" spc="-45" dirty="0">
                <a:latin typeface="Arial"/>
                <a:cs typeface="Arial"/>
              </a:rPr>
              <a:t>which </a:t>
            </a:r>
            <a:r>
              <a:rPr sz="1500" u="sng" spc="-71" dirty="0">
                <a:latin typeface="Arial"/>
                <a:cs typeface="Arial"/>
              </a:rPr>
              <a:t>increasing </a:t>
            </a:r>
            <a:r>
              <a:rPr sz="1500" u="sng" spc="-83" dirty="0">
                <a:latin typeface="Arial"/>
                <a:cs typeface="Arial"/>
              </a:rPr>
              <a:t>sludge </a:t>
            </a:r>
            <a:r>
              <a:rPr sz="1500" u="sng" spc="-116" dirty="0">
                <a:latin typeface="Arial"/>
                <a:cs typeface="Arial"/>
              </a:rPr>
              <a:t>age </a:t>
            </a:r>
            <a:r>
              <a:rPr sz="1500" spc="-71" dirty="0">
                <a:latin typeface="Arial"/>
                <a:cs typeface="Arial"/>
              </a:rPr>
              <a:t>and  </a:t>
            </a:r>
            <a:r>
              <a:rPr sz="1500" spc="-60" dirty="0">
                <a:latin typeface="Arial"/>
                <a:cs typeface="Arial"/>
              </a:rPr>
              <a:t>produce </a:t>
            </a:r>
            <a:r>
              <a:rPr sz="1500" spc="-15" dirty="0">
                <a:latin typeface="Arial"/>
                <a:cs typeface="Arial"/>
              </a:rPr>
              <a:t>the </a:t>
            </a:r>
            <a:r>
              <a:rPr sz="1500" u="sng" spc="-94" dirty="0">
                <a:latin typeface="Arial"/>
                <a:cs typeface="Arial"/>
              </a:rPr>
              <a:t>necessary </a:t>
            </a:r>
            <a:r>
              <a:rPr sz="1500" u="sng" spc="-41" dirty="0">
                <a:latin typeface="Arial"/>
                <a:cs typeface="Arial"/>
              </a:rPr>
              <a:t>cellular </a:t>
            </a:r>
            <a:r>
              <a:rPr sz="1500" u="sng" spc="-64" dirty="0">
                <a:latin typeface="Arial"/>
                <a:cs typeface="Arial"/>
              </a:rPr>
              <a:t>components </a:t>
            </a:r>
            <a:r>
              <a:rPr sz="1500" u="sng" spc="-71" dirty="0">
                <a:latin typeface="Arial"/>
                <a:cs typeface="Arial"/>
              </a:rPr>
              <a:t>needed </a:t>
            </a:r>
            <a:r>
              <a:rPr sz="1500" u="sng" spc="11" dirty="0">
                <a:latin typeface="Arial"/>
                <a:cs typeface="Arial"/>
              </a:rPr>
              <a:t>to </a:t>
            </a:r>
            <a:r>
              <a:rPr sz="1500" u="sng" spc="-56" dirty="0">
                <a:latin typeface="Arial"/>
                <a:cs typeface="Arial"/>
              </a:rPr>
              <a:t>stick </a:t>
            </a:r>
            <a:r>
              <a:rPr sz="1500" u="sng" spc="-30" dirty="0">
                <a:latin typeface="Arial"/>
                <a:cs typeface="Arial"/>
              </a:rPr>
              <a:t>together</a:t>
            </a:r>
            <a:r>
              <a:rPr sz="1500" spc="-30" dirty="0">
                <a:latin typeface="Arial"/>
                <a:cs typeface="Arial"/>
              </a:rPr>
              <a:t> </a:t>
            </a:r>
            <a:r>
              <a:rPr sz="1500" spc="-45" dirty="0">
                <a:latin typeface="Arial"/>
                <a:cs typeface="Arial"/>
              </a:rPr>
              <a:t>, </a:t>
            </a:r>
            <a:r>
              <a:rPr sz="1500" spc="-71" dirty="0">
                <a:latin typeface="Arial"/>
                <a:cs typeface="Arial"/>
              </a:rPr>
              <a:t>and </a:t>
            </a:r>
            <a:r>
              <a:rPr sz="1500" spc="-49" dirty="0">
                <a:latin typeface="Arial"/>
                <a:cs typeface="Arial"/>
              </a:rPr>
              <a:t>include  </a:t>
            </a:r>
            <a:r>
              <a:rPr sz="1500" i="1" spc="-90" dirty="0" err="1">
                <a:latin typeface="Trebuchet MS"/>
                <a:cs typeface="Trebuchet MS"/>
              </a:rPr>
              <a:t>Achromobacter</a:t>
            </a:r>
            <a:r>
              <a:rPr sz="1500" i="1" spc="-90" dirty="0">
                <a:latin typeface="Trebuchet MS"/>
                <a:cs typeface="Trebuchet MS"/>
              </a:rPr>
              <a:t>, </a:t>
            </a:r>
            <a:r>
              <a:rPr sz="1500" i="1" spc="-101" dirty="0" err="1">
                <a:latin typeface="Trebuchet MS"/>
                <a:cs typeface="Trebuchet MS"/>
              </a:rPr>
              <a:t>Aerobacter</a:t>
            </a:r>
            <a:r>
              <a:rPr sz="1500" i="1" spc="-101" dirty="0">
                <a:latin typeface="Trebuchet MS"/>
                <a:cs typeface="Trebuchet MS"/>
              </a:rPr>
              <a:t>, </a:t>
            </a:r>
            <a:r>
              <a:rPr sz="1500" i="1" spc="-79" dirty="0" err="1">
                <a:latin typeface="Trebuchet MS"/>
                <a:cs typeface="Trebuchet MS"/>
              </a:rPr>
              <a:t>Citromonas</a:t>
            </a:r>
            <a:r>
              <a:rPr sz="1500" i="1" spc="-79" dirty="0">
                <a:latin typeface="Trebuchet MS"/>
                <a:cs typeface="Trebuchet MS"/>
              </a:rPr>
              <a:t>, </a:t>
            </a:r>
            <a:r>
              <a:rPr sz="1500" i="1" spc="-90" dirty="0" err="1">
                <a:latin typeface="Trebuchet MS"/>
                <a:cs typeface="Trebuchet MS"/>
              </a:rPr>
              <a:t>Flavobacterium</a:t>
            </a:r>
            <a:r>
              <a:rPr sz="1500" i="1" spc="-90" dirty="0">
                <a:latin typeface="Trebuchet MS"/>
                <a:cs typeface="Trebuchet MS"/>
              </a:rPr>
              <a:t>, </a:t>
            </a:r>
            <a:r>
              <a:rPr sz="1500" i="1" spc="-60" dirty="0">
                <a:latin typeface="Trebuchet MS"/>
                <a:cs typeface="Trebuchet MS"/>
              </a:rPr>
              <a:t>Pseudomonas, </a:t>
            </a:r>
            <a:r>
              <a:rPr sz="1500" i="1" spc="-53" dirty="0">
                <a:latin typeface="Trebuchet MS"/>
                <a:cs typeface="Trebuchet MS"/>
              </a:rPr>
              <a:t>and  </a:t>
            </a:r>
            <a:r>
              <a:rPr sz="1500" i="1" spc="-75" dirty="0" err="1">
                <a:latin typeface="Trebuchet MS"/>
                <a:cs typeface="Trebuchet MS"/>
              </a:rPr>
              <a:t>Zoogloea</a:t>
            </a:r>
            <a:r>
              <a:rPr sz="1500" i="1" spc="-75" dirty="0">
                <a:latin typeface="Trebuchet MS"/>
                <a:cs typeface="Trebuchet MS"/>
              </a:rPr>
              <a:t>.</a:t>
            </a:r>
            <a:endParaRPr lang="en-US" sz="1500" i="1" spc="-75" dirty="0">
              <a:latin typeface="Trebuchet MS"/>
              <a:cs typeface="Trebuchet MS"/>
            </a:endParaRPr>
          </a:p>
          <a:p>
            <a:pPr marL="9525" marR="3810" algn="just">
              <a:spcBef>
                <a:spcPts val="360"/>
              </a:spcBef>
            </a:pPr>
            <a:endParaRPr lang="en-US" sz="1500" i="1" spc="-75" dirty="0">
              <a:latin typeface="Trebuchet MS"/>
              <a:cs typeface="Trebuchet MS"/>
            </a:endParaRPr>
          </a:p>
          <a:p>
            <a:pPr marL="9525" marR="3810" algn="just">
              <a:spcBef>
                <a:spcPts val="360"/>
              </a:spcBef>
            </a:pPr>
            <a:endParaRPr sz="1500" dirty="0">
              <a:latin typeface="Trebuchet MS"/>
              <a:cs typeface="Trebuchet MS"/>
            </a:endParaRPr>
          </a:p>
        </p:txBody>
      </p:sp>
      <p:sp>
        <p:nvSpPr>
          <p:cNvPr id="6" name="object 8"/>
          <p:cNvSpPr/>
          <p:nvPr/>
        </p:nvSpPr>
        <p:spPr>
          <a:xfrm>
            <a:off x="3429000" y="2517744"/>
            <a:ext cx="2252853" cy="1825370"/>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14740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solidFill>
                  <a:schemeClr val="accent5"/>
                </a:solidFill>
              </a:rPr>
              <a:t>Guys, Your Agenda</a:t>
            </a:r>
            <a:r>
              <a:rPr lang="en-US" altLang="ko-KR" dirty="0" smtClean="0"/>
              <a:t> </a:t>
            </a:r>
            <a:r>
              <a:rPr lang="en-US" altLang="ko-KR" dirty="0"/>
              <a:t>Layout</a:t>
            </a:r>
            <a:endParaRPr lang="ko-KR" altLang="en-US" dirty="0"/>
          </a:p>
        </p:txBody>
      </p:sp>
      <p:sp>
        <p:nvSpPr>
          <p:cNvPr id="49" name="Pentagon 48"/>
          <p:cNvSpPr/>
          <p:nvPr/>
        </p:nvSpPr>
        <p:spPr>
          <a:xfrm>
            <a:off x="2079428" y="1209498"/>
            <a:ext cx="1116184" cy="576000"/>
          </a:xfrm>
          <a:prstGeom prst="homePlate">
            <a:avLst>
              <a:gd name="adj" fmla="val 549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4" name="Rectangle 2"/>
          <p:cNvSpPr/>
          <p:nvPr/>
        </p:nvSpPr>
        <p:spPr>
          <a:xfrm>
            <a:off x="2974842" y="1209498"/>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4" name="TextBox 53"/>
          <p:cNvSpPr txBox="1"/>
          <p:nvPr/>
        </p:nvSpPr>
        <p:spPr>
          <a:xfrm>
            <a:off x="2161101" y="1288494"/>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01</a:t>
            </a:r>
          </a:p>
        </p:txBody>
      </p:sp>
      <p:sp>
        <p:nvSpPr>
          <p:cNvPr id="60" name="TextBox 10"/>
          <p:cNvSpPr txBox="1"/>
          <p:nvPr/>
        </p:nvSpPr>
        <p:spPr bwMode="auto">
          <a:xfrm>
            <a:off x="3471098" y="1261972"/>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cs typeface="Arial" pitchFamily="34" charset="0"/>
              </a:rPr>
              <a:t>Quiz</a:t>
            </a:r>
            <a:endParaRPr lang="en-US" altLang="ko-KR" sz="1200" b="1" dirty="0">
              <a:cs typeface="Arial" pitchFamily="34" charset="0"/>
            </a:endParaRPr>
          </a:p>
        </p:txBody>
      </p:sp>
      <p:sp>
        <p:nvSpPr>
          <p:cNvPr id="108" name="Pentagon 107"/>
          <p:cNvSpPr/>
          <p:nvPr/>
        </p:nvSpPr>
        <p:spPr>
          <a:xfrm>
            <a:off x="2079428" y="1907374"/>
            <a:ext cx="1116184" cy="576000"/>
          </a:xfrm>
          <a:prstGeom prst="homePlate">
            <a:avLst>
              <a:gd name="adj" fmla="val 549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9" name="Rectangle 2"/>
          <p:cNvSpPr/>
          <p:nvPr/>
        </p:nvSpPr>
        <p:spPr>
          <a:xfrm>
            <a:off x="2974842" y="1907374"/>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0" name="TextBox 109"/>
          <p:cNvSpPr txBox="1"/>
          <p:nvPr/>
        </p:nvSpPr>
        <p:spPr>
          <a:xfrm>
            <a:off x="2161101" y="1986370"/>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02</a:t>
            </a:r>
          </a:p>
        </p:txBody>
      </p:sp>
      <p:sp>
        <p:nvSpPr>
          <p:cNvPr id="112" name="TextBox 10"/>
          <p:cNvSpPr txBox="1"/>
          <p:nvPr/>
        </p:nvSpPr>
        <p:spPr bwMode="auto">
          <a:xfrm>
            <a:off x="3471098" y="1959848"/>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cs typeface="Arial" pitchFamily="34" charset="0"/>
              </a:rPr>
              <a:t>Quiz</a:t>
            </a:r>
            <a:endParaRPr lang="en-US" altLang="ko-KR" sz="1200" b="1" dirty="0">
              <a:cs typeface="Arial" pitchFamily="34" charset="0"/>
            </a:endParaRPr>
          </a:p>
        </p:txBody>
      </p:sp>
      <p:sp>
        <p:nvSpPr>
          <p:cNvPr id="115" name="Pentagon 114"/>
          <p:cNvSpPr/>
          <p:nvPr/>
        </p:nvSpPr>
        <p:spPr>
          <a:xfrm>
            <a:off x="2079428" y="2605250"/>
            <a:ext cx="1116184" cy="576000"/>
          </a:xfrm>
          <a:prstGeom prst="homePlate">
            <a:avLst>
              <a:gd name="adj" fmla="val 549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6" name="Rectangle 2"/>
          <p:cNvSpPr/>
          <p:nvPr/>
        </p:nvSpPr>
        <p:spPr>
          <a:xfrm>
            <a:off x="2974842" y="2605250"/>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7" name="TextBox 116"/>
          <p:cNvSpPr txBox="1"/>
          <p:nvPr/>
        </p:nvSpPr>
        <p:spPr>
          <a:xfrm>
            <a:off x="2161101" y="2684246"/>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03</a:t>
            </a:r>
          </a:p>
        </p:txBody>
      </p:sp>
      <p:sp>
        <p:nvSpPr>
          <p:cNvPr id="119" name="TextBox 10"/>
          <p:cNvSpPr txBox="1"/>
          <p:nvPr/>
        </p:nvSpPr>
        <p:spPr bwMode="auto">
          <a:xfrm>
            <a:off x="3471098" y="2657724"/>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cs typeface="Arial" pitchFamily="34" charset="0"/>
              </a:rPr>
              <a:t>Quiz</a:t>
            </a:r>
            <a:endParaRPr lang="en-US" altLang="ko-KR" sz="1200" b="1" dirty="0">
              <a:cs typeface="Arial" pitchFamily="34" charset="0"/>
            </a:endParaRPr>
          </a:p>
        </p:txBody>
      </p:sp>
      <p:sp>
        <p:nvSpPr>
          <p:cNvPr id="122" name="Pentagon 121"/>
          <p:cNvSpPr/>
          <p:nvPr/>
        </p:nvSpPr>
        <p:spPr>
          <a:xfrm>
            <a:off x="2079428" y="3303126"/>
            <a:ext cx="1116184" cy="576000"/>
          </a:xfrm>
          <a:prstGeom prst="homePlate">
            <a:avLst>
              <a:gd name="adj" fmla="val 549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3" name="Rectangle 2"/>
          <p:cNvSpPr/>
          <p:nvPr/>
        </p:nvSpPr>
        <p:spPr>
          <a:xfrm>
            <a:off x="2974842" y="3303126"/>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4" name="TextBox 123"/>
          <p:cNvSpPr txBox="1"/>
          <p:nvPr/>
        </p:nvSpPr>
        <p:spPr>
          <a:xfrm>
            <a:off x="2161101" y="3382122"/>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04</a:t>
            </a:r>
          </a:p>
        </p:txBody>
      </p:sp>
      <p:sp>
        <p:nvSpPr>
          <p:cNvPr id="126" name="TextBox 10"/>
          <p:cNvSpPr txBox="1"/>
          <p:nvPr/>
        </p:nvSpPr>
        <p:spPr bwMode="auto">
          <a:xfrm>
            <a:off x="3471098" y="3355600"/>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cs typeface="Arial" pitchFamily="34" charset="0"/>
              </a:rPr>
              <a:t>Quiz</a:t>
            </a:r>
            <a:endParaRPr lang="en-US" altLang="ko-KR" sz="1200" b="1" dirty="0">
              <a:cs typeface="Arial" pitchFamily="34" charset="0"/>
            </a:endParaRPr>
          </a:p>
        </p:txBody>
      </p:sp>
      <p:sp>
        <p:nvSpPr>
          <p:cNvPr id="129" name="Pentagon 128"/>
          <p:cNvSpPr/>
          <p:nvPr/>
        </p:nvSpPr>
        <p:spPr>
          <a:xfrm>
            <a:off x="2079428" y="4001000"/>
            <a:ext cx="1116184" cy="576000"/>
          </a:xfrm>
          <a:prstGeom prst="homePlate">
            <a:avLst>
              <a:gd name="adj" fmla="val 549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0" name="Rectangle 2"/>
          <p:cNvSpPr/>
          <p:nvPr/>
        </p:nvSpPr>
        <p:spPr>
          <a:xfrm>
            <a:off x="2974842" y="4001000"/>
            <a:ext cx="5629158" cy="576000"/>
          </a:xfrm>
          <a:custGeom>
            <a:avLst/>
            <a:gdLst/>
            <a:ahLst/>
            <a:cxnLst/>
            <a:rect l="l" t="t" r="r" b="b"/>
            <a:pathLst>
              <a:path w="6460280" h="792000">
                <a:moveTo>
                  <a:pt x="0" y="0"/>
                </a:moveTo>
                <a:lnTo>
                  <a:pt x="6460280" y="0"/>
                </a:lnTo>
                <a:lnTo>
                  <a:pt x="6460280" y="792000"/>
                </a:lnTo>
                <a:lnTo>
                  <a:pt x="0" y="792000"/>
                </a:lnTo>
                <a:lnTo>
                  <a:pt x="396000" y="396000"/>
                </a:lnTo>
                <a:close/>
              </a:path>
            </a:pathLst>
          </a:cu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1" name="TextBox 130"/>
          <p:cNvSpPr txBox="1"/>
          <p:nvPr/>
        </p:nvSpPr>
        <p:spPr>
          <a:xfrm>
            <a:off x="2161101" y="4079996"/>
            <a:ext cx="604639" cy="430887"/>
          </a:xfrm>
          <a:prstGeom prst="rect">
            <a:avLst/>
          </a:prstGeom>
          <a:noFill/>
        </p:spPr>
        <p:txBody>
          <a:bodyPr wrap="square" tIns="0" bIns="0" rtlCol="0" anchor="ctr">
            <a:spAutoFit/>
          </a:bodyPr>
          <a:lstStyle/>
          <a:p>
            <a:r>
              <a:rPr lang="en-US" altLang="ko-KR" sz="2800" b="1" dirty="0">
                <a:solidFill>
                  <a:schemeClr val="bg1"/>
                </a:solidFill>
                <a:cs typeface="Arial" pitchFamily="34" charset="0"/>
              </a:rPr>
              <a:t>05</a:t>
            </a:r>
          </a:p>
        </p:txBody>
      </p:sp>
      <p:sp>
        <p:nvSpPr>
          <p:cNvPr id="133" name="TextBox 10"/>
          <p:cNvSpPr txBox="1"/>
          <p:nvPr/>
        </p:nvSpPr>
        <p:spPr bwMode="auto">
          <a:xfrm>
            <a:off x="3471098" y="4053474"/>
            <a:ext cx="4845318"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1200" b="1" dirty="0" smtClean="0">
                <a:cs typeface="Arial" pitchFamily="34" charset="0"/>
              </a:rPr>
              <a:t>Quiz</a:t>
            </a:r>
            <a:endParaRPr lang="en-US" altLang="ko-KR" sz="1200" b="1" dirty="0">
              <a:cs typeface="Arial" pitchFamily="34" charset="0"/>
            </a:endParaRPr>
          </a:p>
        </p:txBody>
      </p:sp>
    </p:spTree>
    <p:extLst>
      <p:ext uri="{BB962C8B-B14F-4D97-AF65-F5344CB8AC3E}">
        <p14:creationId xmlns:p14="http://schemas.microsoft.com/office/powerpoint/2010/main" val="132192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23</a:t>
            </a:fld>
            <a:endParaRPr lang="en-US"/>
          </a:p>
        </p:txBody>
      </p:sp>
      <p:sp>
        <p:nvSpPr>
          <p:cNvPr id="4"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5" name="Rectangle 4"/>
          <p:cNvSpPr/>
          <p:nvPr/>
        </p:nvSpPr>
        <p:spPr>
          <a:xfrm>
            <a:off x="1763688" y="690908"/>
            <a:ext cx="5994666" cy="369332"/>
          </a:xfrm>
          <a:prstGeom prst="rect">
            <a:avLst/>
          </a:prstGeom>
        </p:spPr>
        <p:txBody>
          <a:bodyPr wrap="square">
            <a:spAutoFit/>
          </a:bodyPr>
          <a:lstStyle/>
          <a:p>
            <a:r>
              <a:rPr lang="en-US" spc="-79" dirty="0"/>
              <a:t>Filamentous Bacteria </a:t>
            </a:r>
            <a:r>
              <a:rPr lang="en-US" spc="-101" dirty="0"/>
              <a:t>(Example: </a:t>
            </a:r>
            <a:r>
              <a:rPr lang="en-US" spc="-79" dirty="0" err="1"/>
              <a:t>Haliscomenobacter</a:t>
            </a:r>
            <a:r>
              <a:rPr lang="en-US" spc="-79" dirty="0"/>
              <a:t>)</a:t>
            </a:r>
            <a:r>
              <a:rPr lang="en-US" spc="-161" dirty="0"/>
              <a:t> </a:t>
            </a:r>
            <a:endParaRPr lang="en-US" dirty="0"/>
          </a:p>
        </p:txBody>
      </p:sp>
      <p:sp>
        <p:nvSpPr>
          <p:cNvPr id="6" name="object 3"/>
          <p:cNvSpPr txBox="1"/>
          <p:nvPr/>
        </p:nvSpPr>
        <p:spPr>
          <a:xfrm>
            <a:off x="1302708" y="1275606"/>
            <a:ext cx="6626543" cy="1625926"/>
          </a:xfrm>
          <a:prstGeom prst="rect">
            <a:avLst/>
          </a:prstGeom>
        </p:spPr>
        <p:txBody>
          <a:bodyPr vert="horz" wrap="square" lIns="0" tIns="10001" rIns="0" bIns="0" rtlCol="0">
            <a:spAutoFit/>
          </a:bodyPr>
          <a:lstStyle/>
          <a:p>
            <a:pPr marL="9525" marR="3810" algn="just">
              <a:spcBef>
                <a:spcPts val="79"/>
              </a:spcBef>
            </a:pPr>
            <a:r>
              <a:rPr sz="1500" spc="-109" dirty="0">
                <a:latin typeface="Arial"/>
                <a:cs typeface="Arial"/>
              </a:rPr>
              <a:t>The </a:t>
            </a:r>
            <a:r>
              <a:rPr sz="1500" spc="-83" dirty="0">
                <a:latin typeface="Arial"/>
                <a:cs typeface="Arial"/>
              </a:rPr>
              <a:t>organisms </a:t>
            </a:r>
            <a:r>
              <a:rPr sz="1500" spc="-4" dirty="0">
                <a:latin typeface="Arial"/>
                <a:cs typeface="Arial"/>
              </a:rPr>
              <a:t>that </a:t>
            </a:r>
            <a:r>
              <a:rPr sz="1500" u="sng" spc="-26" dirty="0">
                <a:latin typeface="Arial"/>
                <a:cs typeface="Arial"/>
              </a:rPr>
              <a:t>contribute </a:t>
            </a:r>
            <a:r>
              <a:rPr sz="1500" u="sng" spc="11" dirty="0">
                <a:latin typeface="Arial"/>
                <a:cs typeface="Arial"/>
              </a:rPr>
              <a:t>to </a:t>
            </a:r>
            <a:r>
              <a:rPr sz="1500" u="sng" spc="-26" dirty="0">
                <a:latin typeface="Arial"/>
                <a:cs typeface="Arial"/>
              </a:rPr>
              <a:t>settleability </a:t>
            </a:r>
            <a:r>
              <a:rPr sz="1500" u="sng" spc="-56" dirty="0">
                <a:latin typeface="Arial"/>
                <a:cs typeface="Arial"/>
              </a:rPr>
              <a:t>problems</a:t>
            </a:r>
            <a:r>
              <a:rPr sz="1500" spc="-56" dirty="0">
                <a:latin typeface="Arial"/>
                <a:cs typeface="Arial"/>
              </a:rPr>
              <a:t> </a:t>
            </a:r>
            <a:r>
              <a:rPr sz="1500" spc="-19" dirty="0">
                <a:latin typeface="Arial"/>
                <a:cs typeface="Arial"/>
              </a:rPr>
              <a:t>in </a:t>
            </a:r>
            <a:r>
              <a:rPr sz="1500" spc="-49" dirty="0">
                <a:latin typeface="Arial"/>
                <a:cs typeface="Arial"/>
              </a:rPr>
              <a:t>activated </a:t>
            </a:r>
            <a:r>
              <a:rPr sz="1500" spc="-83" dirty="0">
                <a:latin typeface="Arial"/>
                <a:cs typeface="Arial"/>
              </a:rPr>
              <a:t>sludge </a:t>
            </a:r>
            <a:r>
              <a:rPr sz="1500" spc="-101" dirty="0">
                <a:latin typeface="Arial"/>
                <a:cs typeface="Arial"/>
              </a:rPr>
              <a:t>processes  </a:t>
            </a:r>
            <a:r>
              <a:rPr sz="1500" spc="-60" dirty="0">
                <a:latin typeface="Arial"/>
                <a:cs typeface="Arial"/>
              </a:rPr>
              <a:t>due </a:t>
            </a:r>
            <a:r>
              <a:rPr sz="1500" spc="11" dirty="0">
                <a:latin typeface="Arial"/>
                <a:cs typeface="Arial"/>
              </a:rPr>
              <a:t>to </a:t>
            </a:r>
            <a:r>
              <a:rPr sz="1500" spc="-4" dirty="0">
                <a:latin typeface="Arial"/>
                <a:cs typeface="Arial"/>
              </a:rPr>
              <a:t>their </a:t>
            </a:r>
            <a:r>
              <a:rPr sz="1500" spc="-41" dirty="0">
                <a:latin typeface="Arial"/>
                <a:cs typeface="Arial"/>
              </a:rPr>
              <a:t>rapid </a:t>
            </a:r>
            <a:r>
              <a:rPr sz="1500" spc="-71" dirty="0">
                <a:latin typeface="Arial"/>
                <a:cs typeface="Arial"/>
              </a:rPr>
              <a:t>and </a:t>
            </a:r>
            <a:r>
              <a:rPr sz="1500" u="sng" spc="-60" dirty="0">
                <a:latin typeface="Arial"/>
                <a:cs typeface="Arial"/>
              </a:rPr>
              <a:t>undesired </a:t>
            </a:r>
            <a:r>
              <a:rPr sz="1500" u="sng" spc="-26" dirty="0">
                <a:latin typeface="Arial"/>
                <a:cs typeface="Arial"/>
              </a:rPr>
              <a:t>growth </a:t>
            </a:r>
            <a:r>
              <a:rPr sz="1500" u="sng" spc="-68" dirty="0">
                <a:latin typeface="Arial"/>
                <a:cs typeface="Arial"/>
              </a:rPr>
              <a:t>and are </a:t>
            </a:r>
            <a:r>
              <a:rPr sz="1500" u="sng" spc="-64" dirty="0">
                <a:latin typeface="Arial"/>
                <a:cs typeface="Arial"/>
              </a:rPr>
              <a:t>responsible </a:t>
            </a:r>
            <a:r>
              <a:rPr sz="1500" u="sng" spc="-4" dirty="0">
                <a:latin typeface="Arial"/>
                <a:cs typeface="Arial"/>
              </a:rPr>
              <a:t>for </a:t>
            </a:r>
            <a:r>
              <a:rPr sz="1500" u="sng" spc="-53" dirty="0">
                <a:latin typeface="Arial"/>
                <a:cs typeface="Arial"/>
              </a:rPr>
              <a:t>most </a:t>
            </a:r>
            <a:r>
              <a:rPr sz="1500" u="sng" spc="-49" dirty="0">
                <a:latin typeface="Arial"/>
                <a:cs typeface="Arial"/>
              </a:rPr>
              <a:t>bulking  </a:t>
            </a:r>
            <a:r>
              <a:rPr sz="1500" spc="-79" dirty="0">
                <a:latin typeface="Arial"/>
                <a:cs typeface="Arial"/>
              </a:rPr>
              <a:t>episodes, also </a:t>
            </a:r>
            <a:r>
              <a:rPr sz="1500" spc="-64" dirty="0">
                <a:latin typeface="Arial"/>
                <a:cs typeface="Arial"/>
              </a:rPr>
              <a:t>due </a:t>
            </a:r>
            <a:r>
              <a:rPr sz="1500" spc="11" dirty="0">
                <a:latin typeface="Arial"/>
                <a:cs typeface="Arial"/>
              </a:rPr>
              <a:t>to </a:t>
            </a:r>
            <a:r>
              <a:rPr sz="1500" spc="-26" dirty="0">
                <a:latin typeface="Arial"/>
                <a:cs typeface="Arial"/>
              </a:rPr>
              <a:t>contribute </a:t>
            </a:r>
            <a:r>
              <a:rPr sz="1500" spc="-15" dirty="0">
                <a:latin typeface="Arial"/>
                <a:cs typeface="Arial"/>
              </a:rPr>
              <a:t>the </a:t>
            </a:r>
            <a:r>
              <a:rPr sz="1500" spc="-53" dirty="0">
                <a:latin typeface="Arial"/>
                <a:cs typeface="Arial"/>
              </a:rPr>
              <a:t>degradation </a:t>
            </a:r>
            <a:r>
              <a:rPr sz="1500" spc="-8" dirty="0">
                <a:latin typeface="Arial"/>
                <a:cs typeface="Arial"/>
              </a:rPr>
              <a:t>of </a:t>
            </a:r>
            <a:r>
              <a:rPr sz="1500" spc="-56" dirty="0">
                <a:latin typeface="Arial"/>
                <a:cs typeface="Arial"/>
              </a:rPr>
              <a:t>soluble </a:t>
            </a:r>
            <a:r>
              <a:rPr sz="1500" spc="-161" dirty="0">
                <a:latin typeface="Arial"/>
                <a:cs typeface="Arial"/>
              </a:rPr>
              <a:t>cBOD </a:t>
            </a:r>
            <a:r>
              <a:rPr sz="1500" spc="-75" dirty="0">
                <a:latin typeface="Arial"/>
                <a:cs typeface="Arial"/>
              </a:rPr>
              <a:t>and </a:t>
            </a:r>
            <a:r>
              <a:rPr sz="1500" spc="-30" dirty="0">
                <a:latin typeface="Arial"/>
                <a:cs typeface="Arial"/>
              </a:rPr>
              <a:t>floc  </a:t>
            </a:r>
            <a:r>
              <a:rPr sz="1500" spc="-53" dirty="0">
                <a:latin typeface="Arial"/>
                <a:cs typeface="Arial"/>
              </a:rPr>
              <a:t>formation.The </a:t>
            </a:r>
            <a:r>
              <a:rPr sz="1500" spc="-49" dirty="0">
                <a:latin typeface="Arial"/>
                <a:cs typeface="Arial"/>
              </a:rPr>
              <a:t>most </a:t>
            </a:r>
            <a:r>
              <a:rPr sz="1500" spc="-56" dirty="0">
                <a:latin typeface="Arial"/>
                <a:cs typeface="Arial"/>
              </a:rPr>
              <a:t>commonly </a:t>
            </a:r>
            <a:r>
              <a:rPr sz="1500" spc="-49" dirty="0">
                <a:latin typeface="Arial"/>
                <a:cs typeface="Arial"/>
              </a:rPr>
              <a:t>bacteria </a:t>
            </a:r>
            <a:r>
              <a:rPr sz="1500" spc="-68" dirty="0">
                <a:latin typeface="Arial"/>
                <a:cs typeface="Arial"/>
              </a:rPr>
              <a:t>are </a:t>
            </a:r>
            <a:r>
              <a:rPr sz="1500" i="1" spc="-75" dirty="0">
                <a:latin typeface="Trebuchet MS"/>
                <a:cs typeface="Trebuchet MS"/>
              </a:rPr>
              <a:t>Haliscomenobacter </a:t>
            </a:r>
            <a:r>
              <a:rPr sz="1500" spc="-45" dirty="0">
                <a:latin typeface="Arial"/>
                <a:cs typeface="Arial"/>
              </a:rPr>
              <a:t>, </a:t>
            </a:r>
            <a:r>
              <a:rPr sz="1500" i="1" spc="-71" dirty="0">
                <a:latin typeface="Trebuchet MS"/>
                <a:cs typeface="Trebuchet MS"/>
              </a:rPr>
              <a:t>Microthrix</a:t>
            </a:r>
            <a:r>
              <a:rPr sz="1500" spc="-71" dirty="0">
                <a:latin typeface="Arial"/>
                <a:cs typeface="Arial"/>
              </a:rPr>
              <a:t>,  </a:t>
            </a:r>
            <a:r>
              <a:rPr sz="1500" i="1" spc="-75" dirty="0">
                <a:latin typeface="Trebuchet MS"/>
                <a:cs typeface="Trebuchet MS"/>
              </a:rPr>
              <a:t>Nocardioforms, Sphaerotilus</a:t>
            </a:r>
            <a:r>
              <a:rPr sz="1500" spc="-75" dirty="0">
                <a:latin typeface="Arial"/>
                <a:cs typeface="Arial"/>
              </a:rPr>
              <a:t>, </a:t>
            </a:r>
            <a:r>
              <a:rPr sz="1500" i="1" spc="-94" dirty="0">
                <a:latin typeface="Trebuchet MS"/>
                <a:cs typeface="Trebuchet MS"/>
              </a:rPr>
              <a:t>Thiothrix</a:t>
            </a:r>
            <a:r>
              <a:rPr sz="1500" spc="-94" dirty="0">
                <a:latin typeface="Arial"/>
                <a:cs typeface="Arial"/>
              </a:rPr>
              <a:t>, </a:t>
            </a:r>
            <a:r>
              <a:rPr sz="1500" spc="-38" dirty="0">
                <a:latin typeface="Arial"/>
                <a:cs typeface="Arial"/>
              </a:rPr>
              <a:t>type </a:t>
            </a:r>
            <a:r>
              <a:rPr sz="1500" spc="-71" dirty="0">
                <a:latin typeface="Arial"/>
                <a:cs typeface="Arial"/>
              </a:rPr>
              <a:t>0041, </a:t>
            </a:r>
            <a:r>
              <a:rPr sz="1500" spc="-34" dirty="0">
                <a:latin typeface="Arial"/>
                <a:cs typeface="Arial"/>
              </a:rPr>
              <a:t>type </a:t>
            </a:r>
            <a:r>
              <a:rPr sz="1500" spc="-71" dirty="0">
                <a:latin typeface="Arial"/>
                <a:cs typeface="Arial"/>
              </a:rPr>
              <a:t>0092, </a:t>
            </a:r>
            <a:r>
              <a:rPr sz="1500" spc="-34" dirty="0">
                <a:latin typeface="Arial"/>
                <a:cs typeface="Arial"/>
              </a:rPr>
              <a:t>type </a:t>
            </a:r>
            <a:r>
              <a:rPr sz="1500" spc="-71" dirty="0">
                <a:latin typeface="Arial"/>
                <a:cs typeface="Arial"/>
              </a:rPr>
              <a:t>0675, </a:t>
            </a:r>
            <a:r>
              <a:rPr sz="1500" spc="-34" dirty="0">
                <a:latin typeface="Arial"/>
                <a:cs typeface="Arial"/>
              </a:rPr>
              <a:t>type </a:t>
            </a:r>
            <a:r>
              <a:rPr sz="1500" spc="-71" dirty="0">
                <a:latin typeface="Arial"/>
                <a:cs typeface="Arial"/>
              </a:rPr>
              <a:t>1701,  and </a:t>
            </a:r>
            <a:r>
              <a:rPr sz="1500" spc="-30" dirty="0">
                <a:latin typeface="Arial"/>
                <a:cs typeface="Arial"/>
              </a:rPr>
              <a:t>type</a:t>
            </a:r>
            <a:r>
              <a:rPr sz="1500" spc="-105" dirty="0">
                <a:latin typeface="Arial"/>
                <a:cs typeface="Arial"/>
              </a:rPr>
              <a:t> </a:t>
            </a:r>
            <a:r>
              <a:rPr sz="1500" spc="-75" dirty="0">
                <a:latin typeface="Arial"/>
                <a:cs typeface="Arial"/>
              </a:rPr>
              <a:t>021N.</a:t>
            </a:r>
            <a:endParaRPr sz="1500" dirty="0">
              <a:latin typeface="Arial"/>
              <a:cs typeface="Arial"/>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p:txBody>
      </p:sp>
      <p:sp>
        <p:nvSpPr>
          <p:cNvPr id="7" name="object 5"/>
          <p:cNvSpPr/>
          <p:nvPr/>
        </p:nvSpPr>
        <p:spPr>
          <a:xfrm>
            <a:off x="3396425" y="2625756"/>
            <a:ext cx="2351150" cy="1820799"/>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872737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23</a:t>
            </a:fld>
            <a:endParaRPr lang="en-US"/>
          </a:p>
        </p:txBody>
      </p:sp>
      <p:sp>
        <p:nvSpPr>
          <p:cNvPr id="4"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5" name="object 3"/>
          <p:cNvSpPr txBox="1"/>
          <p:nvPr/>
        </p:nvSpPr>
        <p:spPr>
          <a:xfrm>
            <a:off x="1374457" y="858895"/>
            <a:ext cx="6626543" cy="1756731"/>
          </a:xfrm>
          <a:prstGeom prst="rect">
            <a:avLst/>
          </a:prstGeom>
        </p:spPr>
        <p:txBody>
          <a:bodyPr vert="horz" wrap="square" lIns="0" tIns="10001" rIns="0" bIns="0" rtlCol="0">
            <a:spAutoFit/>
          </a:bodyPr>
          <a:lstStyle/>
          <a:p>
            <a:pPr marL="1480661">
              <a:spcBef>
                <a:spcPts val="1283"/>
              </a:spcBef>
            </a:pPr>
            <a:r>
              <a:rPr spc="-71" dirty="0">
                <a:latin typeface="Arial"/>
                <a:cs typeface="Arial"/>
              </a:rPr>
              <a:t>Gliding </a:t>
            </a:r>
            <a:r>
              <a:rPr spc="-79" dirty="0">
                <a:latin typeface="Arial"/>
                <a:cs typeface="Arial"/>
              </a:rPr>
              <a:t>Bacteria </a:t>
            </a:r>
            <a:r>
              <a:rPr spc="-101" dirty="0">
                <a:latin typeface="Arial"/>
                <a:cs typeface="Arial"/>
              </a:rPr>
              <a:t>(Example: </a:t>
            </a:r>
            <a:r>
              <a:rPr spc="-94" dirty="0">
                <a:latin typeface="Arial"/>
                <a:cs typeface="Arial"/>
              </a:rPr>
              <a:t>Beggiatoa)</a:t>
            </a:r>
            <a:r>
              <a:rPr spc="-199" dirty="0">
                <a:latin typeface="Arial"/>
                <a:cs typeface="Arial"/>
              </a:rPr>
              <a:t> </a:t>
            </a:r>
            <a:endParaRPr lang="en-US" spc="-199" dirty="0">
              <a:latin typeface="Arial"/>
              <a:cs typeface="Arial"/>
            </a:endParaRPr>
          </a:p>
          <a:p>
            <a:pPr marL="1480661">
              <a:spcBef>
                <a:spcPts val="1283"/>
              </a:spcBef>
            </a:pPr>
            <a:endParaRPr dirty="0">
              <a:latin typeface="Arial"/>
              <a:cs typeface="Arial"/>
            </a:endParaRPr>
          </a:p>
          <a:p>
            <a:pPr marL="9525" marR="3810" algn="just">
              <a:spcBef>
                <a:spcPts val="382"/>
              </a:spcBef>
            </a:pPr>
            <a:r>
              <a:rPr sz="1500" spc="-86" dirty="0">
                <a:latin typeface="Arial"/>
                <a:cs typeface="Arial"/>
              </a:rPr>
              <a:t>There </a:t>
            </a:r>
            <a:r>
              <a:rPr sz="1500" spc="-68" dirty="0">
                <a:latin typeface="Arial"/>
                <a:cs typeface="Arial"/>
              </a:rPr>
              <a:t>are </a:t>
            </a:r>
            <a:r>
              <a:rPr sz="1500" spc="-26" dirty="0">
                <a:latin typeface="Arial"/>
                <a:cs typeface="Arial"/>
              </a:rPr>
              <a:t>three </a:t>
            </a:r>
            <a:r>
              <a:rPr sz="1500" spc="-15" dirty="0">
                <a:latin typeface="Arial"/>
                <a:cs typeface="Arial"/>
              </a:rPr>
              <a:t>motile </a:t>
            </a:r>
            <a:r>
              <a:rPr sz="1500" spc="-11" dirty="0">
                <a:latin typeface="Arial"/>
                <a:cs typeface="Arial"/>
              </a:rPr>
              <a:t>or </a:t>
            </a:r>
            <a:r>
              <a:rPr sz="1500" spc="-49" dirty="0">
                <a:latin typeface="Arial"/>
                <a:cs typeface="Arial"/>
              </a:rPr>
              <a:t>gliding </a:t>
            </a:r>
            <a:r>
              <a:rPr sz="1500" spc="-41" dirty="0">
                <a:latin typeface="Arial"/>
                <a:cs typeface="Arial"/>
              </a:rPr>
              <a:t>filamentous </a:t>
            </a:r>
            <a:r>
              <a:rPr sz="1500" spc="-83" dirty="0">
                <a:latin typeface="Arial"/>
                <a:cs typeface="Arial"/>
              </a:rPr>
              <a:t>organisms </a:t>
            </a:r>
            <a:r>
              <a:rPr sz="1500" spc="-19" dirty="0">
                <a:latin typeface="Arial"/>
                <a:cs typeface="Arial"/>
              </a:rPr>
              <a:t>in </a:t>
            </a:r>
            <a:r>
              <a:rPr sz="1500" spc="-15" dirty="0">
                <a:latin typeface="Arial"/>
                <a:cs typeface="Arial"/>
              </a:rPr>
              <a:t>the </a:t>
            </a:r>
            <a:r>
              <a:rPr sz="1500" spc="-49" dirty="0">
                <a:latin typeface="Arial"/>
                <a:cs typeface="Arial"/>
              </a:rPr>
              <a:t>activated </a:t>
            </a:r>
            <a:r>
              <a:rPr sz="1500" spc="-83" dirty="0">
                <a:latin typeface="Arial"/>
                <a:cs typeface="Arial"/>
              </a:rPr>
              <a:t>sludge  </a:t>
            </a:r>
            <a:r>
              <a:rPr sz="1500" spc="-94" dirty="0">
                <a:latin typeface="Arial"/>
                <a:cs typeface="Arial"/>
              </a:rPr>
              <a:t>process </a:t>
            </a:r>
            <a:r>
              <a:rPr sz="1500" spc="-4" dirty="0">
                <a:latin typeface="Arial"/>
                <a:cs typeface="Arial"/>
              </a:rPr>
              <a:t>that </a:t>
            </a:r>
            <a:r>
              <a:rPr sz="1500" u="sng" spc="-23" dirty="0">
                <a:latin typeface="Arial"/>
                <a:cs typeface="Arial"/>
              </a:rPr>
              <a:t>contribute </a:t>
            </a:r>
            <a:r>
              <a:rPr sz="1500" u="sng" spc="11" dirty="0">
                <a:latin typeface="Arial"/>
                <a:cs typeface="Arial"/>
              </a:rPr>
              <a:t>to </a:t>
            </a:r>
            <a:r>
              <a:rPr sz="1500" u="sng" spc="-23" dirty="0">
                <a:latin typeface="Arial"/>
                <a:cs typeface="Arial"/>
              </a:rPr>
              <a:t>settleability </a:t>
            </a:r>
            <a:r>
              <a:rPr sz="1500" u="sng" spc="-56" dirty="0">
                <a:latin typeface="Arial"/>
                <a:cs typeface="Arial"/>
              </a:rPr>
              <a:t>problems</a:t>
            </a:r>
            <a:r>
              <a:rPr sz="1500" spc="-56" dirty="0">
                <a:latin typeface="Arial"/>
                <a:cs typeface="Arial"/>
              </a:rPr>
              <a:t>. </a:t>
            </a:r>
            <a:r>
              <a:rPr sz="1500" spc="-116" dirty="0">
                <a:latin typeface="Arial"/>
                <a:cs typeface="Arial"/>
              </a:rPr>
              <a:t>These </a:t>
            </a:r>
            <a:r>
              <a:rPr sz="1500" spc="-83" dirty="0">
                <a:latin typeface="Arial"/>
                <a:cs typeface="Arial"/>
              </a:rPr>
              <a:t>organisms </a:t>
            </a:r>
            <a:r>
              <a:rPr sz="1500" spc="-64" dirty="0">
                <a:latin typeface="Arial"/>
                <a:cs typeface="Arial"/>
              </a:rPr>
              <a:t>are </a:t>
            </a:r>
            <a:r>
              <a:rPr sz="1500" i="1" spc="-64" dirty="0">
                <a:latin typeface="Trebuchet MS"/>
                <a:cs typeface="Trebuchet MS"/>
              </a:rPr>
              <a:t>Beggiatoa,  </a:t>
            </a:r>
            <a:r>
              <a:rPr sz="1500" i="1" spc="-116" dirty="0">
                <a:latin typeface="Trebuchet MS"/>
                <a:cs typeface="Trebuchet MS"/>
              </a:rPr>
              <a:t>Flexibacter, </a:t>
            </a:r>
            <a:r>
              <a:rPr sz="1500" spc="-71" dirty="0">
                <a:latin typeface="Arial"/>
                <a:cs typeface="Arial"/>
              </a:rPr>
              <a:t>and</a:t>
            </a:r>
            <a:r>
              <a:rPr sz="1500" spc="-86" dirty="0">
                <a:latin typeface="Arial"/>
                <a:cs typeface="Arial"/>
              </a:rPr>
              <a:t> </a:t>
            </a:r>
            <a:r>
              <a:rPr sz="1500" i="1" spc="-101" dirty="0" err="1">
                <a:latin typeface="Trebuchet MS"/>
                <a:cs typeface="Trebuchet MS"/>
              </a:rPr>
              <a:t>Thiothrix</a:t>
            </a:r>
            <a:endParaRPr lang="en-US" sz="1500" i="1" spc="-101" dirty="0">
              <a:latin typeface="Trebuchet MS"/>
              <a:cs typeface="Trebuchet MS"/>
            </a:endParaRPr>
          </a:p>
          <a:p>
            <a:pPr marL="9525" marR="3810" algn="just">
              <a:spcBef>
                <a:spcPts val="382"/>
              </a:spcBef>
            </a:pPr>
            <a:endParaRPr sz="1500" dirty="0">
              <a:latin typeface="Trebuchet MS"/>
              <a:cs typeface="Trebuchet MS"/>
            </a:endParaRPr>
          </a:p>
        </p:txBody>
      </p:sp>
      <p:sp>
        <p:nvSpPr>
          <p:cNvPr id="6" name="object 4"/>
          <p:cNvSpPr/>
          <p:nvPr/>
        </p:nvSpPr>
        <p:spPr>
          <a:xfrm>
            <a:off x="3307540" y="2593332"/>
            <a:ext cx="2514600" cy="1819656"/>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1514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Slide Number Placeholder 2"/>
          <p:cNvSpPr txBox="1">
            <a:spLocks/>
          </p:cNvSpPr>
          <p:nvPr/>
        </p:nvSpPr>
        <p:spPr>
          <a:xfrm>
            <a:off x="0" y="0"/>
            <a:ext cx="0" cy="0"/>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6BC706E2-EB23-448D-8F01-6AD60CDE0A47}" type="slidenum">
              <a:rPr lang="en-US" smtClean="0"/>
              <a:pPr>
                <a:defRPr/>
              </a:pPr>
              <a:t>23</a:t>
            </a:fld>
            <a:endParaRPr lang="en-US"/>
          </a:p>
        </p:txBody>
      </p:sp>
      <p:sp>
        <p:nvSpPr>
          <p:cNvPr id="4" name="AutoShape 52"/>
          <p:cNvSpPr>
            <a:spLocks noChangeArrowheads="1"/>
          </p:cNvSpPr>
          <p:nvPr/>
        </p:nvSpPr>
        <p:spPr bwMode="gray">
          <a:xfrm>
            <a:off x="1763688" y="246534"/>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5" name="object 2"/>
          <p:cNvSpPr txBox="1">
            <a:spLocks/>
          </p:cNvSpPr>
          <p:nvPr/>
        </p:nvSpPr>
        <p:spPr>
          <a:xfrm>
            <a:off x="1143000" y="627535"/>
            <a:ext cx="6735200" cy="286617"/>
          </a:xfrm>
          <a:prstGeom prst="rect">
            <a:avLst/>
          </a:prstGeom>
        </p:spPr>
        <p:txBody>
          <a:bodyPr vert="horz" wrap="square" lIns="0" tIns="9525" rIns="0" bIns="0" rtlCol="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9525">
              <a:spcBef>
                <a:spcPts val="75"/>
              </a:spcBef>
            </a:pPr>
            <a:r>
              <a:rPr lang="en-US" sz="1800" b="1" spc="-94" dirty="0"/>
              <a:t>Gram-Negative, </a:t>
            </a:r>
            <a:r>
              <a:rPr lang="en-US" sz="1800" b="1" spc="-75" dirty="0"/>
              <a:t>Aerobic </a:t>
            </a:r>
            <a:r>
              <a:rPr lang="en-US" sz="1800" b="1" spc="-135" dirty="0" err="1"/>
              <a:t>Cocci</a:t>
            </a:r>
            <a:r>
              <a:rPr lang="en-US" sz="1800" b="1" spc="-135" dirty="0"/>
              <a:t> </a:t>
            </a:r>
            <a:r>
              <a:rPr lang="en-US" sz="1800" b="1" spc="-83" dirty="0"/>
              <a:t>and </a:t>
            </a:r>
            <a:r>
              <a:rPr lang="en-US" sz="1800" b="1" spc="-169" dirty="0"/>
              <a:t>Rods </a:t>
            </a:r>
            <a:r>
              <a:rPr lang="en-US" sz="1800" b="1" spc="-101" dirty="0"/>
              <a:t>(Example:</a:t>
            </a:r>
            <a:r>
              <a:rPr lang="en-US" sz="1800" b="1" spc="-19" dirty="0"/>
              <a:t> </a:t>
            </a:r>
            <a:r>
              <a:rPr lang="en-US" sz="1800" b="1" spc="-64" dirty="0" err="1"/>
              <a:t>Acetobacter</a:t>
            </a:r>
            <a:r>
              <a:rPr lang="en-US" sz="1800" b="1" spc="-64" dirty="0"/>
              <a:t>)</a:t>
            </a:r>
            <a:r>
              <a:rPr lang="en-US" sz="1500" spc="-64" dirty="0">
                <a:solidFill>
                  <a:srgbClr val="FFFFFF"/>
                </a:solidFill>
              </a:rPr>
              <a:t>)</a:t>
            </a:r>
            <a:endParaRPr lang="en-US" sz="1500" dirty="0"/>
          </a:p>
        </p:txBody>
      </p:sp>
      <p:sp>
        <p:nvSpPr>
          <p:cNvPr id="6" name="object 3"/>
          <p:cNvSpPr txBox="1"/>
          <p:nvPr/>
        </p:nvSpPr>
        <p:spPr>
          <a:xfrm>
            <a:off x="1308807" y="1394361"/>
            <a:ext cx="6569393" cy="933428"/>
          </a:xfrm>
          <a:prstGeom prst="rect">
            <a:avLst/>
          </a:prstGeom>
        </p:spPr>
        <p:txBody>
          <a:bodyPr vert="horz" wrap="square" lIns="0" tIns="10001" rIns="0" bIns="0" rtlCol="0">
            <a:spAutoFit/>
          </a:bodyPr>
          <a:lstStyle/>
          <a:p>
            <a:pPr marL="266700" marR="3810" indent="-257175" algn="just">
              <a:spcBef>
                <a:spcPts val="79"/>
              </a:spcBef>
              <a:buChar char="•"/>
              <a:tabLst>
                <a:tab pos="310515" algn="l"/>
              </a:tabLst>
            </a:pPr>
            <a:r>
              <a:rPr sz="1500" spc="-101" dirty="0">
                <a:latin typeface="Arial"/>
                <a:cs typeface="Arial"/>
              </a:rPr>
              <a:t>They </a:t>
            </a:r>
            <a:r>
              <a:rPr sz="1500" spc="-94" dirty="0">
                <a:latin typeface="Arial"/>
                <a:cs typeface="Arial"/>
              </a:rPr>
              <a:t>make </a:t>
            </a:r>
            <a:r>
              <a:rPr sz="1500" spc="-49" dirty="0">
                <a:latin typeface="Arial"/>
                <a:cs typeface="Arial"/>
              </a:rPr>
              <a:t>up approximately </a:t>
            </a:r>
            <a:r>
              <a:rPr sz="1500" spc="-139" dirty="0">
                <a:latin typeface="Arial"/>
                <a:cs typeface="Arial"/>
              </a:rPr>
              <a:t>20% </a:t>
            </a:r>
            <a:r>
              <a:rPr sz="1500" spc="-4" dirty="0">
                <a:latin typeface="Arial"/>
                <a:cs typeface="Arial"/>
              </a:rPr>
              <a:t>of </a:t>
            </a:r>
            <a:r>
              <a:rPr sz="1500" spc="-15" dirty="0">
                <a:latin typeface="Arial"/>
                <a:cs typeface="Arial"/>
              </a:rPr>
              <a:t>the </a:t>
            </a:r>
            <a:r>
              <a:rPr sz="1500" spc="-49" dirty="0">
                <a:latin typeface="Arial"/>
                <a:cs typeface="Arial"/>
              </a:rPr>
              <a:t>bacteria </a:t>
            </a:r>
            <a:r>
              <a:rPr sz="1500" spc="-19" dirty="0">
                <a:latin typeface="Arial"/>
                <a:cs typeface="Arial"/>
              </a:rPr>
              <a:t>in </a:t>
            </a:r>
            <a:r>
              <a:rPr sz="1500" spc="-15" dirty="0">
                <a:latin typeface="Arial"/>
                <a:cs typeface="Arial"/>
              </a:rPr>
              <a:t>the</a:t>
            </a:r>
            <a:r>
              <a:rPr sz="1500" spc="-281" dirty="0">
                <a:latin typeface="Arial"/>
                <a:cs typeface="Arial"/>
              </a:rPr>
              <a:t> </a:t>
            </a:r>
            <a:r>
              <a:rPr sz="1500" spc="-49" dirty="0">
                <a:latin typeface="Arial"/>
                <a:cs typeface="Arial"/>
              </a:rPr>
              <a:t>activated </a:t>
            </a:r>
            <a:r>
              <a:rPr sz="1500" spc="-83" dirty="0">
                <a:latin typeface="Arial"/>
                <a:cs typeface="Arial"/>
              </a:rPr>
              <a:t>sludge </a:t>
            </a:r>
            <a:r>
              <a:rPr sz="1500" spc="-86" dirty="0">
                <a:latin typeface="Arial"/>
                <a:cs typeface="Arial"/>
              </a:rPr>
              <a:t>process.  </a:t>
            </a:r>
            <a:r>
              <a:rPr sz="1500" spc="-101" dirty="0">
                <a:latin typeface="Arial"/>
                <a:cs typeface="Arial"/>
              </a:rPr>
              <a:t>They </a:t>
            </a:r>
            <a:r>
              <a:rPr sz="1500" spc="-68" dirty="0">
                <a:latin typeface="Arial"/>
                <a:cs typeface="Arial"/>
              </a:rPr>
              <a:t>are </a:t>
            </a:r>
            <a:r>
              <a:rPr sz="1500" spc="-56" dirty="0">
                <a:latin typeface="Arial"/>
                <a:cs typeface="Arial"/>
              </a:rPr>
              <a:t>involved </a:t>
            </a:r>
            <a:r>
              <a:rPr sz="1500" u="sng" spc="-19" dirty="0">
                <a:latin typeface="Arial"/>
                <a:cs typeface="Arial"/>
              </a:rPr>
              <a:t>in </a:t>
            </a:r>
            <a:r>
              <a:rPr sz="1500" u="sng" spc="-49" dirty="0">
                <a:latin typeface="Arial"/>
                <a:cs typeface="Arial"/>
              </a:rPr>
              <a:t>biological </a:t>
            </a:r>
            <a:r>
              <a:rPr sz="1500" u="sng" spc="-68" dirty="0">
                <a:latin typeface="Arial"/>
                <a:cs typeface="Arial"/>
              </a:rPr>
              <a:t>phosphorus </a:t>
            </a:r>
            <a:r>
              <a:rPr sz="1500" u="sng" spc="-56" dirty="0">
                <a:latin typeface="Arial"/>
                <a:cs typeface="Arial"/>
              </a:rPr>
              <a:t>removal, </a:t>
            </a:r>
            <a:r>
              <a:rPr sz="1500" u="sng" spc="-53" dirty="0">
                <a:latin typeface="Arial"/>
                <a:cs typeface="Arial"/>
              </a:rPr>
              <a:t>degradation </a:t>
            </a:r>
            <a:r>
              <a:rPr sz="1500" u="sng" spc="-4" dirty="0">
                <a:latin typeface="Arial"/>
                <a:cs typeface="Arial"/>
              </a:rPr>
              <a:t>of </a:t>
            </a:r>
            <a:r>
              <a:rPr sz="1500" u="sng" spc="-56" dirty="0">
                <a:latin typeface="Arial"/>
                <a:cs typeface="Arial"/>
              </a:rPr>
              <a:t>soluble  </a:t>
            </a:r>
            <a:r>
              <a:rPr sz="1500" u="sng" spc="-146" dirty="0">
                <a:latin typeface="Arial"/>
                <a:cs typeface="Arial"/>
              </a:rPr>
              <a:t>BOD</a:t>
            </a:r>
            <a:r>
              <a:rPr sz="1500" u="sng" spc="-146" dirty="0">
                <a:latin typeface="Arial"/>
                <a:cs typeface="Arial"/>
              </a:rPr>
              <a:t>, </a:t>
            </a:r>
            <a:r>
              <a:rPr sz="1500" u="sng" spc="-30" dirty="0">
                <a:latin typeface="Arial"/>
                <a:cs typeface="Arial"/>
              </a:rPr>
              <a:t>floc </a:t>
            </a:r>
            <a:r>
              <a:rPr sz="1500" u="sng" spc="-26" dirty="0">
                <a:latin typeface="Arial"/>
                <a:cs typeface="Arial"/>
              </a:rPr>
              <a:t>formation, </a:t>
            </a:r>
            <a:r>
              <a:rPr sz="1500" u="sng" spc="-71" dirty="0">
                <a:latin typeface="Arial"/>
                <a:cs typeface="Arial"/>
              </a:rPr>
              <a:t>and </a:t>
            </a:r>
            <a:r>
              <a:rPr sz="1500" u="sng" spc="-15" dirty="0">
                <a:latin typeface="Arial"/>
                <a:cs typeface="Arial"/>
              </a:rPr>
              <a:t>nitrification</a:t>
            </a:r>
            <a:r>
              <a:rPr sz="1500" spc="-15" dirty="0">
                <a:latin typeface="Arial"/>
                <a:cs typeface="Arial"/>
              </a:rPr>
              <a:t>. </a:t>
            </a:r>
            <a:r>
              <a:rPr sz="1500" spc="-71" dirty="0">
                <a:latin typeface="Arial"/>
                <a:cs typeface="Arial"/>
              </a:rPr>
              <a:t>Generally </a:t>
            </a:r>
            <a:r>
              <a:rPr sz="1500" spc="-45" dirty="0">
                <a:latin typeface="Arial"/>
                <a:cs typeface="Arial"/>
              </a:rPr>
              <a:t>include </a:t>
            </a:r>
            <a:r>
              <a:rPr sz="1500" i="1" spc="-101" dirty="0">
                <a:latin typeface="Trebuchet MS"/>
                <a:cs typeface="Trebuchet MS"/>
              </a:rPr>
              <a:t>Acetobacter,  </a:t>
            </a:r>
            <a:r>
              <a:rPr sz="1500" i="1" spc="-98" dirty="0">
                <a:latin typeface="Trebuchet MS"/>
                <a:cs typeface="Trebuchet MS"/>
              </a:rPr>
              <a:t>Acinetobacter, </a:t>
            </a:r>
            <a:r>
              <a:rPr sz="1500" i="1" spc="-83" dirty="0">
                <a:latin typeface="Trebuchet MS"/>
                <a:cs typeface="Trebuchet MS"/>
              </a:rPr>
              <a:t>Alcaligens, </a:t>
            </a:r>
            <a:r>
              <a:rPr sz="1500" i="1" spc="-98" dirty="0">
                <a:latin typeface="Trebuchet MS"/>
                <a:cs typeface="Trebuchet MS"/>
              </a:rPr>
              <a:t>Nitrobacter, </a:t>
            </a:r>
            <a:r>
              <a:rPr sz="1500" i="1" spc="-64" dirty="0">
                <a:latin typeface="Trebuchet MS"/>
                <a:cs typeface="Trebuchet MS"/>
              </a:rPr>
              <a:t>Nitrosomonas, Pseudomonas, </a:t>
            </a:r>
            <a:r>
              <a:rPr sz="1500" spc="-75" dirty="0">
                <a:latin typeface="Arial"/>
                <a:cs typeface="Arial"/>
              </a:rPr>
              <a:t>and  </a:t>
            </a:r>
            <a:r>
              <a:rPr sz="1500" i="1" spc="-56" dirty="0" err="1">
                <a:latin typeface="Trebuchet MS"/>
                <a:cs typeface="Trebuchet MS"/>
              </a:rPr>
              <a:t>Zoogloea</a:t>
            </a:r>
            <a:r>
              <a:rPr sz="1500" spc="-56" dirty="0">
                <a:latin typeface="Arial"/>
                <a:cs typeface="Arial"/>
              </a:rPr>
              <a:t>.</a:t>
            </a:r>
            <a:endParaRPr sz="1500" dirty="0">
              <a:latin typeface="Arial"/>
              <a:cs typeface="Arial"/>
            </a:endParaRPr>
          </a:p>
        </p:txBody>
      </p:sp>
      <p:sp>
        <p:nvSpPr>
          <p:cNvPr id="7" name="object 2"/>
          <p:cNvSpPr/>
          <p:nvPr/>
        </p:nvSpPr>
        <p:spPr>
          <a:xfrm>
            <a:off x="3340418" y="2743201"/>
            <a:ext cx="2463164" cy="1812797"/>
          </a:xfrm>
          <a:prstGeom prst="rect">
            <a:avLst/>
          </a:prstGeom>
          <a:blipFill>
            <a:blip r:embed="rId2"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355935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BC706E2-EB23-448D-8F01-6AD60CDE0A47}" type="slidenum">
              <a:rPr lang="en-US"/>
              <a:pPr>
                <a:defRPr/>
              </a:pPr>
              <a:t>23</a:t>
            </a:fld>
            <a:endParaRPr lang="en-US"/>
          </a:p>
        </p:txBody>
      </p:sp>
      <p:sp>
        <p:nvSpPr>
          <p:cNvPr id="13"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8" name="object 3"/>
          <p:cNvSpPr txBox="1"/>
          <p:nvPr/>
        </p:nvSpPr>
        <p:spPr>
          <a:xfrm>
            <a:off x="1143000" y="789552"/>
            <a:ext cx="6569393" cy="1872147"/>
          </a:xfrm>
          <a:prstGeom prst="rect">
            <a:avLst/>
          </a:prstGeom>
        </p:spPr>
        <p:txBody>
          <a:bodyPr vert="horz" wrap="square" lIns="0" tIns="10001" rIns="0" bIns="0" rtlCol="0">
            <a:spAutoFit/>
          </a:bodyPr>
          <a:lstStyle/>
          <a:p>
            <a:pPr marL="590074">
              <a:spcBef>
                <a:spcPts val="413"/>
              </a:spcBef>
            </a:pPr>
            <a:r>
              <a:rPr spc="-68" dirty="0">
                <a:latin typeface="Arial"/>
                <a:cs typeface="Arial"/>
              </a:rPr>
              <a:t>Methane-Forming </a:t>
            </a:r>
            <a:r>
              <a:rPr spc="-79" dirty="0">
                <a:latin typeface="Arial"/>
                <a:cs typeface="Arial"/>
              </a:rPr>
              <a:t>Bacteria </a:t>
            </a:r>
            <a:r>
              <a:rPr spc="-101" dirty="0">
                <a:latin typeface="Arial"/>
                <a:cs typeface="Arial"/>
              </a:rPr>
              <a:t>(Example:</a:t>
            </a:r>
            <a:r>
              <a:rPr spc="-172" dirty="0">
                <a:latin typeface="Arial"/>
                <a:cs typeface="Arial"/>
              </a:rPr>
              <a:t> </a:t>
            </a:r>
            <a:r>
              <a:rPr spc="-45" dirty="0" err="1">
                <a:latin typeface="Arial"/>
                <a:cs typeface="Arial"/>
              </a:rPr>
              <a:t>Methanobacterium</a:t>
            </a:r>
            <a:r>
              <a:rPr spc="-45" dirty="0">
                <a:latin typeface="Arial"/>
                <a:cs typeface="Arial"/>
              </a:rPr>
              <a:t>)</a:t>
            </a:r>
            <a:endParaRPr lang="en-US" spc="-45" dirty="0">
              <a:latin typeface="Arial"/>
              <a:cs typeface="Arial"/>
            </a:endParaRPr>
          </a:p>
          <a:p>
            <a:pPr marL="590074">
              <a:spcBef>
                <a:spcPts val="413"/>
              </a:spcBef>
            </a:pPr>
            <a:endParaRPr lang="en-US" spc="-45" dirty="0">
              <a:latin typeface="Arial"/>
              <a:cs typeface="Arial"/>
            </a:endParaRPr>
          </a:p>
          <a:p>
            <a:pPr marL="266700" marR="484823" indent="-257175">
              <a:spcBef>
                <a:spcPts val="379"/>
              </a:spcBef>
              <a:buChar char="•"/>
              <a:tabLst>
                <a:tab pos="266224" algn="l"/>
                <a:tab pos="266700" algn="l"/>
              </a:tabLst>
            </a:pPr>
            <a:r>
              <a:rPr sz="1500" spc="-38" dirty="0">
                <a:latin typeface="Arial"/>
                <a:cs typeface="Arial"/>
              </a:rPr>
              <a:t>Methane-forming </a:t>
            </a:r>
            <a:r>
              <a:rPr sz="1500" spc="-49" dirty="0">
                <a:latin typeface="Arial"/>
                <a:cs typeface="Arial"/>
              </a:rPr>
              <a:t>bacteria </a:t>
            </a:r>
            <a:r>
              <a:rPr sz="1500" spc="-11" dirty="0">
                <a:latin typeface="Arial"/>
                <a:cs typeface="Arial"/>
              </a:rPr>
              <a:t>or </a:t>
            </a:r>
            <a:r>
              <a:rPr sz="1500" u="sng" spc="-68" dirty="0">
                <a:latin typeface="Arial"/>
                <a:cs typeface="Arial"/>
              </a:rPr>
              <a:t>methanogens </a:t>
            </a:r>
            <a:r>
              <a:rPr sz="1500" u="sng" spc="-56" dirty="0">
                <a:latin typeface="Arial"/>
                <a:cs typeface="Arial"/>
              </a:rPr>
              <a:t>produce </a:t>
            </a:r>
            <a:r>
              <a:rPr sz="1500" u="sng" spc="-53" dirty="0">
                <a:latin typeface="Arial"/>
                <a:cs typeface="Arial"/>
              </a:rPr>
              <a:t>methane </a:t>
            </a:r>
            <a:r>
              <a:rPr sz="1500" spc="-120" dirty="0">
                <a:latin typeface="Arial"/>
                <a:cs typeface="Arial"/>
              </a:rPr>
              <a:t>(CH4) </a:t>
            </a:r>
            <a:r>
              <a:rPr sz="1500" spc="-19" dirty="0">
                <a:latin typeface="Arial"/>
                <a:cs typeface="Arial"/>
              </a:rPr>
              <a:t>from</a:t>
            </a:r>
            <a:r>
              <a:rPr sz="1500" spc="-255" dirty="0">
                <a:latin typeface="Arial"/>
                <a:cs typeface="Arial"/>
              </a:rPr>
              <a:t> </a:t>
            </a:r>
            <a:r>
              <a:rPr sz="1500" spc="-116" dirty="0">
                <a:latin typeface="Arial"/>
                <a:cs typeface="Arial"/>
              </a:rPr>
              <a:t>a  </a:t>
            </a:r>
            <a:r>
              <a:rPr sz="1500" spc="-15" dirty="0">
                <a:latin typeface="Arial"/>
                <a:cs typeface="Arial"/>
              </a:rPr>
              <a:t>limited </a:t>
            </a:r>
            <a:r>
              <a:rPr sz="1500" spc="-41" dirty="0">
                <a:latin typeface="Arial"/>
                <a:cs typeface="Arial"/>
              </a:rPr>
              <a:t>number </a:t>
            </a:r>
            <a:r>
              <a:rPr sz="1500" spc="-4" dirty="0">
                <a:latin typeface="Arial"/>
                <a:cs typeface="Arial"/>
              </a:rPr>
              <a:t>of </a:t>
            </a:r>
            <a:r>
              <a:rPr sz="1500" spc="-71" dirty="0">
                <a:latin typeface="Arial"/>
                <a:cs typeface="Arial"/>
              </a:rPr>
              <a:t>substrates </a:t>
            </a:r>
            <a:r>
              <a:rPr sz="1500" spc="-19" dirty="0">
                <a:latin typeface="Arial"/>
                <a:cs typeface="Arial"/>
              </a:rPr>
              <a:t>in </a:t>
            </a:r>
            <a:r>
              <a:rPr sz="1500" spc="-64" dirty="0">
                <a:latin typeface="Arial"/>
                <a:cs typeface="Arial"/>
              </a:rPr>
              <a:t>anaerobic </a:t>
            </a:r>
            <a:r>
              <a:rPr sz="1500" spc="-68" dirty="0">
                <a:latin typeface="Arial"/>
                <a:cs typeface="Arial"/>
              </a:rPr>
              <a:t>digesters. </a:t>
            </a:r>
            <a:r>
              <a:rPr sz="1500" spc="-109" dirty="0">
                <a:latin typeface="Arial"/>
                <a:cs typeface="Arial"/>
              </a:rPr>
              <a:t>Examples </a:t>
            </a:r>
            <a:r>
              <a:rPr sz="1500" spc="-4" dirty="0">
                <a:latin typeface="Arial"/>
                <a:cs typeface="Arial"/>
              </a:rPr>
              <a:t>of </a:t>
            </a:r>
            <a:r>
              <a:rPr sz="1500" spc="-49" dirty="0">
                <a:latin typeface="Arial"/>
                <a:cs typeface="Arial"/>
              </a:rPr>
              <a:t>bacteria  </a:t>
            </a:r>
            <a:r>
              <a:rPr sz="1500" spc="-45" dirty="0">
                <a:latin typeface="Arial"/>
                <a:cs typeface="Arial"/>
              </a:rPr>
              <a:t>include </a:t>
            </a:r>
            <a:r>
              <a:rPr sz="1500" i="1" spc="-71" dirty="0">
                <a:latin typeface="Trebuchet MS"/>
                <a:cs typeface="Trebuchet MS"/>
              </a:rPr>
              <a:t>Methanobacterium, </a:t>
            </a:r>
            <a:r>
              <a:rPr sz="1500" i="1" spc="-56" dirty="0">
                <a:latin typeface="Trebuchet MS"/>
                <a:cs typeface="Trebuchet MS"/>
              </a:rPr>
              <a:t>Methanococcus, </a:t>
            </a:r>
            <a:r>
              <a:rPr sz="1500" i="1" spc="-49" dirty="0">
                <a:latin typeface="Trebuchet MS"/>
                <a:cs typeface="Trebuchet MS"/>
              </a:rPr>
              <a:t>Methanomonas, </a:t>
            </a:r>
            <a:r>
              <a:rPr sz="1500" spc="-71" dirty="0">
                <a:latin typeface="Arial"/>
                <a:cs typeface="Arial"/>
              </a:rPr>
              <a:t>and  </a:t>
            </a:r>
            <a:r>
              <a:rPr sz="1500" i="1" spc="-53" dirty="0" err="1">
                <a:latin typeface="Trebuchet MS"/>
                <a:cs typeface="Trebuchet MS"/>
              </a:rPr>
              <a:t>Methanosarcinia</a:t>
            </a:r>
            <a:r>
              <a:rPr sz="1500" spc="-53" dirty="0">
                <a:latin typeface="Arial"/>
                <a:cs typeface="Arial"/>
              </a:rPr>
              <a:t>.</a:t>
            </a:r>
            <a:endParaRPr lang="en-US" sz="1500" spc="-53" dirty="0">
              <a:latin typeface="Arial"/>
              <a:cs typeface="Arial"/>
            </a:endParaRPr>
          </a:p>
          <a:p>
            <a:pPr marL="266700" marR="484823" indent="-257175">
              <a:spcBef>
                <a:spcPts val="379"/>
              </a:spcBef>
              <a:buChar char="•"/>
              <a:tabLst>
                <a:tab pos="266224" algn="l"/>
                <a:tab pos="266700" algn="l"/>
              </a:tabLst>
            </a:pPr>
            <a:endParaRPr sz="1500" dirty="0">
              <a:latin typeface="Arial"/>
              <a:cs typeface="Arial"/>
            </a:endParaRPr>
          </a:p>
        </p:txBody>
      </p:sp>
      <p:sp>
        <p:nvSpPr>
          <p:cNvPr id="9" name="object 7"/>
          <p:cNvSpPr/>
          <p:nvPr/>
        </p:nvSpPr>
        <p:spPr>
          <a:xfrm>
            <a:off x="3314700" y="2409733"/>
            <a:ext cx="2329434" cy="1855088"/>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252298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BC706E2-EB23-448D-8F01-6AD60CDE0A47}" type="slidenum">
              <a:rPr lang="en-US"/>
              <a:pPr>
                <a:defRPr/>
              </a:pPr>
              <a:t>24</a:t>
            </a:fld>
            <a:endParaRPr lang="en-US"/>
          </a:p>
        </p:txBody>
      </p:sp>
      <p:sp>
        <p:nvSpPr>
          <p:cNvPr id="13" name="AutoShape 52"/>
          <p:cNvSpPr>
            <a:spLocks noChangeArrowheads="1"/>
          </p:cNvSpPr>
          <p:nvPr/>
        </p:nvSpPr>
        <p:spPr bwMode="gray">
          <a:xfrm>
            <a:off x="2286000" y="285750"/>
            <a:ext cx="531495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MY" sz="2400" b="1" dirty="0">
                <a:solidFill>
                  <a:schemeClr val="accent6">
                    <a:lumMod val="75000"/>
                  </a:schemeClr>
                </a:solidFill>
                <a:latin typeface="Arial" pitchFamily="34" charset="0"/>
                <a:cs typeface="Arial" pitchFamily="34" charset="0"/>
              </a:rPr>
              <a:t>Bacteria </a:t>
            </a:r>
            <a:endParaRPr lang="en-MY" sz="2400" b="1" dirty="0">
              <a:solidFill>
                <a:schemeClr val="accent6">
                  <a:lumMod val="75000"/>
                </a:schemeClr>
              </a:solidFill>
              <a:latin typeface="Arial" pitchFamily="34" charset="0"/>
              <a:cs typeface="Arial" pitchFamily="34" charset="0"/>
            </a:endParaRPr>
          </a:p>
        </p:txBody>
      </p:sp>
      <p:sp>
        <p:nvSpPr>
          <p:cNvPr id="8" name="object 3"/>
          <p:cNvSpPr txBox="1"/>
          <p:nvPr/>
        </p:nvSpPr>
        <p:spPr>
          <a:xfrm>
            <a:off x="1427691" y="689511"/>
            <a:ext cx="6569393" cy="2482570"/>
          </a:xfrm>
          <a:prstGeom prst="rect">
            <a:avLst/>
          </a:prstGeom>
        </p:spPr>
        <p:txBody>
          <a:bodyPr vert="horz" wrap="square" lIns="0" tIns="10001" rIns="0" bIns="0" rtlCol="0">
            <a:spAutoFit/>
          </a:bodyPr>
          <a:lstStyle/>
          <a:p>
            <a:pPr marL="1271588">
              <a:spcBef>
                <a:spcPts val="413"/>
              </a:spcBef>
            </a:pPr>
            <a:r>
              <a:rPr spc="-23" dirty="0">
                <a:latin typeface="Arial"/>
                <a:cs typeface="Arial"/>
              </a:rPr>
              <a:t>Nitrifying </a:t>
            </a:r>
            <a:r>
              <a:rPr spc="-79" dirty="0">
                <a:latin typeface="Arial"/>
                <a:cs typeface="Arial"/>
              </a:rPr>
              <a:t>Bacteria </a:t>
            </a:r>
            <a:r>
              <a:rPr spc="-101" dirty="0">
                <a:latin typeface="Arial"/>
                <a:cs typeface="Arial"/>
              </a:rPr>
              <a:t>(Example:</a:t>
            </a:r>
            <a:r>
              <a:rPr spc="-233" dirty="0">
                <a:latin typeface="Arial"/>
                <a:cs typeface="Arial"/>
              </a:rPr>
              <a:t> </a:t>
            </a:r>
            <a:r>
              <a:rPr spc="-71" dirty="0" err="1">
                <a:latin typeface="Arial"/>
                <a:cs typeface="Arial"/>
              </a:rPr>
              <a:t>Nitrosomonas</a:t>
            </a:r>
            <a:r>
              <a:rPr spc="-71" dirty="0">
                <a:latin typeface="Arial"/>
                <a:cs typeface="Arial"/>
              </a:rPr>
              <a:t>)</a:t>
            </a:r>
            <a:endParaRPr lang="en-US" spc="-71" dirty="0">
              <a:latin typeface="Arial"/>
              <a:cs typeface="Arial"/>
            </a:endParaRPr>
          </a:p>
          <a:p>
            <a:pPr marL="1271588">
              <a:spcBef>
                <a:spcPts val="413"/>
              </a:spcBef>
            </a:pPr>
            <a:endParaRPr lang="en-US" spc="-71" dirty="0">
              <a:latin typeface="Arial"/>
              <a:cs typeface="Arial"/>
            </a:endParaRPr>
          </a:p>
          <a:p>
            <a:pPr marL="1271588">
              <a:spcBef>
                <a:spcPts val="413"/>
              </a:spcBef>
            </a:pPr>
            <a:endParaRPr dirty="0">
              <a:latin typeface="Arial"/>
              <a:cs typeface="Arial"/>
            </a:endParaRPr>
          </a:p>
          <a:p>
            <a:pPr marL="266700" marR="213360" indent="-257175">
              <a:spcBef>
                <a:spcPts val="382"/>
              </a:spcBef>
              <a:buChar char="•"/>
              <a:tabLst>
                <a:tab pos="266224" algn="l"/>
                <a:tab pos="266700" algn="l"/>
              </a:tabLst>
            </a:pPr>
            <a:r>
              <a:rPr sz="1500" spc="-19" dirty="0">
                <a:latin typeface="Arial"/>
                <a:cs typeface="Arial"/>
              </a:rPr>
              <a:t>Nitrifying </a:t>
            </a:r>
            <a:r>
              <a:rPr sz="1500" spc="-49" dirty="0">
                <a:latin typeface="Arial"/>
                <a:cs typeface="Arial"/>
              </a:rPr>
              <a:t>bacteria </a:t>
            </a:r>
            <a:r>
              <a:rPr sz="1500" spc="-68" dirty="0">
                <a:latin typeface="Arial"/>
                <a:cs typeface="Arial"/>
              </a:rPr>
              <a:t>are </a:t>
            </a:r>
            <a:r>
              <a:rPr sz="1500" spc="-19" dirty="0">
                <a:latin typeface="Arial"/>
                <a:cs typeface="Arial"/>
              </a:rPr>
              <a:t>strict </a:t>
            </a:r>
            <a:r>
              <a:rPr sz="1500" spc="-75" dirty="0">
                <a:latin typeface="Arial"/>
                <a:cs typeface="Arial"/>
              </a:rPr>
              <a:t>aerobes. </a:t>
            </a:r>
            <a:r>
              <a:rPr sz="1500" spc="-101" dirty="0">
                <a:latin typeface="Arial"/>
                <a:cs typeface="Arial"/>
              </a:rPr>
              <a:t>They </a:t>
            </a:r>
            <a:r>
              <a:rPr sz="1500" u="sng" spc="-71" dirty="0">
                <a:latin typeface="Arial"/>
                <a:cs typeface="Arial"/>
              </a:rPr>
              <a:t>oxidize </a:t>
            </a:r>
            <a:r>
              <a:rPr sz="1500" u="sng" spc="-56" dirty="0">
                <a:latin typeface="Arial"/>
                <a:cs typeface="Arial"/>
              </a:rPr>
              <a:t>ionized </a:t>
            </a:r>
            <a:r>
              <a:rPr sz="1500" u="sng" spc="-60" dirty="0">
                <a:latin typeface="Arial"/>
                <a:cs typeface="Arial"/>
              </a:rPr>
              <a:t>ammonia </a:t>
            </a:r>
            <a:r>
              <a:rPr sz="1500" u="sng" spc="-94" dirty="0">
                <a:latin typeface="Arial"/>
                <a:cs typeface="Arial"/>
              </a:rPr>
              <a:t>(NH4 </a:t>
            </a:r>
            <a:r>
              <a:rPr sz="1500" u="sng" spc="-127" dirty="0">
                <a:latin typeface="Arial"/>
                <a:cs typeface="Arial"/>
              </a:rPr>
              <a:t>+ </a:t>
            </a:r>
            <a:r>
              <a:rPr sz="1500" u="sng" spc="-45" dirty="0">
                <a:latin typeface="Arial"/>
                <a:cs typeface="Arial"/>
              </a:rPr>
              <a:t>)</a:t>
            </a:r>
            <a:r>
              <a:rPr sz="1500" u="sng" spc="-191" dirty="0">
                <a:latin typeface="Arial"/>
                <a:cs typeface="Arial"/>
              </a:rPr>
              <a:t> </a:t>
            </a:r>
            <a:r>
              <a:rPr sz="1500" spc="11" dirty="0">
                <a:latin typeface="Arial"/>
                <a:cs typeface="Arial"/>
              </a:rPr>
              <a:t>to  </a:t>
            </a:r>
            <a:r>
              <a:rPr sz="1500" spc="4" dirty="0">
                <a:latin typeface="Arial"/>
                <a:cs typeface="Arial"/>
              </a:rPr>
              <a:t>nitrite </a:t>
            </a:r>
            <a:r>
              <a:rPr sz="1500" spc="-105" dirty="0">
                <a:latin typeface="Arial"/>
                <a:cs typeface="Arial"/>
              </a:rPr>
              <a:t>(NO2 </a:t>
            </a:r>
            <a:r>
              <a:rPr sz="1500" spc="-127" dirty="0">
                <a:latin typeface="Arial"/>
                <a:cs typeface="Arial"/>
              </a:rPr>
              <a:t>− </a:t>
            </a:r>
            <a:r>
              <a:rPr sz="1500" spc="-45" dirty="0">
                <a:latin typeface="Arial"/>
                <a:cs typeface="Arial"/>
              </a:rPr>
              <a:t>) </a:t>
            </a:r>
            <a:r>
              <a:rPr sz="1500" spc="-71" dirty="0">
                <a:latin typeface="Arial"/>
                <a:cs typeface="Arial"/>
              </a:rPr>
              <a:t>and </a:t>
            </a:r>
            <a:r>
              <a:rPr sz="1500" u="sng" spc="-71" dirty="0">
                <a:latin typeface="Arial"/>
                <a:cs typeface="Arial"/>
              </a:rPr>
              <a:t>oxidize </a:t>
            </a:r>
            <a:r>
              <a:rPr sz="1500" u="sng" spc="4" dirty="0">
                <a:latin typeface="Arial"/>
                <a:cs typeface="Arial"/>
              </a:rPr>
              <a:t>nitrite </a:t>
            </a:r>
            <a:r>
              <a:rPr sz="1500" spc="11" dirty="0">
                <a:latin typeface="Arial"/>
                <a:cs typeface="Arial"/>
              </a:rPr>
              <a:t>to </a:t>
            </a:r>
            <a:r>
              <a:rPr sz="1500" spc="-19" dirty="0">
                <a:latin typeface="Arial"/>
                <a:cs typeface="Arial"/>
              </a:rPr>
              <a:t>nitrate </a:t>
            </a:r>
            <a:r>
              <a:rPr sz="1500" spc="-105" dirty="0">
                <a:latin typeface="Arial"/>
                <a:cs typeface="Arial"/>
              </a:rPr>
              <a:t>(NO3 </a:t>
            </a:r>
            <a:r>
              <a:rPr sz="1500" spc="-127" dirty="0">
                <a:latin typeface="Arial"/>
                <a:cs typeface="Arial"/>
              </a:rPr>
              <a:t>− </a:t>
            </a:r>
            <a:r>
              <a:rPr sz="1500" spc="-45" dirty="0">
                <a:latin typeface="Arial"/>
                <a:cs typeface="Arial"/>
              </a:rPr>
              <a:t>). </a:t>
            </a:r>
            <a:r>
              <a:rPr sz="1500" spc="-68" dirty="0">
                <a:latin typeface="Arial"/>
                <a:cs typeface="Arial"/>
              </a:rPr>
              <a:t>Bacteria </a:t>
            </a:r>
            <a:r>
              <a:rPr sz="1500" spc="-4" dirty="0">
                <a:latin typeface="Arial"/>
                <a:cs typeface="Arial"/>
              </a:rPr>
              <a:t>that </a:t>
            </a:r>
            <a:r>
              <a:rPr sz="1500" spc="-71" dirty="0">
                <a:latin typeface="Arial"/>
                <a:cs typeface="Arial"/>
              </a:rPr>
              <a:t>oxidize  </a:t>
            </a:r>
            <a:r>
              <a:rPr sz="1500" spc="-60" dirty="0">
                <a:latin typeface="Arial"/>
                <a:cs typeface="Arial"/>
              </a:rPr>
              <a:t>ionized ammonia </a:t>
            </a:r>
            <a:r>
              <a:rPr sz="1500" spc="-49" dirty="0">
                <a:latin typeface="Arial"/>
                <a:cs typeface="Arial"/>
              </a:rPr>
              <a:t>include </a:t>
            </a:r>
            <a:r>
              <a:rPr sz="1500" i="1" spc="-53" dirty="0">
                <a:latin typeface="Trebuchet MS"/>
                <a:cs typeface="Trebuchet MS"/>
              </a:rPr>
              <a:t>Nitrosomonas </a:t>
            </a:r>
            <a:r>
              <a:rPr sz="1500" spc="-68" dirty="0">
                <a:latin typeface="Arial"/>
                <a:cs typeface="Arial"/>
              </a:rPr>
              <a:t>and </a:t>
            </a:r>
            <a:r>
              <a:rPr sz="1500" i="1" spc="-64" dirty="0">
                <a:latin typeface="Trebuchet MS"/>
                <a:cs typeface="Trebuchet MS"/>
              </a:rPr>
              <a:t>Nitrosospira</a:t>
            </a:r>
            <a:r>
              <a:rPr sz="1500" spc="-64" dirty="0">
                <a:latin typeface="Arial"/>
                <a:cs typeface="Arial"/>
              </a:rPr>
              <a:t>. Bacteria </a:t>
            </a:r>
            <a:r>
              <a:rPr sz="1500" spc="-4" dirty="0">
                <a:latin typeface="Arial"/>
                <a:cs typeface="Arial"/>
              </a:rPr>
              <a:t>that </a:t>
            </a:r>
            <a:r>
              <a:rPr sz="1500" spc="-71" dirty="0">
                <a:latin typeface="Arial"/>
                <a:cs typeface="Arial"/>
              </a:rPr>
              <a:t>oxidize  </a:t>
            </a:r>
            <a:r>
              <a:rPr sz="1500" spc="4" dirty="0">
                <a:latin typeface="Arial"/>
                <a:cs typeface="Arial"/>
              </a:rPr>
              <a:t>nitrite </a:t>
            </a:r>
            <a:r>
              <a:rPr sz="1500" spc="-45" dirty="0">
                <a:latin typeface="Arial"/>
                <a:cs typeface="Arial"/>
              </a:rPr>
              <a:t>include </a:t>
            </a:r>
            <a:r>
              <a:rPr sz="1500" i="1" spc="-79" dirty="0">
                <a:latin typeface="Trebuchet MS"/>
                <a:cs typeface="Trebuchet MS"/>
              </a:rPr>
              <a:t>Nitrobacter </a:t>
            </a:r>
            <a:r>
              <a:rPr sz="1500" spc="-71" dirty="0">
                <a:latin typeface="Arial"/>
                <a:cs typeface="Arial"/>
              </a:rPr>
              <a:t>and</a:t>
            </a:r>
            <a:r>
              <a:rPr sz="1500" spc="-236" dirty="0">
                <a:latin typeface="Arial"/>
                <a:cs typeface="Arial"/>
              </a:rPr>
              <a:t> </a:t>
            </a:r>
            <a:r>
              <a:rPr sz="1500" i="1" spc="-71" dirty="0" err="1">
                <a:latin typeface="Trebuchet MS"/>
                <a:cs typeface="Trebuchet MS"/>
              </a:rPr>
              <a:t>Nitrospira</a:t>
            </a:r>
            <a:r>
              <a:rPr sz="1500" spc="-71" dirty="0">
                <a:latin typeface="Arial"/>
                <a:cs typeface="Arial"/>
              </a:rPr>
              <a:t>.</a:t>
            </a:r>
            <a:endParaRPr lang="en-US" sz="1500" spc="-71" dirty="0">
              <a:latin typeface="Arial"/>
              <a:cs typeface="Arial"/>
            </a:endParaRPr>
          </a:p>
          <a:p>
            <a:pPr marL="266700" marR="213360" indent="-257175">
              <a:spcBef>
                <a:spcPts val="382"/>
              </a:spcBef>
              <a:buChar char="•"/>
              <a:tabLst>
                <a:tab pos="266224" algn="l"/>
                <a:tab pos="266700" algn="l"/>
              </a:tabLst>
            </a:pPr>
            <a:endParaRPr lang="en-US" sz="1500" spc="-71" dirty="0">
              <a:latin typeface="Arial"/>
              <a:cs typeface="Arial"/>
            </a:endParaRPr>
          </a:p>
          <a:p>
            <a:pPr marL="266700" marR="213360" indent="-257175">
              <a:spcBef>
                <a:spcPts val="382"/>
              </a:spcBef>
              <a:buChar char="•"/>
              <a:tabLst>
                <a:tab pos="266224" algn="l"/>
                <a:tab pos="266700" algn="l"/>
              </a:tabLst>
            </a:pPr>
            <a:endParaRPr sz="1500" dirty="0">
              <a:latin typeface="Arial"/>
              <a:cs typeface="Arial"/>
            </a:endParaRPr>
          </a:p>
        </p:txBody>
      </p:sp>
      <p:sp>
        <p:nvSpPr>
          <p:cNvPr id="6" name="object 19"/>
          <p:cNvSpPr/>
          <p:nvPr/>
        </p:nvSpPr>
        <p:spPr>
          <a:xfrm>
            <a:off x="3275837" y="3154496"/>
            <a:ext cx="2362581" cy="1538477"/>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97171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BC706E2-EB23-448D-8F01-6AD60CDE0A47}" type="slidenum">
              <a:rPr lang="en-US"/>
              <a:pPr>
                <a:defRPr/>
              </a:pPr>
              <a:t>25</a:t>
            </a:fld>
            <a:endParaRPr lang="en-US"/>
          </a:p>
        </p:txBody>
      </p:sp>
      <p:sp>
        <p:nvSpPr>
          <p:cNvPr id="7" name="object 2"/>
          <p:cNvSpPr txBox="1">
            <a:spLocks/>
          </p:cNvSpPr>
          <p:nvPr/>
        </p:nvSpPr>
        <p:spPr>
          <a:xfrm>
            <a:off x="1476423" y="411511"/>
            <a:ext cx="5885974" cy="563616"/>
          </a:xfrm>
          <a:prstGeom prst="rect">
            <a:avLst/>
          </a:prstGeom>
        </p:spPr>
        <p:txBody>
          <a:bodyPr vert="horz" wrap="square" lIns="0" tIns="9525" rIns="0" bIns="0" rtlCol="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9525">
              <a:spcBef>
                <a:spcPts val="75"/>
              </a:spcBef>
            </a:pPr>
            <a:r>
              <a:rPr lang="en-US" sz="1800" b="1" spc="-94" dirty="0"/>
              <a:t>Gram-Negative, </a:t>
            </a:r>
            <a:r>
              <a:rPr lang="en-US" sz="1800" b="1" spc="-75" dirty="0"/>
              <a:t>Facultative </a:t>
            </a:r>
            <a:r>
              <a:rPr lang="en-US" sz="1800" b="1" spc="-79" dirty="0"/>
              <a:t>Anaerobic </a:t>
            </a:r>
            <a:r>
              <a:rPr lang="en-US" sz="1800" b="1" spc="-169" dirty="0"/>
              <a:t>Rods </a:t>
            </a:r>
            <a:r>
              <a:rPr lang="en-US" sz="1800" b="1" spc="-101" dirty="0"/>
              <a:t>(Example:</a:t>
            </a:r>
            <a:r>
              <a:rPr lang="en-US" sz="1800" b="1" spc="-75" dirty="0"/>
              <a:t> </a:t>
            </a:r>
            <a:r>
              <a:rPr lang="en-US" sz="1800" b="1" spc="-98" dirty="0"/>
              <a:t>Escherichia)</a:t>
            </a:r>
            <a:endParaRPr lang="en-US" sz="1500" b="1" dirty="0"/>
          </a:p>
        </p:txBody>
      </p:sp>
      <p:sp>
        <p:nvSpPr>
          <p:cNvPr id="8" name="object 3"/>
          <p:cNvSpPr txBox="1"/>
          <p:nvPr/>
        </p:nvSpPr>
        <p:spPr>
          <a:xfrm>
            <a:off x="1317415" y="1517361"/>
            <a:ext cx="6569393" cy="933428"/>
          </a:xfrm>
          <a:prstGeom prst="rect">
            <a:avLst/>
          </a:prstGeom>
        </p:spPr>
        <p:txBody>
          <a:bodyPr vert="horz" wrap="square" lIns="0" tIns="10001" rIns="0" bIns="0" rtlCol="0">
            <a:spAutoFit/>
          </a:bodyPr>
          <a:lstStyle/>
          <a:p>
            <a:pPr marL="266700" marR="5239" indent="-257175" algn="just">
              <a:spcBef>
                <a:spcPts val="79"/>
              </a:spcBef>
              <a:buChar char="•"/>
              <a:tabLst>
                <a:tab pos="310515" algn="l"/>
              </a:tabLst>
            </a:pPr>
            <a:r>
              <a:rPr lang="en-US" sz="1500" spc="-101" dirty="0">
                <a:latin typeface="Arial"/>
                <a:cs typeface="Arial"/>
              </a:rPr>
              <a:t>They </a:t>
            </a:r>
            <a:r>
              <a:rPr lang="en-US" sz="1500" spc="-68" dirty="0">
                <a:latin typeface="Arial"/>
                <a:cs typeface="Arial"/>
              </a:rPr>
              <a:t>are </a:t>
            </a:r>
            <a:r>
              <a:rPr lang="en-US" sz="1500" spc="-56" dirty="0">
                <a:latin typeface="Arial"/>
                <a:cs typeface="Arial"/>
              </a:rPr>
              <a:t>involved </a:t>
            </a:r>
            <a:r>
              <a:rPr lang="en-US" sz="1500" spc="8" dirty="0">
                <a:latin typeface="Arial"/>
                <a:cs typeface="Arial"/>
              </a:rPr>
              <a:t>with </a:t>
            </a:r>
            <a:r>
              <a:rPr lang="en-US" sz="1500" u="sng" spc="-49" dirty="0">
                <a:latin typeface="Arial"/>
                <a:cs typeface="Arial"/>
              </a:rPr>
              <a:t>biological </a:t>
            </a:r>
            <a:r>
              <a:rPr lang="en-US" sz="1500" u="sng" spc="-68" dirty="0">
                <a:latin typeface="Arial"/>
                <a:cs typeface="Arial"/>
              </a:rPr>
              <a:t>phosphorus </a:t>
            </a:r>
            <a:r>
              <a:rPr lang="en-US" sz="1500" u="sng" spc="-56" dirty="0">
                <a:latin typeface="Arial"/>
                <a:cs typeface="Arial"/>
              </a:rPr>
              <a:t>removal, </a:t>
            </a:r>
            <a:r>
              <a:rPr lang="en-US" sz="1500" u="sng" spc="-60" dirty="0">
                <a:latin typeface="Arial"/>
                <a:cs typeface="Arial"/>
              </a:rPr>
              <a:t>acetate </a:t>
            </a:r>
            <a:r>
              <a:rPr lang="en-US" sz="1500" u="sng" spc="-34" dirty="0">
                <a:latin typeface="Arial"/>
                <a:cs typeface="Arial"/>
              </a:rPr>
              <a:t>production,  </a:t>
            </a:r>
            <a:r>
              <a:rPr lang="en-US" sz="1500" u="sng" spc="-68" dirty="0">
                <a:latin typeface="Arial"/>
                <a:cs typeface="Arial"/>
              </a:rPr>
              <a:t>acid </a:t>
            </a:r>
            <a:r>
              <a:rPr lang="en-US" sz="1500" u="sng" spc="-34" dirty="0">
                <a:latin typeface="Arial"/>
                <a:cs typeface="Arial"/>
              </a:rPr>
              <a:t>production, </a:t>
            </a:r>
            <a:r>
              <a:rPr lang="en-US" sz="1500" u="sng" spc="-53" dirty="0">
                <a:latin typeface="Arial"/>
                <a:cs typeface="Arial"/>
              </a:rPr>
              <a:t>degradation </a:t>
            </a:r>
            <a:r>
              <a:rPr lang="en-US" sz="1500" u="sng" spc="-4" dirty="0">
                <a:latin typeface="Arial"/>
                <a:cs typeface="Arial"/>
              </a:rPr>
              <a:t>of </a:t>
            </a:r>
            <a:r>
              <a:rPr lang="en-US" sz="1500" u="sng" spc="-56" dirty="0">
                <a:latin typeface="Arial"/>
                <a:cs typeface="Arial"/>
              </a:rPr>
              <a:t>soluble </a:t>
            </a:r>
            <a:r>
              <a:rPr lang="en-US" sz="1500" u="sng" spc="-146" dirty="0" err="1">
                <a:latin typeface="Arial"/>
                <a:cs typeface="Arial"/>
              </a:rPr>
              <a:t>cBOD</a:t>
            </a:r>
            <a:r>
              <a:rPr lang="en-US" sz="1500" u="sng" spc="-146" dirty="0">
                <a:latin typeface="Arial"/>
                <a:cs typeface="Arial"/>
              </a:rPr>
              <a:t>, </a:t>
            </a:r>
            <a:r>
              <a:rPr lang="en-US" sz="1500" u="sng" spc="-23" dirty="0" err="1">
                <a:latin typeface="Arial"/>
                <a:cs typeface="Arial"/>
              </a:rPr>
              <a:t>denitrification</a:t>
            </a:r>
            <a:r>
              <a:rPr lang="en-US" sz="1500" u="sng" spc="-23" dirty="0">
                <a:latin typeface="Arial"/>
                <a:cs typeface="Arial"/>
              </a:rPr>
              <a:t>, </a:t>
            </a:r>
            <a:r>
              <a:rPr lang="en-US" sz="1500" u="sng" spc="-30" dirty="0" err="1">
                <a:latin typeface="Arial"/>
                <a:cs typeface="Arial"/>
              </a:rPr>
              <a:t>floc</a:t>
            </a:r>
            <a:r>
              <a:rPr lang="en-US" sz="1500" u="sng" spc="-30" dirty="0">
                <a:latin typeface="Arial"/>
                <a:cs typeface="Arial"/>
              </a:rPr>
              <a:t> </a:t>
            </a:r>
            <a:r>
              <a:rPr lang="en-US" sz="1500" u="sng" spc="-26" dirty="0">
                <a:latin typeface="Arial"/>
                <a:cs typeface="Arial"/>
              </a:rPr>
              <a:t>formation,  </a:t>
            </a:r>
            <a:r>
              <a:rPr lang="en-US" sz="1500" u="sng" spc="-71" dirty="0">
                <a:latin typeface="Arial"/>
                <a:cs typeface="Arial"/>
              </a:rPr>
              <a:t>and hydrolysis </a:t>
            </a:r>
            <a:r>
              <a:rPr lang="en-US" sz="1500" u="sng" spc="-4" dirty="0">
                <a:latin typeface="Arial"/>
                <a:cs typeface="Arial"/>
              </a:rPr>
              <a:t>of </a:t>
            </a:r>
            <a:r>
              <a:rPr lang="en-US" sz="1500" u="sng" spc="-161" dirty="0">
                <a:latin typeface="Arial"/>
                <a:cs typeface="Arial"/>
              </a:rPr>
              <a:t>BOD</a:t>
            </a:r>
            <a:r>
              <a:rPr lang="en-US" sz="1500" spc="-161" dirty="0">
                <a:latin typeface="Arial"/>
                <a:cs typeface="Arial"/>
              </a:rPr>
              <a:t> </a:t>
            </a:r>
            <a:r>
              <a:rPr lang="en-US" sz="1500" spc="-49" dirty="0">
                <a:latin typeface="Arial"/>
                <a:cs typeface="Arial"/>
              </a:rPr>
              <a:t>,include </a:t>
            </a:r>
            <a:r>
              <a:rPr lang="en-US" sz="1500" i="1" spc="-68" dirty="0" err="1">
                <a:latin typeface="Trebuchet MS"/>
                <a:cs typeface="Trebuchet MS"/>
              </a:rPr>
              <a:t>Aeromonas</a:t>
            </a:r>
            <a:r>
              <a:rPr lang="en-US" sz="1500" i="1" spc="-68" dirty="0">
                <a:latin typeface="Trebuchet MS"/>
                <a:cs typeface="Trebuchet MS"/>
              </a:rPr>
              <a:t>, </a:t>
            </a:r>
            <a:r>
              <a:rPr lang="en-US" sz="1500" i="1" spc="-86" dirty="0">
                <a:latin typeface="Trebuchet MS"/>
                <a:cs typeface="Trebuchet MS"/>
              </a:rPr>
              <a:t>Escherichia, </a:t>
            </a:r>
            <a:r>
              <a:rPr lang="en-US" sz="1500" i="1" spc="-90" dirty="0" err="1">
                <a:latin typeface="Trebuchet MS"/>
                <a:cs typeface="Trebuchet MS"/>
              </a:rPr>
              <a:t>Flavobacterium</a:t>
            </a:r>
            <a:r>
              <a:rPr lang="en-US" sz="1500" i="1" spc="-90" dirty="0">
                <a:latin typeface="Trebuchet MS"/>
                <a:cs typeface="Trebuchet MS"/>
              </a:rPr>
              <a:t>,  </a:t>
            </a:r>
            <a:r>
              <a:rPr lang="en-US" sz="1500" i="1" spc="-101" dirty="0" err="1">
                <a:latin typeface="Trebuchet MS"/>
                <a:cs typeface="Trebuchet MS"/>
              </a:rPr>
              <a:t>Klebsiella</a:t>
            </a:r>
            <a:r>
              <a:rPr lang="en-US" sz="1500" i="1" spc="-101" dirty="0">
                <a:latin typeface="Trebuchet MS"/>
                <a:cs typeface="Trebuchet MS"/>
              </a:rPr>
              <a:t>, </a:t>
            </a:r>
            <a:r>
              <a:rPr lang="en-US" sz="1500" i="1" spc="-86" dirty="0">
                <a:latin typeface="Trebuchet MS"/>
                <a:cs typeface="Trebuchet MS"/>
              </a:rPr>
              <a:t>Proteus, </a:t>
            </a:r>
            <a:r>
              <a:rPr lang="en-US" sz="1500" spc="-71" dirty="0">
                <a:latin typeface="Arial"/>
                <a:cs typeface="Arial"/>
              </a:rPr>
              <a:t>and</a:t>
            </a:r>
            <a:r>
              <a:rPr lang="en-US" sz="1500" spc="-153" dirty="0">
                <a:latin typeface="Arial"/>
                <a:cs typeface="Arial"/>
              </a:rPr>
              <a:t> </a:t>
            </a:r>
            <a:r>
              <a:rPr lang="en-US" sz="1500" i="1" spc="-83" dirty="0">
                <a:latin typeface="Trebuchet MS"/>
                <a:cs typeface="Trebuchet MS"/>
              </a:rPr>
              <a:t>Salmonella</a:t>
            </a:r>
            <a:r>
              <a:rPr lang="en-US" sz="1500" i="1" spc="-83" dirty="0">
                <a:latin typeface="Trebuchet MS"/>
                <a:cs typeface="Trebuchet MS"/>
              </a:rPr>
              <a:t>.</a:t>
            </a:r>
            <a:endParaRPr lang="en-US" sz="1500" dirty="0">
              <a:latin typeface="Trebuchet MS"/>
              <a:cs typeface="Trebuchet MS"/>
            </a:endParaRPr>
          </a:p>
        </p:txBody>
      </p:sp>
      <p:sp>
        <p:nvSpPr>
          <p:cNvPr id="9" name="object 6"/>
          <p:cNvSpPr/>
          <p:nvPr/>
        </p:nvSpPr>
        <p:spPr>
          <a:xfrm>
            <a:off x="3314700" y="2743200"/>
            <a:ext cx="2209419" cy="1506474"/>
          </a:xfrm>
          <a:prstGeom prst="rect">
            <a:avLst/>
          </a:prstGeom>
          <a:blipFill>
            <a:blip r:embed="rId3" cstate="print"/>
            <a:stretch>
              <a:fillRect/>
            </a:stretch>
          </a:blipFill>
        </p:spPr>
        <p:txBody>
          <a:bodyPr wrap="square" lIns="0" tIns="0" rIns="0" bIns="0" rtlCol="0"/>
          <a:lstStyle/>
          <a:p>
            <a:endParaRPr sz="1350"/>
          </a:p>
        </p:txBody>
      </p:sp>
    </p:spTree>
    <p:extLst>
      <p:ext uri="{BB962C8B-B14F-4D97-AF65-F5344CB8AC3E}">
        <p14:creationId xmlns:p14="http://schemas.microsoft.com/office/powerpoint/2010/main" val="1161765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BC706E2-EB23-448D-8F01-6AD60CDE0A47}" type="slidenum">
              <a:rPr lang="en-US"/>
              <a:pPr>
                <a:defRPr/>
              </a:pPr>
              <a:t>26</a:t>
            </a:fld>
            <a:endParaRPr lang="en-US"/>
          </a:p>
        </p:txBody>
      </p:sp>
      <p:sp>
        <p:nvSpPr>
          <p:cNvPr id="8" name="object 3"/>
          <p:cNvSpPr txBox="1"/>
          <p:nvPr/>
        </p:nvSpPr>
        <p:spPr>
          <a:xfrm>
            <a:off x="1146883" y="627534"/>
            <a:ext cx="6569393" cy="3965027"/>
          </a:xfrm>
          <a:prstGeom prst="rect">
            <a:avLst/>
          </a:prstGeom>
        </p:spPr>
        <p:txBody>
          <a:bodyPr vert="horz" wrap="square" lIns="0" tIns="10001" rIns="0" bIns="0" rtlCol="0">
            <a:spAutoFit/>
          </a:bodyPr>
          <a:lstStyle/>
          <a:p>
            <a:pPr marL="1172051">
              <a:spcBef>
                <a:spcPts val="409"/>
              </a:spcBef>
            </a:pPr>
            <a:r>
              <a:rPr lang="en-US" spc="-49" dirty="0">
                <a:latin typeface="Arial"/>
                <a:cs typeface="Arial"/>
              </a:rPr>
              <a:t>Hydrolytic </a:t>
            </a:r>
            <a:r>
              <a:rPr lang="en-US" spc="-79" dirty="0">
                <a:latin typeface="Arial"/>
                <a:cs typeface="Arial"/>
              </a:rPr>
              <a:t>Bacteria </a:t>
            </a:r>
            <a:r>
              <a:rPr lang="en-US" spc="-101" dirty="0">
                <a:latin typeface="Arial"/>
                <a:cs typeface="Arial"/>
              </a:rPr>
              <a:t>(Example:</a:t>
            </a:r>
            <a:r>
              <a:rPr lang="en-US" spc="-214" dirty="0">
                <a:latin typeface="Arial"/>
                <a:cs typeface="Arial"/>
              </a:rPr>
              <a:t> </a:t>
            </a:r>
            <a:r>
              <a:rPr lang="en-US" spc="-79" dirty="0" err="1">
                <a:latin typeface="Arial"/>
                <a:cs typeface="Arial"/>
              </a:rPr>
              <a:t>Bacteriodes</a:t>
            </a:r>
            <a:r>
              <a:rPr lang="en-US" spc="-79" dirty="0">
                <a:latin typeface="Arial"/>
                <a:cs typeface="Arial"/>
              </a:rPr>
              <a:t>)</a:t>
            </a:r>
          </a:p>
          <a:p>
            <a:pPr marL="1172051">
              <a:spcBef>
                <a:spcPts val="409"/>
              </a:spcBef>
            </a:pPr>
            <a:endParaRPr lang="en-US" spc="-79" dirty="0">
              <a:latin typeface="Arial"/>
              <a:cs typeface="Arial"/>
            </a:endParaRPr>
          </a:p>
          <a:p>
            <a:pPr marL="1172051">
              <a:spcBef>
                <a:spcPts val="409"/>
              </a:spcBef>
            </a:pPr>
            <a:endParaRPr lang="en-US" dirty="0">
              <a:latin typeface="Arial"/>
              <a:cs typeface="Arial"/>
            </a:endParaRPr>
          </a:p>
          <a:p>
            <a:pPr marL="266700" marR="3810" indent="-257175" algn="just">
              <a:spcBef>
                <a:spcPts val="382"/>
              </a:spcBef>
              <a:buChar char="•"/>
              <a:tabLst>
                <a:tab pos="266700" algn="l"/>
              </a:tabLst>
            </a:pPr>
            <a:r>
              <a:rPr lang="en-US" sz="1500" spc="-71" dirty="0">
                <a:latin typeface="Arial"/>
                <a:cs typeface="Arial"/>
              </a:rPr>
              <a:t>Numerous </a:t>
            </a:r>
            <a:r>
              <a:rPr lang="en-US" sz="1500" spc="-38" dirty="0">
                <a:latin typeface="Arial"/>
                <a:cs typeface="Arial"/>
              </a:rPr>
              <a:t>facultative </a:t>
            </a:r>
            <a:r>
              <a:rPr lang="en-US" sz="1500" spc="-64" dirty="0">
                <a:latin typeface="Arial"/>
                <a:cs typeface="Arial"/>
              </a:rPr>
              <a:t>anaerobic </a:t>
            </a:r>
            <a:r>
              <a:rPr lang="en-US" sz="1500" spc="-49" dirty="0">
                <a:latin typeface="Arial"/>
                <a:cs typeface="Arial"/>
              </a:rPr>
              <a:t>bacteria </a:t>
            </a:r>
            <a:r>
              <a:rPr lang="en-US" sz="1500" spc="-94" dirty="0">
                <a:latin typeface="Arial"/>
                <a:cs typeface="Arial"/>
              </a:rPr>
              <a:t>make </a:t>
            </a:r>
            <a:r>
              <a:rPr lang="en-US" sz="1500" spc="-45" dirty="0">
                <a:latin typeface="Arial"/>
                <a:cs typeface="Arial"/>
              </a:rPr>
              <a:t>up </a:t>
            </a:r>
            <a:r>
              <a:rPr lang="en-US" sz="1500" spc="-15" dirty="0">
                <a:latin typeface="Arial"/>
                <a:cs typeface="Arial"/>
              </a:rPr>
              <a:t>the </a:t>
            </a:r>
            <a:r>
              <a:rPr lang="en-US" sz="1500" spc="-38" dirty="0">
                <a:latin typeface="Arial"/>
                <a:cs typeface="Arial"/>
              </a:rPr>
              <a:t>hydrolytic </a:t>
            </a:r>
            <a:r>
              <a:rPr lang="en-US" sz="1500" spc="-49" dirty="0">
                <a:latin typeface="Arial"/>
                <a:cs typeface="Arial"/>
              </a:rPr>
              <a:t>bacteria.  </a:t>
            </a:r>
            <a:r>
              <a:rPr lang="en-US" sz="1500" spc="-101" dirty="0">
                <a:latin typeface="Arial"/>
                <a:cs typeface="Arial"/>
              </a:rPr>
              <a:t>They </a:t>
            </a:r>
            <a:r>
              <a:rPr lang="en-US" sz="1500" spc="-60" dirty="0">
                <a:latin typeface="Arial"/>
                <a:cs typeface="Arial"/>
              </a:rPr>
              <a:t>produce </a:t>
            </a:r>
            <a:r>
              <a:rPr lang="en-US" sz="1500" spc="-101" dirty="0" err="1">
                <a:latin typeface="Arial"/>
                <a:cs typeface="Arial"/>
              </a:rPr>
              <a:t>exoenzymes</a:t>
            </a:r>
            <a:r>
              <a:rPr lang="en-US" sz="1500" spc="-101" dirty="0">
                <a:latin typeface="Arial"/>
                <a:cs typeface="Arial"/>
              </a:rPr>
              <a:t> </a:t>
            </a:r>
            <a:r>
              <a:rPr lang="en-US" sz="1500" spc="-4" dirty="0">
                <a:latin typeface="Arial"/>
                <a:cs typeface="Arial"/>
              </a:rPr>
              <a:t>that </a:t>
            </a:r>
            <a:r>
              <a:rPr lang="en-US" sz="1500" u="sng" spc="-56" dirty="0">
                <a:latin typeface="Arial"/>
                <a:cs typeface="Arial"/>
              </a:rPr>
              <a:t>solubilize </a:t>
            </a:r>
            <a:r>
              <a:rPr lang="en-US" sz="1500" u="sng" spc="-71" dirty="0">
                <a:latin typeface="Arial"/>
                <a:cs typeface="Arial"/>
              </a:rPr>
              <a:t>complex </a:t>
            </a:r>
            <a:r>
              <a:rPr lang="en-US" sz="1500" u="sng" spc="-45" dirty="0">
                <a:latin typeface="Arial"/>
                <a:cs typeface="Arial"/>
              </a:rPr>
              <a:t>insoluble </a:t>
            </a:r>
            <a:r>
              <a:rPr lang="en-US" sz="1500" u="sng" spc="-68" dirty="0">
                <a:latin typeface="Arial"/>
                <a:cs typeface="Arial"/>
              </a:rPr>
              <a:t>substrates </a:t>
            </a:r>
            <a:r>
              <a:rPr lang="en-US" sz="1500" u="sng" spc="-8" dirty="0">
                <a:latin typeface="Arial"/>
                <a:cs typeface="Arial"/>
              </a:rPr>
              <a:t>into  </a:t>
            </a:r>
            <a:r>
              <a:rPr lang="en-US" sz="1500" u="sng" spc="-56" dirty="0">
                <a:latin typeface="Arial"/>
                <a:cs typeface="Arial"/>
              </a:rPr>
              <a:t>simple soluble </a:t>
            </a:r>
            <a:r>
              <a:rPr lang="en-US" sz="1500" u="sng" spc="-71" dirty="0">
                <a:latin typeface="Arial"/>
                <a:cs typeface="Arial"/>
              </a:rPr>
              <a:t>substrates </a:t>
            </a:r>
            <a:r>
              <a:rPr lang="en-US" sz="1500" spc="-71" dirty="0">
                <a:latin typeface="Arial"/>
                <a:cs typeface="Arial"/>
              </a:rPr>
              <a:t>and </a:t>
            </a:r>
            <a:r>
              <a:rPr lang="en-US" sz="1500" u="sng" spc="-94" dirty="0">
                <a:latin typeface="Arial"/>
                <a:cs typeface="Arial"/>
              </a:rPr>
              <a:t>can </a:t>
            </a:r>
            <a:r>
              <a:rPr lang="en-US" sz="1500" u="sng" spc="-68" dirty="0">
                <a:latin typeface="Arial"/>
                <a:cs typeface="Arial"/>
              </a:rPr>
              <a:t>be </a:t>
            </a:r>
            <a:r>
              <a:rPr lang="en-US" sz="1500" u="sng" spc="-71" dirty="0">
                <a:latin typeface="Arial"/>
                <a:cs typeface="Arial"/>
              </a:rPr>
              <a:t>absorbed and degraded</a:t>
            </a:r>
            <a:r>
              <a:rPr lang="en-US" sz="1500" spc="-71" dirty="0">
                <a:latin typeface="Arial"/>
                <a:cs typeface="Arial"/>
              </a:rPr>
              <a:t> </a:t>
            </a:r>
            <a:r>
              <a:rPr lang="en-US" sz="1500" spc="-68" dirty="0">
                <a:latin typeface="Arial"/>
                <a:cs typeface="Arial"/>
              </a:rPr>
              <a:t>by </a:t>
            </a:r>
            <a:r>
              <a:rPr lang="en-US" sz="1500" spc="-53" dirty="0">
                <a:latin typeface="Arial"/>
                <a:cs typeface="Arial"/>
              </a:rPr>
              <a:t>larger  </a:t>
            </a:r>
            <a:r>
              <a:rPr lang="en-US" sz="1500" spc="-41" dirty="0">
                <a:latin typeface="Arial"/>
                <a:cs typeface="Arial"/>
              </a:rPr>
              <a:t>number </a:t>
            </a:r>
            <a:r>
              <a:rPr lang="en-US" sz="1500" spc="-4" dirty="0">
                <a:latin typeface="Arial"/>
                <a:cs typeface="Arial"/>
              </a:rPr>
              <a:t>of </a:t>
            </a:r>
            <a:r>
              <a:rPr lang="en-US" sz="1500" spc="-64" dirty="0">
                <a:latin typeface="Arial"/>
                <a:cs typeface="Arial"/>
              </a:rPr>
              <a:t>bacteria such </a:t>
            </a:r>
            <a:r>
              <a:rPr lang="en-US" sz="1500" spc="-139" dirty="0">
                <a:latin typeface="Arial"/>
                <a:cs typeface="Arial"/>
              </a:rPr>
              <a:t>as </a:t>
            </a:r>
            <a:r>
              <a:rPr lang="en-US" sz="1500" spc="-75" dirty="0">
                <a:latin typeface="Arial"/>
                <a:cs typeface="Arial"/>
              </a:rPr>
              <a:t>:</a:t>
            </a:r>
            <a:r>
              <a:rPr lang="en-US" sz="1500" i="1" spc="-75" dirty="0" err="1">
                <a:latin typeface="Trebuchet MS"/>
                <a:cs typeface="Trebuchet MS"/>
              </a:rPr>
              <a:t>Bacteroides</a:t>
            </a:r>
            <a:r>
              <a:rPr lang="en-US" sz="1500" i="1" spc="-75" dirty="0">
                <a:latin typeface="Trebuchet MS"/>
                <a:cs typeface="Trebuchet MS"/>
              </a:rPr>
              <a:t>, </a:t>
            </a:r>
            <a:r>
              <a:rPr lang="en-US" sz="1500" i="1" spc="-90" dirty="0" err="1">
                <a:latin typeface="Trebuchet MS"/>
                <a:cs typeface="Trebuchet MS"/>
              </a:rPr>
              <a:t>Bifidobacteria</a:t>
            </a:r>
            <a:r>
              <a:rPr lang="en-US" sz="1500" i="1" spc="-90" dirty="0">
                <a:latin typeface="Trebuchet MS"/>
                <a:cs typeface="Trebuchet MS"/>
              </a:rPr>
              <a:t>, </a:t>
            </a:r>
            <a:r>
              <a:rPr lang="en-US" sz="1500" spc="-71" dirty="0">
                <a:latin typeface="Arial"/>
                <a:cs typeface="Arial"/>
              </a:rPr>
              <a:t>and</a:t>
            </a:r>
            <a:r>
              <a:rPr lang="en-US" sz="1500" spc="-236" dirty="0">
                <a:latin typeface="Arial"/>
                <a:cs typeface="Arial"/>
              </a:rPr>
              <a:t> </a:t>
            </a:r>
            <a:r>
              <a:rPr lang="en-US" sz="1500" i="1" spc="-101" dirty="0">
                <a:latin typeface="Trebuchet MS"/>
                <a:cs typeface="Trebuchet MS"/>
              </a:rPr>
              <a:t>Clostridium</a:t>
            </a:r>
            <a:r>
              <a:rPr lang="en-US" sz="1500" i="1" spc="-101" dirty="0">
                <a:latin typeface="Trebuchet MS"/>
                <a:cs typeface="Trebuchet MS"/>
              </a:rPr>
              <a:t>.</a:t>
            </a:r>
          </a:p>
          <a:p>
            <a:pPr marL="9525" marR="3810" algn="just">
              <a:spcBef>
                <a:spcPts val="382"/>
              </a:spcBef>
              <a:tabLst>
                <a:tab pos="266700" algn="l"/>
              </a:tabLst>
            </a:pPr>
            <a:endParaRPr lang="en-US" sz="1500" dirty="0">
              <a:latin typeface="Trebuchet MS"/>
              <a:cs typeface="Trebuchet MS"/>
            </a:endParaRPr>
          </a:p>
          <a:p>
            <a:pPr marL="1343501">
              <a:spcBef>
                <a:spcPts val="413"/>
              </a:spcBef>
            </a:pPr>
            <a:r>
              <a:rPr lang="en-US" spc="-131" dirty="0">
                <a:latin typeface="Arial"/>
                <a:cs typeface="Arial"/>
              </a:rPr>
              <a:t>Poly-P </a:t>
            </a:r>
            <a:r>
              <a:rPr lang="en-US" spc="-79" dirty="0">
                <a:latin typeface="Arial"/>
                <a:cs typeface="Arial"/>
              </a:rPr>
              <a:t>Bacteria </a:t>
            </a:r>
            <a:r>
              <a:rPr lang="en-US" spc="-101" dirty="0">
                <a:latin typeface="Arial"/>
                <a:cs typeface="Arial"/>
              </a:rPr>
              <a:t>(Example:</a:t>
            </a:r>
            <a:r>
              <a:rPr lang="en-US" spc="-109" dirty="0">
                <a:latin typeface="Arial"/>
                <a:cs typeface="Arial"/>
              </a:rPr>
              <a:t> </a:t>
            </a:r>
            <a:r>
              <a:rPr lang="en-US" spc="-68" dirty="0" err="1">
                <a:latin typeface="Arial"/>
                <a:cs typeface="Arial"/>
              </a:rPr>
              <a:t>Acinobacter</a:t>
            </a:r>
            <a:r>
              <a:rPr lang="en-US" spc="-68" dirty="0">
                <a:latin typeface="Arial"/>
                <a:cs typeface="Arial"/>
              </a:rPr>
              <a:t>)</a:t>
            </a:r>
            <a:endParaRPr lang="en-US" dirty="0">
              <a:latin typeface="Arial"/>
              <a:cs typeface="Arial"/>
            </a:endParaRPr>
          </a:p>
          <a:p>
            <a:pPr marL="266700" marR="80010" indent="-257175" algn="just">
              <a:spcBef>
                <a:spcPts val="382"/>
              </a:spcBef>
              <a:buChar char="•"/>
              <a:tabLst>
                <a:tab pos="308610" algn="l"/>
                <a:tab pos="309086" algn="l"/>
              </a:tabLst>
            </a:pPr>
            <a:r>
              <a:rPr lang="en-US" sz="1500" spc="-105" dirty="0">
                <a:latin typeface="Arial"/>
                <a:cs typeface="Arial"/>
              </a:rPr>
              <a:t>Poly-P </a:t>
            </a:r>
            <a:r>
              <a:rPr lang="en-US" sz="1500" spc="-49" dirty="0">
                <a:latin typeface="Arial"/>
                <a:cs typeface="Arial"/>
              </a:rPr>
              <a:t>bacteria </a:t>
            </a:r>
            <a:r>
              <a:rPr lang="en-US" sz="1500" spc="-11" dirty="0">
                <a:latin typeface="Arial"/>
                <a:cs typeface="Arial"/>
              </a:rPr>
              <a:t>or </a:t>
            </a:r>
            <a:r>
              <a:rPr lang="en-US" sz="1500" spc="-64" dirty="0">
                <a:latin typeface="Arial"/>
                <a:cs typeface="Arial"/>
              </a:rPr>
              <a:t>phosphorus </a:t>
            </a:r>
            <a:r>
              <a:rPr lang="en-US" sz="1500" spc="-60" dirty="0">
                <a:latin typeface="Arial"/>
                <a:cs typeface="Arial"/>
              </a:rPr>
              <a:t>accumulating </a:t>
            </a:r>
            <a:r>
              <a:rPr lang="en-US" sz="1500" spc="-83" dirty="0">
                <a:latin typeface="Arial"/>
                <a:cs typeface="Arial"/>
              </a:rPr>
              <a:t>organisms </a:t>
            </a:r>
            <a:r>
              <a:rPr lang="en-US" sz="1500" spc="-150" dirty="0">
                <a:latin typeface="Arial"/>
                <a:cs typeface="Arial"/>
              </a:rPr>
              <a:t>(PAO) </a:t>
            </a:r>
            <a:r>
              <a:rPr lang="en-US" sz="1500" spc="-68" dirty="0">
                <a:latin typeface="Arial"/>
                <a:cs typeface="Arial"/>
              </a:rPr>
              <a:t>are </a:t>
            </a:r>
            <a:r>
              <a:rPr lang="en-US" sz="1500" spc="-90" dirty="0">
                <a:latin typeface="Arial"/>
                <a:cs typeface="Arial"/>
              </a:rPr>
              <a:t>used </a:t>
            </a:r>
            <a:r>
              <a:rPr lang="en-US" sz="1500" spc="-19" dirty="0">
                <a:latin typeface="Arial"/>
                <a:cs typeface="Arial"/>
              </a:rPr>
              <a:t>in  </a:t>
            </a:r>
            <a:r>
              <a:rPr lang="en-US" sz="1500" u="sng" spc="-49" dirty="0">
                <a:latin typeface="Arial"/>
                <a:cs typeface="Arial"/>
              </a:rPr>
              <a:t>biological </a:t>
            </a:r>
            <a:r>
              <a:rPr lang="en-US" sz="1500" u="sng" spc="-64" dirty="0">
                <a:latin typeface="Arial"/>
                <a:cs typeface="Arial"/>
              </a:rPr>
              <a:t>phosphorus </a:t>
            </a:r>
            <a:r>
              <a:rPr lang="en-US" sz="1500" u="sng" spc="-56" dirty="0">
                <a:latin typeface="Arial"/>
                <a:cs typeface="Arial"/>
              </a:rPr>
              <a:t>removal</a:t>
            </a:r>
            <a:r>
              <a:rPr lang="en-US" sz="1500" spc="-56" dirty="0">
                <a:latin typeface="Arial"/>
                <a:cs typeface="Arial"/>
              </a:rPr>
              <a:t> </a:t>
            </a:r>
            <a:r>
              <a:rPr lang="en-US" sz="1500" spc="-34" dirty="0">
                <a:latin typeface="Arial"/>
                <a:cs typeface="Arial"/>
              </a:rPr>
              <a:t>units. </a:t>
            </a:r>
            <a:r>
              <a:rPr lang="en-US" sz="1500" spc="-139" dirty="0">
                <a:latin typeface="Arial"/>
                <a:cs typeface="Arial"/>
              </a:rPr>
              <a:t>By </a:t>
            </a:r>
            <a:r>
              <a:rPr lang="en-US" sz="1500" spc="-64" dirty="0">
                <a:latin typeface="Arial"/>
                <a:cs typeface="Arial"/>
              </a:rPr>
              <a:t>recycling </a:t>
            </a:r>
            <a:r>
              <a:rPr lang="en-US" sz="1500" spc="-15" dirty="0">
                <a:latin typeface="Arial"/>
                <a:cs typeface="Arial"/>
              </a:rPr>
              <a:t>the </a:t>
            </a:r>
            <a:r>
              <a:rPr lang="en-US" sz="1500" spc="-49" dirty="0">
                <a:latin typeface="Arial"/>
                <a:cs typeface="Arial"/>
              </a:rPr>
              <a:t>bacteria </a:t>
            </a:r>
            <a:r>
              <a:rPr lang="en-US" sz="1500" spc="-34" dirty="0">
                <a:latin typeface="Arial"/>
                <a:cs typeface="Arial"/>
              </a:rPr>
              <a:t>through  </a:t>
            </a:r>
            <a:r>
              <a:rPr lang="en-US" sz="1500" spc="-64" dirty="0">
                <a:latin typeface="Arial"/>
                <a:cs typeface="Arial"/>
              </a:rPr>
              <a:t>anaerobic </a:t>
            </a:r>
            <a:r>
              <a:rPr lang="en-US" sz="1500" spc="-71" dirty="0">
                <a:latin typeface="Arial"/>
                <a:cs typeface="Arial"/>
              </a:rPr>
              <a:t>and </a:t>
            </a:r>
            <a:r>
              <a:rPr lang="en-US" sz="1500" spc="-60" dirty="0">
                <a:latin typeface="Arial"/>
                <a:cs typeface="Arial"/>
              </a:rPr>
              <a:t>aerobic </a:t>
            </a:r>
            <a:r>
              <a:rPr lang="en-US" sz="1500" spc="-101" dirty="0">
                <a:latin typeface="Arial"/>
                <a:cs typeface="Arial"/>
              </a:rPr>
              <a:t>zones, </a:t>
            </a:r>
            <a:r>
              <a:rPr lang="en-US" sz="1500" spc="-15" dirty="0">
                <a:latin typeface="Arial"/>
                <a:cs typeface="Arial"/>
              </a:rPr>
              <a:t>the </a:t>
            </a:r>
            <a:r>
              <a:rPr lang="en-US" sz="1500" spc="-49" dirty="0">
                <a:latin typeface="Arial"/>
                <a:cs typeface="Arial"/>
              </a:rPr>
              <a:t>bacteria </a:t>
            </a:r>
            <a:r>
              <a:rPr lang="en-US" sz="1500" spc="-64" dirty="0">
                <a:latin typeface="Arial"/>
                <a:cs typeface="Arial"/>
              </a:rPr>
              <a:t>remove </a:t>
            </a:r>
            <a:r>
              <a:rPr lang="en-US" sz="1500" spc="-45" dirty="0">
                <a:latin typeface="Arial"/>
                <a:cs typeface="Arial"/>
              </a:rPr>
              <a:t>orthophosphate </a:t>
            </a:r>
            <a:r>
              <a:rPr lang="en-US" sz="1500" spc="-124" dirty="0">
                <a:latin typeface="Arial"/>
                <a:cs typeface="Arial"/>
              </a:rPr>
              <a:t>(H2PO4</a:t>
            </a:r>
            <a:r>
              <a:rPr lang="en-US" sz="1500" spc="-210" dirty="0">
                <a:latin typeface="Arial"/>
                <a:cs typeface="Arial"/>
              </a:rPr>
              <a:t> </a:t>
            </a:r>
            <a:r>
              <a:rPr lang="en-US" sz="1500" spc="-127" dirty="0">
                <a:latin typeface="Arial"/>
                <a:cs typeface="Arial"/>
              </a:rPr>
              <a:t>−</a:t>
            </a:r>
            <a:endParaRPr lang="en-US" sz="1500" dirty="0">
              <a:latin typeface="Arial"/>
              <a:cs typeface="Arial"/>
            </a:endParaRPr>
          </a:p>
          <a:p>
            <a:pPr marL="266700" marR="281464" algn="just"/>
            <a:r>
              <a:rPr lang="en-US" sz="1500" spc="-94" dirty="0">
                <a:latin typeface="Arial"/>
                <a:cs typeface="Arial"/>
              </a:rPr>
              <a:t>/HPO4</a:t>
            </a:r>
            <a:r>
              <a:rPr lang="en-US" sz="1500" spc="-90" dirty="0">
                <a:latin typeface="Arial"/>
                <a:cs typeface="Arial"/>
              </a:rPr>
              <a:t> </a:t>
            </a:r>
            <a:r>
              <a:rPr lang="en-US" sz="1500" spc="-101" dirty="0">
                <a:latin typeface="Arial"/>
                <a:cs typeface="Arial"/>
              </a:rPr>
              <a:t>2−</a:t>
            </a:r>
            <a:r>
              <a:rPr lang="en-US" sz="1500" spc="-79" dirty="0">
                <a:latin typeface="Arial"/>
                <a:cs typeface="Arial"/>
              </a:rPr>
              <a:t> </a:t>
            </a:r>
            <a:r>
              <a:rPr lang="en-US" sz="1500" spc="-45" dirty="0">
                <a:latin typeface="Arial"/>
                <a:cs typeface="Arial"/>
              </a:rPr>
              <a:t>)</a:t>
            </a:r>
            <a:r>
              <a:rPr lang="en-US" sz="1500" spc="-79" dirty="0">
                <a:latin typeface="Arial"/>
                <a:cs typeface="Arial"/>
              </a:rPr>
              <a:t> </a:t>
            </a:r>
            <a:r>
              <a:rPr lang="en-US" sz="1500" spc="-19" dirty="0">
                <a:latin typeface="Arial"/>
                <a:cs typeface="Arial"/>
              </a:rPr>
              <a:t>from</a:t>
            </a:r>
            <a:r>
              <a:rPr lang="en-US" sz="1500" spc="-86" dirty="0">
                <a:latin typeface="Arial"/>
                <a:cs typeface="Arial"/>
              </a:rPr>
              <a:t> </a:t>
            </a:r>
            <a:r>
              <a:rPr lang="en-US" sz="1500" spc="-15" dirty="0">
                <a:latin typeface="Arial"/>
                <a:cs typeface="Arial"/>
              </a:rPr>
              <a:t>the</a:t>
            </a:r>
            <a:r>
              <a:rPr lang="en-US" sz="1500" spc="-75" dirty="0">
                <a:latin typeface="Arial"/>
                <a:cs typeface="Arial"/>
              </a:rPr>
              <a:t> </a:t>
            </a:r>
            <a:r>
              <a:rPr lang="en-US" sz="1500" spc="-53" dirty="0">
                <a:latin typeface="Arial"/>
                <a:cs typeface="Arial"/>
              </a:rPr>
              <a:t>wastewater</a:t>
            </a:r>
            <a:r>
              <a:rPr lang="en-US" sz="1500" spc="-56" dirty="0">
                <a:latin typeface="Arial"/>
                <a:cs typeface="Arial"/>
              </a:rPr>
              <a:t> </a:t>
            </a:r>
            <a:r>
              <a:rPr lang="en-US" sz="1500" spc="-19" dirty="0">
                <a:latin typeface="Arial"/>
                <a:cs typeface="Arial"/>
              </a:rPr>
              <a:t>in</a:t>
            </a:r>
            <a:r>
              <a:rPr lang="en-US" sz="1500" spc="-86" dirty="0">
                <a:latin typeface="Arial"/>
                <a:cs typeface="Arial"/>
              </a:rPr>
              <a:t> </a:t>
            </a:r>
            <a:r>
              <a:rPr lang="en-US" sz="1500" spc="-34" dirty="0">
                <a:latin typeface="Arial"/>
                <a:cs typeface="Arial"/>
              </a:rPr>
              <a:t>quantities</a:t>
            </a:r>
            <a:r>
              <a:rPr lang="en-US" sz="1500" spc="-64" dirty="0">
                <a:latin typeface="Arial"/>
                <a:cs typeface="Arial"/>
              </a:rPr>
              <a:t> </a:t>
            </a:r>
            <a:r>
              <a:rPr lang="en-US" sz="1500" spc="-49" dirty="0">
                <a:latin typeface="Arial"/>
                <a:cs typeface="Arial"/>
              </a:rPr>
              <a:t>greater</a:t>
            </a:r>
            <a:r>
              <a:rPr lang="en-US" sz="1500" spc="-83" dirty="0">
                <a:latin typeface="Arial"/>
                <a:cs typeface="Arial"/>
              </a:rPr>
              <a:t> </a:t>
            </a:r>
            <a:r>
              <a:rPr lang="en-US" sz="1500" spc="-30" dirty="0">
                <a:latin typeface="Arial"/>
                <a:cs typeface="Arial"/>
              </a:rPr>
              <a:t>than</a:t>
            </a:r>
            <a:r>
              <a:rPr lang="en-US" sz="1500" spc="-79" dirty="0">
                <a:latin typeface="Arial"/>
                <a:cs typeface="Arial"/>
              </a:rPr>
              <a:t> </a:t>
            </a:r>
            <a:r>
              <a:rPr lang="en-US" sz="1500" spc="-41" dirty="0">
                <a:latin typeface="Arial"/>
                <a:cs typeface="Arial"/>
              </a:rPr>
              <a:t>normal</a:t>
            </a:r>
            <a:r>
              <a:rPr lang="en-US" sz="1500" spc="-83" dirty="0">
                <a:latin typeface="Arial"/>
                <a:cs typeface="Arial"/>
              </a:rPr>
              <a:t> </a:t>
            </a:r>
            <a:r>
              <a:rPr lang="en-US" sz="1500" spc="-41" dirty="0">
                <a:latin typeface="Arial"/>
                <a:cs typeface="Arial"/>
              </a:rPr>
              <a:t>cellular  </a:t>
            </a:r>
            <a:r>
              <a:rPr lang="en-US" sz="1500" spc="-83" dirty="0">
                <a:latin typeface="Arial"/>
                <a:cs typeface="Arial"/>
              </a:rPr>
              <a:t>needs, </a:t>
            </a:r>
            <a:r>
              <a:rPr lang="en-US" sz="1500" spc="-45" dirty="0">
                <a:latin typeface="Arial"/>
                <a:cs typeface="Arial"/>
              </a:rPr>
              <a:t>include </a:t>
            </a:r>
            <a:r>
              <a:rPr lang="en-US" sz="1500" i="1" spc="-94" dirty="0" err="1">
                <a:latin typeface="Trebuchet MS"/>
                <a:cs typeface="Trebuchet MS"/>
              </a:rPr>
              <a:t>Acinobacter</a:t>
            </a:r>
            <a:r>
              <a:rPr lang="en-US" sz="1500" i="1" spc="-94" dirty="0">
                <a:latin typeface="Trebuchet MS"/>
                <a:cs typeface="Trebuchet MS"/>
              </a:rPr>
              <a:t>, </a:t>
            </a:r>
            <a:r>
              <a:rPr lang="en-US" sz="1500" i="1" spc="-98" dirty="0" err="1">
                <a:latin typeface="Trebuchet MS"/>
                <a:cs typeface="Trebuchet MS"/>
              </a:rPr>
              <a:t>Aerobacter</a:t>
            </a:r>
            <a:r>
              <a:rPr lang="en-US" sz="1500" i="1" spc="-98" dirty="0">
                <a:latin typeface="Trebuchet MS"/>
                <a:cs typeface="Trebuchet MS"/>
              </a:rPr>
              <a:t>, </a:t>
            </a:r>
            <a:r>
              <a:rPr lang="en-US" sz="1500" i="1" spc="-60" dirty="0" err="1">
                <a:latin typeface="Trebuchet MS"/>
                <a:cs typeface="Trebuchet MS"/>
              </a:rPr>
              <a:t>Beggiatoa</a:t>
            </a:r>
            <a:r>
              <a:rPr lang="en-US" sz="1500" i="1" spc="-60" dirty="0">
                <a:latin typeface="Trebuchet MS"/>
                <a:cs typeface="Trebuchet MS"/>
              </a:rPr>
              <a:t>, </a:t>
            </a:r>
            <a:r>
              <a:rPr lang="en-US" sz="1500" i="1" spc="-101" dirty="0" err="1">
                <a:latin typeface="Trebuchet MS"/>
                <a:cs typeface="Trebuchet MS"/>
              </a:rPr>
              <a:t>Enterobacter</a:t>
            </a:r>
            <a:r>
              <a:rPr lang="en-US" sz="1500" i="1" spc="-101" dirty="0">
                <a:latin typeface="Trebuchet MS"/>
                <a:cs typeface="Trebuchet MS"/>
              </a:rPr>
              <a:t>, </a:t>
            </a:r>
            <a:r>
              <a:rPr lang="en-US" sz="1500" spc="-71" dirty="0">
                <a:latin typeface="Arial"/>
                <a:cs typeface="Arial"/>
              </a:rPr>
              <a:t>and </a:t>
            </a:r>
            <a:r>
              <a:rPr lang="en-US" sz="1500" i="1" spc="-98" dirty="0" err="1">
                <a:latin typeface="Trebuchet MS"/>
                <a:cs typeface="Trebuchet MS"/>
              </a:rPr>
              <a:t>Proteobacter</a:t>
            </a:r>
            <a:r>
              <a:rPr lang="en-US" sz="1500" i="1" spc="-98" dirty="0">
                <a:latin typeface="Trebuchet MS"/>
                <a:cs typeface="Trebuchet MS"/>
              </a:rPr>
              <a:t>.</a:t>
            </a:r>
            <a:endParaRPr lang="en-US" sz="1500" dirty="0">
              <a:latin typeface="Trebuchet MS"/>
              <a:cs typeface="Trebuchet MS"/>
            </a:endParaRPr>
          </a:p>
        </p:txBody>
      </p:sp>
    </p:spTree>
    <p:extLst>
      <p:ext uri="{BB962C8B-B14F-4D97-AF65-F5344CB8AC3E}">
        <p14:creationId xmlns:p14="http://schemas.microsoft.com/office/powerpoint/2010/main" val="3481015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44956" y="1488282"/>
            <a:ext cx="6055994" cy="2571858"/>
          </a:xfrm>
          <a:prstGeom prst="rect">
            <a:avLst/>
          </a:prstGeom>
        </p:spPr>
        <p:txBody>
          <a:bodyPr vert="horz" wrap="square" lIns="0" tIns="78105" rIns="0" bIns="0" rtlCol="0">
            <a:spAutoFit/>
          </a:bodyPr>
          <a:lstStyle/>
          <a:p>
            <a:pPr marL="266700" marR="3810" indent="-257175" algn="just">
              <a:lnSpc>
                <a:spcPct val="80000"/>
              </a:lnSpc>
              <a:spcBef>
                <a:spcPts val="615"/>
              </a:spcBef>
              <a:buChar char="•"/>
              <a:tabLst>
                <a:tab pos="266700" algn="l"/>
              </a:tabLst>
            </a:pPr>
            <a:r>
              <a:rPr sz="2250" spc="-90" dirty="0">
                <a:latin typeface="Arial"/>
                <a:cs typeface="Arial"/>
              </a:rPr>
              <a:t>Members </a:t>
            </a:r>
            <a:r>
              <a:rPr sz="2250" spc="-4" dirty="0">
                <a:latin typeface="Arial"/>
                <a:cs typeface="Arial"/>
              </a:rPr>
              <a:t>of </a:t>
            </a:r>
            <a:r>
              <a:rPr sz="2250" spc="-94" dirty="0">
                <a:latin typeface="Arial"/>
                <a:cs typeface="Arial"/>
              </a:rPr>
              <a:t>cyanobacteria </a:t>
            </a:r>
            <a:r>
              <a:rPr sz="2250" spc="-101" dirty="0">
                <a:latin typeface="Arial"/>
                <a:cs typeface="Arial"/>
              </a:rPr>
              <a:t>are </a:t>
            </a:r>
            <a:r>
              <a:rPr sz="2250" u="sng" spc="-60" dirty="0">
                <a:latin typeface="Arial"/>
                <a:cs typeface="Arial"/>
              </a:rPr>
              <a:t>photosynthetic  </a:t>
            </a:r>
            <a:r>
              <a:rPr sz="2250" u="sng" spc="-75" dirty="0">
                <a:latin typeface="Arial"/>
                <a:cs typeface="Arial"/>
              </a:rPr>
              <a:t>bacteria</a:t>
            </a:r>
            <a:r>
              <a:rPr sz="2250" spc="-75" dirty="0">
                <a:latin typeface="Arial"/>
                <a:cs typeface="Arial"/>
              </a:rPr>
              <a:t>. </a:t>
            </a:r>
            <a:r>
              <a:rPr sz="2250" spc="-105" dirty="0">
                <a:latin typeface="Arial"/>
                <a:cs typeface="Arial"/>
              </a:rPr>
              <a:t>Before </a:t>
            </a:r>
            <a:r>
              <a:rPr sz="2250" spc="-11" dirty="0">
                <a:latin typeface="Arial"/>
                <a:cs typeface="Arial"/>
              </a:rPr>
              <a:t>their </a:t>
            </a:r>
            <a:r>
              <a:rPr sz="2250" spc="-68" dirty="0">
                <a:latin typeface="Arial"/>
                <a:cs typeface="Arial"/>
              </a:rPr>
              <a:t>procaryotic </a:t>
            </a:r>
            <a:r>
              <a:rPr sz="2250" spc="-75" dirty="0">
                <a:latin typeface="Arial"/>
                <a:cs typeface="Arial"/>
              </a:rPr>
              <a:t>cell </a:t>
            </a:r>
            <a:r>
              <a:rPr sz="2250" spc="-49" dirty="0">
                <a:latin typeface="Arial"/>
                <a:cs typeface="Arial"/>
              </a:rPr>
              <a:t>structure  </a:t>
            </a:r>
            <a:r>
              <a:rPr sz="2250" spc="-153" dirty="0">
                <a:latin typeface="Arial"/>
                <a:cs typeface="Arial"/>
              </a:rPr>
              <a:t>was </a:t>
            </a:r>
            <a:r>
              <a:rPr sz="2250" spc="-113" dirty="0">
                <a:latin typeface="Arial"/>
                <a:cs typeface="Arial"/>
              </a:rPr>
              <a:t>recognized, </a:t>
            </a:r>
            <a:r>
              <a:rPr sz="2250" spc="-53" dirty="0">
                <a:latin typeface="Arial"/>
                <a:cs typeface="Arial"/>
              </a:rPr>
              <a:t>they </a:t>
            </a:r>
            <a:r>
              <a:rPr sz="2250" spc="-75" dirty="0">
                <a:latin typeface="Arial"/>
                <a:cs typeface="Arial"/>
              </a:rPr>
              <a:t>were </a:t>
            </a:r>
            <a:r>
              <a:rPr sz="2250" spc="-101" dirty="0">
                <a:latin typeface="Arial"/>
                <a:cs typeface="Arial"/>
              </a:rPr>
              <a:t>considered </a:t>
            </a:r>
            <a:r>
              <a:rPr sz="2250" spc="23" dirty="0">
                <a:latin typeface="Arial"/>
                <a:cs typeface="Arial"/>
              </a:rPr>
              <a:t>to </a:t>
            </a:r>
            <a:r>
              <a:rPr sz="2250" spc="-105" dirty="0">
                <a:latin typeface="Arial"/>
                <a:cs typeface="Arial"/>
              </a:rPr>
              <a:t>be </a:t>
            </a:r>
            <a:r>
              <a:rPr sz="2250" spc="-71" dirty="0">
                <a:latin typeface="Arial"/>
                <a:cs typeface="Arial"/>
              </a:rPr>
              <a:t>blue-  </a:t>
            </a:r>
            <a:r>
              <a:rPr sz="2250" spc="-105" dirty="0">
                <a:latin typeface="Arial"/>
                <a:cs typeface="Arial"/>
              </a:rPr>
              <a:t>green </a:t>
            </a:r>
            <a:r>
              <a:rPr sz="2250" spc="-131" dirty="0">
                <a:latin typeface="Arial"/>
                <a:cs typeface="Arial"/>
              </a:rPr>
              <a:t>algae. </a:t>
            </a:r>
            <a:r>
              <a:rPr sz="2250" spc="-113" dirty="0">
                <a:latin typeface="Arial"/>
                <a:cs typeface="Arial"/>
              </a:rPr>
              <a:t>Cyanobacteria </a:t>
            </a:r>
            <a:r>
              <a:rPr sz="2250" spc="-135" dirty="0">
                <a:latin typeface="Arial"/>
                <a:cs typeface="Arial"/>
              </a:rPr>
              <a:t>may </a:t>
            </a:r>
            <a:r>
              <a:rPr sz="2250" spc="-109" dirty="0">
                <a:latin typeface="Arial"/>
                <a:cs typeface="Arial"/>
              </a:rPr>
              <a:t>be </a:t>
            </a:r>
            <a:r>
              <a:rPr sz="2250" spc="-56" dirty="0">
                <a:latin typeface="Arial"/>
                <a:cs typeface="Arial"/>
              </a:rPr>
              <a:t>found </a:t>
            </a:r>
            <a:r>
              <a:rPr sz="2250" spc="-210" dirty="0">
                <a:latin typeface="Arial"/>
                <a:cs typeface="Arial"/>
              </a:rPr>
              <a:t>as  </a:t>
            </a:r>
            <a:r>
              <a:rPr sz="2250" spc="-53" dirty="0">
                <a:latin typeface="Arial"/>
                <a:cs typeface="Arial"/>
              </a:rPr>
              <a:t>individual </a:t>
            </a:r>
            <a:r>
              <a:rPr sz="2250" spc="-109" dirty="0">
                <a:latin typeface="Arial"/>
                <a:cs typeface="Arial"/>
              </a:rPr>
              <a:t>cells </a:t>
            </a:r>
            <a:r>
              <a:rPr sz="2250" spc="-90" dirty="0">
                <a:latin typeface="Arial"/>
                <a:cs typeface="Arial"/>
              </a:rPr>
              <a:t>(Chlorella) </a:t>
            </a:r>
            <a:r>
              <a:rPr sz="2250" spc="-15" dirty="0">
                <a:latin typeface="Arial"/>
                <a:cs typeface="Arial"/>
              </a:rPr>
              <a:t>or </a:t>
            </a:r>
            <a:r>
              <a:rPr sz="2250" spc="-176" dirty="0">
                <a:latin typeface="Arial"/>
                <a:cs typeface="Arial"/>
              </a:rPr>
              <a:t>a </a:t>
            </a:r>
            <a:r>
              <a:rPr sz="2250" spc="-98" dirty="0">
                <a:latin typeface="Arial"/>
                <a:cs typeface="Arial"/>
              </a:rPr>
              <a:t>chain </a:t>
            </a:r>
            <a:r>
              <a:rPr sz="2250" spc="-4" dirty="0">
                <a:latin typeface="Arial"/>
                <a:cs typeface="Arial"/>
              </a:rPr>
              <a:t>of </a:t>
            </a:r>
            <a:r>
              <a:rPr sz="2250" spc="-109" dirty="0">
                <a:latin typeface="Arial"/>
                <a:cs typeface="Arial"/>
              </a:rPr>
              <a:t>cells  </a:t>
            </a:r>
            <a:r>
              <a:rPr sz="2250" spc="-75" dirty="0">
                <a:latin typeface="Arial"/>
                <a:cs typeface="Arial"/>
              </a:rPr>
              <a:t>(Oscillatoria). </a:t>
            </a:r>
            <a:r>
              <a:rPr sz="2250" spc="-188" dirty="0">
                <a:latin typeface="Arial"/>
                <a:cs typeface="Arial"/>
              </a:rPr>
              <a:t>Some </a:t>
            </a:r>
            <a:r>
              <a:rPr sz="2250" spc="-4" dirty="0">
                <a:latin typeface="Arial"/>
                <a:cs typeface="Arial"/>
              </a:rPr>
              <a:t>of </a:t>
            </a:r>
            <a:r>
              <a:rPr sz="2250" u="sng" spc="-98" dirty="0">
                <a:latin typeface="Arial"/>
                <a:cs typeface="Arial"/>
              </a:rPr>
              <a:t>cyanobacteria</a:t>
            </a:r>
            <a:r>
              <a:rPr sz="2250" spc="-98" dirty="0">
                <a:latin typeface="Arial"/>
                <a:cs typeface="Arial"/>
              </a:rPr>
              <a:t> </a:t>
            </a:r>
            <a:r>
              <a:rPr sz="2250" spc="-94" dirty="0">
                <a:latin typeface="Arial"/>
                <a:cs typeface="Arial"/>
              </a:rPr>
              <a:t>occur </a:t>
            </a:r>
            <a:r>
              <a:rPr sz="2250" spc="-30" dirty="0">
                <a:latin typeface="Arial"/>
                <a:cs typeface="Arial"/>
              </a:rPr>
              <a:t>in </a:t>
            </a:r>
            <a:r>
              <a:rPr sz="2250" spc="-26" dirty="0">
                <a:latin typeface="Arial"/>
                <a:cs typeface="Arial"/>
              </a:rPr>
              <a:t>the  </a:t>
            </a:r>
            <a:r>
              <a:rPr sz="2250" spc="-71" dirty="0">
                <a:latin typeface="Arial"/>
                <a:cs typeface="Arial"/>
              </a:rPr>
              <a:t>activated </a:t>
            </a:r>
            <a:r>
              <a:rPr sz="2250" spc="-124" dirty="0">
                <a:latin typeface="Arial"/>
                <a:cs typeface="Arial"/>
              </a:rPr>
              <a:t>sludge </a:t>
            </a:r>
            <a:r>
              <a:rPr sz="2250" spc="-139" dirty="0">
                <a:latin typeface="Arial"/>
                <a:cs typeface="Arial"/>
              </a:rPr>
              <a:t>process </a:t>
            </a:r>
            <a:r>
              <a:rPr sz="2250" spc="-105" dirty="0">
                <a:latin typeface="Arial"/>
                <a:cs typeface="Arial"/>
              </a:rPr>
              <a:t>and </a:t>
            </a:r>
            <a:r>
              <a:rPr sz="2250" spc="-135" dirty="0">
                <a:latin typeface="Arial"/>
                <a:cs typeface="Arial"/>
              </a:rPr>
              <a:t>may </a:t>
            </a:r>
            <a:r>
              <a:rPr sz="2250" u="sng" spc="-38" dirty="0">
                <a:latin typeface="Arial"/>
                <a:cs typeface="Arial"/>
              </a:rPr>
              <a:t>contribute </a:t>
            </a:r>
            <a:r>
              <a:rPr sz="2250" u="sng" spc="4" dirty="0">
                <a:latin typeface="Arial"/>
                <a:cs typeface="Arial"/>
              </a:rPr>
              <a:t>to  </a:t>
            </a:r>
            <a:r>
              <a:rPr sz="2250" u="sng" spc="-38" dirty="0">
                <a:latin typeface="Arial"/>
                <a:cs typeface="Arial"/>
              </a:rPr>
              <a:t>settleability </a:t>
            </a:r>
            <a:r>
              <a:rPr sz="2250" u="sng" spc="-83" dirty="0">
                <a:latin typeface="Arial"/>
                <a:cs typeface="Arial"/>
              </a:rPr>
              <a:t>problems</a:t>
            </a:r>
            <a:r>
              <a:rPr sz="2250" spc="-83" dirty="0">
                <a:latin typeface="Arial"/>
                <a:cs typeface="Arial"/>
              </a:rPr>
              <a:t>. </a:t>
            </a:r>
            <a:r>
              <a:rPr sz="2250" spc="-165" dirty="0">
                <a:latin typeface="Arial"/>
                <a:cs typeface="Arial"/>
              </a:rPr>
              <a:t>Examples </a:t>
            </a:r>
            <a:r>
              <a:rPr sz="2250" spc="-4" dirty="0">
                <a:latin typeface="Arial"/>
                <a:cs typeface="Arial"/>
              </a:rPr>
              <a:t>of </a:t>
            </a:r>
            <a:r>
              <a:rPr sz="2250" spc="-94" dirty="0">
                <a:latin typeface="Arial"/>
                <a:cs typeface="Arial"/>
              </a:rPr>
              <a:t>cyanobacteria  </a:t>
            </a:r>
            <a:r>
              <a:rPr sz="2250" spc="-71" dirty="0">
                <a:latin typeface="Arial"/>
                <a:cs typeface="Arial"/>
              </a:rPr>
              <a:t>include </a:t>
            </a:r>
            <a:r>
              <a:rPr sz="2250" i="1" spc="-94" dirty="0">
                <a:latin typeface="Trebuchet MS"/>
                <a:cs typeface="Trebuchet MS"/>
              </a:rPr>
              <a:t>Anabaena, </a:t>
            </a:r>
            <a:r>
              <a:rPr sz="2250" i="1" spc="-158" dirty="0">
                <a:latin typeface="Trebuchet MS"/>
                <a:cs typeface="Trebuchet MS"/>
              </a:rPr>
              <a:t>Chlorella, </a:t>
            </a:r>
            <a:r>
              <a:rPr sz="2250" i="1" spc="-94" dirty="0">
                <a:latin typeface="Trebuchet MS"/>
                <a:cs typeface="Trebuchet MS"/>
              </a:rPr>
              <a:t>Euglena </a:t>
            </a:r>
            <a:r>
              <a:rPr sz="2250" i="1" spc="-266" dirty="0">
                <a:latin typeface="Trebuchet MS"/>
                <a:cs typeface="Trebuchet MS"/>
              </a:rPr>
              <a:t>, </a:t>
            </a:r>
            <a:r>
              <a:rPr sz="2250" spc="-109" dirty="0">
                <a:latin typeface="Arial"/>
                <a:cs typeface="Arial"/>
              </a:rPr>
              <a:t>and  </a:t>
            </a:r>
            <a:r>
              <a:rPr sz="2250" i="1" spc="-131" dirty="0">
                <a:latin typeface="Trebuchet MS"/>
                <a:cs typeface="Trebuchet MS"/>
              </a:rPr>
              <a:t>Oscillatoria.</a:t>
            </a:r>
            <a:endParaRPr sz="2250" dirty="0">
              <a:latin typeface="Trebuchet MS"/>
              <a:cs typeface="Trebuchet MS"/>
            </a:endParaRPr>
          </a:p>
        </p:txBody>
      </p:sp>
      <p:sp>
        <p:nvSpPr>
          <p:cNvPr id="5" name="AutoShape 52"/>
          <p:cNvSpPr>
            <a:spLocks noChangeArrowheads="1"/>
          </p:cNvSpPr>
          <p:nvPr/>
        </p:nvSpPr>
        <p:spPr bwMode="gray">
          <a:xfrm>
            <a:off x="1886902" y="682226"/>
            <a:ext cx="537210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US" b="1" dirty="0">
                <a:solidFill>
                  <a:schemeClr val="accent6">
                    <a:lumMod val="75000"/>
                  </a:schemeClr>
                </a:solidFill>
                <a:latin typeface="Arial" pitchFamily="34" charset="0"/>
                <a:cs typeface="Arial" pitchFamily="34" charset="0"/>
              </a:rPr>
              <a:t>ALGAE-CYANOBACTERIA</a:t>
            </a:r>
            <a:endParaRPr lang="en-MY"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5495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27432"/>
            <a:ext cx="3714750" cy="2430018"/>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1156717" y="2457449"/>
            <a:ext cx="6835139" cy="2679191"/>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4857751" y="19430"/>
            <a:ext cx="3131819" cy="2438019"/>
          </a:xfrm>
          <a:prstGeom prst="rect">
            <a:avLst/>
          </a:prstGeom>
          <a:blipFill>
            <a:blip r:embed="rId4" cstate="print"/>
            <a:stretch>
              <a:fillRect/>
            </a:stretch>
          </a:blipFill>
        </p:spPr>
        <p:txBody>
          <a:bodyPr wrap="square" lIns="0" tIns="0" rIns="0" bIns="0" rtlCol="0"/>
          <a:lstStyle/>
          <a:p>
            <a:endParaRPr sz="1350"/>
          </a:p>
        </p:txBody>
      </p:sp>
      <p:sp>
        <p:nvSpPr>
          <p:cNvPr id="5" name="object 5"/>
          <p:cNvSpPr txBox="1"/>
          <p:nvPr/>
        </p:nvSpPr>
        <p:spPr>
          <a:xfrm>
            <a:off x="2173796" y="2024310"/>
            <a:ext cx="1282065" cy="379431"/>
          </a:xfrm>
          <a:prstGeom prst="rect">
            <a:avLst/>
          </a:prstGeom>
        </p:spPr>
        <p:txBody>
          <a:bodyPr vert="horz" wrap="square" lIns="0" tIns="10001" rIns="0" bIns="0" rtlCol="0">
            <a:spAutoFit/>
          </a:bodyPr>
          <a:lstStyle/>
          <a:p>
            <a:pPr marL="9525">
              <a:spcBef>
                <a:spcPts val="79"/>
              </a:spcBef>
            </a:pPr>
            <a:r>
              <a:rPr sz="2400" i="1" spc="-83" dirty="0">
                <a:solidFill>
                  <a:srgbClr val="FFFF00"/>
                </a:solidFill>
                <a:latin typeface="Trebuchet MS"/>
                <a:cs typeface="Trebuchet MS"/>
              </a:rPr>
              <a:t>An</a:t>
            </a:r>
            <a:r>
              <a:rPr sz="2400" i="1" spc="-56" dirty="0">
                <a:solidFill>
                  <a:srgbClr val="FFFF00"/>
                </a:solidFill>
                <a:latin typeface="Trebuchet MS"/>
                <a:cs typeface="Trebuchet MS"/>
              </a:rPr>
              <a:t>ab</a:t>
            </a:r>
            <a:r>
              <a:rPr sz="2400" i="1" spc="-64" dirty="0">
                <a:solidFill>
                  <a:srgbClr val="FFFF00"/>
                </a:solidFill>
                <a:latin typeface="Trebuchet MS"/>
                <a:cs typeface="Trebuchet MS"/>
              </a:rPr>
              <a:t>a</a:t>
            </a:r>
            <a:r>
              <a:rPr sz="2400" i="1" spc="-83" dirty="0">
                <a:solidFill>
                  <a:srgbClr val="FFFF00"/>
                </a:solidFill>
                <a:latin typeface="Trebuchet MS"/>
                <a:cs typeface="Trebuchet MS"/>
              </a:rPr>
              <a:t>ena</a:t>
            </a:r>
            <a:endParaRPr sz="2400">
              <a:latin typeface="Trebuchet MS"/>
              <a:cs typeface="Trebuchet MS"/>
            </a:endParaRPr>
          </a:p>
        </p:txBody>
      </p:sp>
      <p:sp>
        <p:nvSpPr>
          <p:cNvPr id="6" name="object 6"/>
          <p:cNvSpPr txBox="1">
            <a:spLocks noGrp="1"/>
          </p:cNvSpPr>
          <p:nvPr>
            <p:ph type="title"/>
          </p:nvPr>
        </p:nvSpPr>
        <p:spPr>
          <a:xfrm>
            <a:off x="5603271" y="2024310"/>
            <a:ext cx="1462564" cy="379431"/>
          </a:xfrm>
          <a:prstGeom prst="rect">
            <a:avLst/>
          </a:prstGeom>
        </p:spPr>
        <p:txBody>
          <a:bodyPr vert="horz" wrap="square" lIns="0" tIns="10001" rIns="0" bIns="0" rtlCol="0">
            <a:spAutoFit/>
          </a:bodyPr>
          <a:lstStyle/>
          <a:p>
            <a:pPr marL="9525">
              <a:spcBef>
                <a:spcPts val="79"/>
              </a:spcBef>
            </a:pPr>
            <a:r>
              <a:rPr sz="2400" b="1" i="1" spc="-153" dirty="0">
                <a:solidFill>
                  <a:srgbClr val="FFFF00"/>
                </a:solidFill>
                <a:latin typeface="Trebuchet MS"/>
                <a:cs typeface="Trebuchet MS"/>
              </a:rPr>
              <a:t>Os</a:t>
            </a:r>
            <a:r>
              <a:rPr sz="2400" b="1" i="1" spc="-139" dirty="0">
                <a:solidFill>
                  <a:srgbClr val="FFFF00"/>
                </a:solidFill>
                <a:latin typeface="Trebuchet MS"/>
                <a:cs typeface="Trebuchet MS"/>
              </a:rPr>
              <a:t>c</a:t>
            </a:r>
            <a:r>
              <a:rPr sz="2400" b="1" i="1" spc="-184" dirty="0">
                <a:solidFill>
                  <a:srgbClr val="FFFF00"/>
                </a:solidFill>
                <a:latin typeface="Trebuchet MS"/>
                <a:cs typeface="Trebuchet MS"/>
              </a:rPr>
              <a:t>il</a:t>
            </a:r>
            <a:r>
              <a:rPr sz="2400" b="1" i="1" spc="-180" dirty="0">
                <a:solidFill>
                  <a:srgbClr val="FFFF00"/>
                </a:solidFill>
                <a:latin typeface="Trebuchet MS"/>
                <a:cs typeface="Trebuchet MS"/>
              </a:rPr>
              <a:t>l</a:t>
            </a:r>
            <a:r>
              <a:rPr sz="2400" b="1" i="1" spc="-214" dirty="0">
                <a:solidFill>
                  <a:srgbClr val="FFFF00"/>
                </a:solidFill>
                <a:latin typeface="Trebuchet MS"/>
                <a:cs typeface="Trebuchet MS"/>
              </a:rPr>
              <a:t>a</a:t>
            </a:r>
            <a:r>
              <a:rPr sz="2400" b="1" i="1" spc="-188" dirty="0">
                <a:solidFill>
                  <a:srgbClr val="FFFF00"/>
                </a:solidFill>
                <a:latin typeface="Trebuchet MS"/>
                <a:cs typeface="Trebuchet MS"/>
              </a:rPr>
              <a:t>t</a:t>
            </a:r>
            <a:r>
              <a:rPr sz="2400" b="1" i="1" spc="-172" dirty="0">
                <a:solidFill>
                  <a:srgbClr val="FFFF00"/>
                </a:solidFill>
                <a:latin typeface="Trebuchet MS"/>
                <a:cs typeface="Trebuchet MS"/>
              </a:rPr>
              <a:t>oria</a:t>
            </a:r>
            <a:endParaRPr sz="2400">
              <a:latin typeface="Trebuchet MS"/>
              <a:cs typeface="Trebuchet MS"/>
            </a:endParaRPr>
          </a:p>
        </p:txBody>
      </p:sp>
      <p:sp>
        <p:nvSpPr>
          <p:cNvPr id="7" name="object 7"/>
          <p:cNvSpPr txBox="1"/>
          <p:nvPr/>
        </p:nvSpPr>
        <p:spPr>
          <a:xfrm>
            <a:off x="2173796" y="4782845"/>
            <a:ext cx="1035844" cy="378950"/>
          </a:xfrm>
          <a:prstGeom prst="rect">
            <a:avLst/>
          </a:prstGeom>
        </p:spPr>
        <p:txBody>
          <a:bodyPr vert="horz" wrap="square" lIns="0" tIns="9525" rIns="0" bIns="0" rtlCol="0">
            <a:spAutoFit/>
          </a:bodyPr>
          <a:lstStyle/>
          <a:p>
            <a:pPr marL="9525">
              <a:spcBef>
                <a:spcPts val="75"/>
              </a:spcBef>
            </a:pPr>
            <a:r>
              <a:rPr sz="2400" b="1" i="1" spc="-135" dirty="0">
                <a:solidFill>
                  <a:srgbClr val="FFFF00"/>
                </a:solidFill>
                <a:latin typeface="Trebuchet MS"/>
                <a:cs typeface="Trebuchet MS"/>
              </a:rPr>
              <a:t>Euglena</a:t>
            </a:r>
            <a:endParaRPr sz="2400">
              <a:latin typeface="Trebuchet MS"/>
              <a:cs typeface="Trebuchet MS"/>
            </a:endParaRPr>
          </a:p>
        </p:txBody>
      </p:sp>
      <p:sp>
        <p:nvSpPr>
          <p:cNvPr id="8" name="object 8"/>
          <p:cNvSpPr txBox="1"/>
          <p:nvPr/>
        </p:nvSpPr>
        <p:spPr>
          <a:xfrm>
            <a:off x="5803296" y="4782845"/>
            <a:ext cx="1144429" cy="378950"/>
          </a:xfrm>
          <a:prstGeom prst="rect">
            <a:avLst/>
          </a:prstGeom>
        </p:spPr>
        <p:txBody>
          <a:bodyPr vert="horz" wrap="square" lIns="0" tIns="9525" rIns="0" bIns="0" rtlCol="0">
            <a:spAutoFit/>
          </a:bodyPr>
          <a:lstStyle/>
          <a:p>
            <a:pPr marL="9525">
              <a:spcBef>
                <a:spcPts val="75"/>
              </a:spcBef>
            </a:pPr>
            <a:r>
              <a:rPr sz="2400" b="1" i="1" spc="-165" dirty="0">
                <a:solidFill>
                  <a:srgbClr val="FFFF00"/>
                </a:solidFill>
                <a:latin typeface="Trebuchet MS"/>
                <a:cs typeface="Trebuchet MS"/>
              </a:rPr>
              <a:t>Chlorella</a:t>
            </a:r>
            <a:endParaRPr sz="2400">
              <a:latin typeface="Trebuchet MS"/>
              <a:cs typeface="Trebuchet MS"/>
            </a:endParaRPr>
          </a:p>
        </p:txBody>
      </p:sp>
    </p:spTree>
    <p:extLst>
      <p:ext uri="{BB962C8B-B14F-4D97-AF65-F5344CB8AC3E}">
        <p14:creationId xmlns:p14="http://schemas.microsoft.com/office/powerpoint/2010/main" val="266175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59205" y="1371600"/>
            <a:ext cx="6741795" cy="2869856"/>
          </a:xfrm>
          <a:prstGeom prst="rect">
            <a:avLst/>
          </a:prstGeom>
        </p:spPr>
        <p:txBody>
          <a:bodyPr vert="horz" wrap="square" lIns="0" tIns="40481" rIns="0" bIns="0" rtlCol="0">
            <a:spAutoFit/>
          </a:bodyPr>
          <a:lstStyle/>
          <a:p>
            <a:pPr marL="352425" marR="3810" indent="-342900" algn="just">
              <a:lnSpc>
                <a:spcPct val="90000"/>
              </a:lnSpc>
              <a:spcBef>
                <a:spcPts val="319"/>
              </a:spcBef>
              <a:buFont typeface="Arial" pitchFamily="34" charset="0"/>
              <a:buChar char="•"/>
            </a:pPr>
            <a:r>
              <a:rPr sz="1500" spc="-124" dirty="0">
                <a:latin typeface="Arial"/>
                <a:cs typeface="Arial"/>
              </a:rPr>
              <a:t>Fungi </a:t>
            </a:r>
            <a:r>
              <a:rPr sz="1500" spc="-86" dirty="0">
                <a:latin typeface="Arial"/>
                <a:cs typeface="Arial"/>
              </a:rPr>
              <a:t>usually </a:t>
            </a:r>
            <a:r>
              <a:rPr sz="1500" spc="-94" dirty="0">
                <a:latin typeface="Arial"/>
                <a:cs typeface="Arial"/>
              </a:rPr>
              <a:t>are </a:t>
            </a:r>
            <a:r>
              <a:rPr sz="1500" u="sng" spc="-75" dirty="0">
                <a:latin typeface="Arial"/>
                <a:cs typeface="Arial"/>
              </a:rPr>
              <a:t>saprophytic </a:t>
            </a:r>
            <a:r>
              <a:rPr sz="1500" u="sng" spc="-113" dirty="0">
                <a:latin typeface="Arial"/>
                <a:cs typeface="Arial"/>
              </a:rPr>
              <a:t>organisms </a:t>
            </a:r>
            <a:r>
              <a:rPr sz="1500" spc="-98" dirty="0">
                <a:latin typeface="Arial"/>
                <a:cs typeface="Arial"/>
              </a:rPr>
              <a:t>and are </a:t>
            </a:r>
            <a:r>
              <a:rPr sz="1500" spc="-86" dirty="0">
                <a:latin typeface="Arial"/>
                <a:cs typeface="Arial"/>
              </a:rPr>
              <a:t>classified </a:t>
            </a:r>
            <a:r>
              <a:rPr sz="1500" spc="390" dirty="0">
                <a:latin typeface="Arial"/>
                <a:cs typeface="Arial"/>
              </a:rPr>
              <a:t> </a:t>
            </a:r>
            <a:r>
              <a:rPr sz="1500" spc="-86" dirty="0">
                <a:latin typeface="Arial"/>
                <a:cs typeface="Arial"/>
              </a:rPr>
              <a:t>by </a:t>
            </a:r>
            <a:r>
              <a:rPr sz="1500" spc="-4" dirty="0">
                <a:latin typeface="Arial"/>
                <a:cs typeface="Arial"/>
              </a:rPr>
              <a:t>their </a:t>
            </a:r>
            <a:r>
              <a:rPr sz="1500" spc="-79" dirty="0">
                <a:latin typeface="Arial"/>
                <a:cs typeface="Arial"/>
              </a:rPr>
              <a:t>mode </a:t>
            </a:r>
            <a:r>
              <a:rPr sz="1500" spc="-4" dirty="0">
                <a:latin typeface="Arial"/>
                <a:cs typeface="Arial"/>
              </a:rPr>
              <a:t>of </a:t>
            </a:r>
            <a:r>
              <a:rPr sz="1500" spc="-49" dirty="0">
                <a:latin typeface="Arial"/>
                <a:cs typeface="Arial"/>
              </a:rPr>
              <a:t>reproduction. </a:t>
            </a:r>
            <a:r>
              <a:rPr sz="1500" spc="-203" dirty="0">
                <a:latin typeface="Arial"/>
                <a:cs typeface="Arial"/>
              </a:rPr>
              <a:t>As </a:t>
            </a:r>
            <a:r>
              <a:rPr sz="1500" spc="-98" dirty="0">
                <a:latin typeface="Arial"/>
                <a:cs typeface="Arial"/>
              </a:rPr>
              <a:t>saprophytes </a:t>
            </a:r>
            <a:r>
              <a:rPr sz="1500" spc="-49" dirty="0">
                <a:latin typeface="Arial"/>
                <a:cs typeface="Arial"/>
              </a:rPr>
              <a:t>they </a:t>
            </a:r>
            <a:r>
              <a:rPr sz="1500" u="sng" spc="-45" dirty="0">
                <a:latin typeface="Arial"/>
                <a:cs typeface="Arial"/>
              </a:rPr>
              <a:t>obtain </a:t>
            </a:r>
            <a:r>
              <a:rPr sz="1500" u="sng" spc="-4" dirty="0">
                <a:latin typeface="Arial"/>
                <a:cs typeface="Arial"/>
              </a:rPr>
              <a:t>their  </a:t>
            </a:r>
            <a:r>
              <a:rPr sz="1500" u="sng" spc="-56" dirty="0">
                <a:latin typeface="Arial"/>
                <a:cs typeface="Arial"/>
              </a:rPr>
              <a:t>nourishment </a:t>
            </a:r>
            <a:r>
              <a:rPr sz="1500" u="sng" spc="-23" dirty="0">
                <a:latin typeface="Arial"/>
                <a:cs typeface="Arial"/>
              </a:rPr>
              <a:t>from </a:t>
            </a:r>
            <a:r>
              <a:rPr sz="1500" spc="-26" dirty="0">
                <a:latin typeface="Arial"/>
                <a:cs typeface="Arial"/>
              </a:rPr>
              <a:t>the </a:t>
            </a:r>
            <a:r>
              <a:rPr sz="1500" spc="-75" dirty="0">
                <a:latin typeface="Arial"/>
                <a:cs typeface="Arial"/>
              </a:rPr>
              <a:t>degradation </a:t>
            </a:r>
            <a:r>
              <a:rPr sz="1500" dirty="0">
                <a:latin typeface="Arial"/>
                <a:cs typeface="Arial"/>
              </a:rPr>
              <a:t>of </a:t>
            </a:r>
            <a:r>
              <a:rPr sz="1500" u="sng" spc="-109" dirty="0">
                <a:latin typeface="Arial"/>
                <a:cs typeface="Arial"/>
              </a:rPr>
              <a:t>dead </a:t>
            </a:r>
            <a:r>
              <a:rPr sz="1500" u="sng" spc="-94" dirty="0">
                <a:latin typeface="Arial"/>
                <a:cs typeface="Arial"/>
              </a:rPr>
              <a:t>organic </a:t>
            </a:r>
            <a:r>
              <a:rPr sz="1500" u="sng" spc="-64" dirty="0">
                <a:latin typeface="Arial"/>
                <a:cs typeface="Arial"/>
              </a:rPr>
              <a:t>matter</a:t>
            </a:r>
            <a:r>
              <a:rPr sz="1500" spc="-64" dirty="0">
                <a:latin typeface="Arial"/>
                <a:cs typeface="Arial"/>
              </a:rPr>
              <a:t>.</a:t>
            </a:r>
            <a:r>
              <a:rPr sz="1500" spc="-311" dirty="0">
                <a:latin typeface="Arial"/>
                <a:cs typeface="Arial"/>
              </a:rPr>
              <a:t> </a:t>
            </a:r>
            <a:r>
              <a:rPr sz="1500" spc="-38" dirty="0">
                <a:latin typeface="Arial"/>
                <a:cs typeface="Arial"/>
              </a:rPr>
              <a:t>Most  </a:t>
            </a:r>
            <a:r>
              <a:rPr sz="1500" spc="-49" dirty="0">
                <a:latin typeface="Arial"/>
                <a:cs typeface="Arial"/>
              </a:rPr>
              <a:t>fungi </a:t>
            </a:r>
            <a:r>
              <a:rPr sz="1500" spc="-94" dirty="0">
                <a:latin typeface="Arial"/>
                <a:cs typeface="Arial"/>
              </a:rPr>
              <a:t>are </a:t>
            </a:r>
            <a:r>
              <a:rPr sz="1500" spc="-49" dirty="0">
                <a:latin typeface="Arial"/>
                <a:cs typeface="Arial"/>
              </a:rPr>
              <a:t>free-living </a:t>
            </a:r>
            <a:r>
              <a:rPr sz="1500" spc="-94" dirty="0">
                <a:latin typeface="Arial"/>
                <a:cs typeface="Arial"/>
              </a:rPr>
              <a:t>and </a:t>
            </a:r>
            <a:r>
              <a:rPr sz="1500" spc="-64" dirty="0">
                <a:latin typeface="Arial"/>
                <a:cs typeface="Arial"/>
              </a:rPr>
              <a:t>include </a:t>
            </a:r>
            <a:r>
              <a:rPr sz="1500" spc="-101" dirty="0">
                <a:latin typeface="Arial"/>
                <a:cs typeface="Arial"/>
              </a:rPr>
              <a:t>yeast, </a:t>
            </a:r>
            <a:r>
              <a:rPr sz="1500" spc="-79" dirty="0">
                <a:latin typeface="Arial"/>
                <a:cs typeface="Arial"/>
              </a:rPr>
              <a:t>molds, </a:t>
            </a:r>
            <a:r>
              <a:rPr sz="1500" spc="-94" dirty="0">
                <a:latin typeface="Arial"/>
                <a:cs typeface="Arial"/>
              </a:rPr>
              <a:t>and</a:t>
            </a:r>
            <a:r>
              <a:rPr sz="1500" spc="-382" dirty="0">
                <a:latin typeface="Arial"/>
                <a:cs typeface="Arial"/>
              </a:rPr>
              <a:t> </a:t>
            </a:r>
            <a:r>
              <a:rPr sz="1500" spc="-90" dirty="0">
                <a:latin typeface="Arial"/>
                <a:cs typeface="Arial"/>
              </a:rPr>
              <a:t>mushrooms.</a:t>
            </a:r>
            <a:r>
              <a:rPr lang="en-US" sz="1500" dirty="0">
                <a:latin typeface="Arial"/>
                <a:cs typeface="Arial"/>
              </a:rPr>
              <a:t> </a:t>
            </a:r>
            <a:r>
              <a:rPr sz="1500" spc="-60" dirty="0">
                <a:latin typeface="Arial"/>
                <a:cs typeface="Arial"/>
              </a:rPr>
              <a:t>In</a:t>
            </a:r>
            <a:r>
              <a:rPr sz="1500" spc="-60" dirty="0">
                <a:latin typeface="Arial"/>
                <a:cs typeface="Arial"/>
              </a:rPr>
              <a:t>	</a:t>
            </a:r>
            <a:r>
              <a:rPr sz="1500" spc="-150" dirty="0">
                <a:latin typeface="Arial"/>
                <a:cs typeface="Arial"/>
              </a:rPr>
              <a:t>sewage	</a:t>
            </a:r>
            <a:r>
              <a:rPr sz="1500" spc="-135" dirty="0">
                <a:latin typeface="Arial"/>
                <a:cs typeface="Arial"/>
              </a:rPr>
              <a:t>can	</a:t>
            </a:r>
            <a:r>
              <a:rPr sz="1500" spc="-19" dirty="0">
                <a:latin typeface="Arial"/>
                <a:cs typeface="Arial"/>
              </a:rPr>
              <a:t>find	</a:t>
            </a:r>
            <a:r>
              <a:rPr sz="1500" spc="-56" dirty="0">
                <a:latin typeface="Arial"/>
                <a:cs typeface="Arial"/>
              </a:rPr>
              <a:t>filamentous	</a:t>
            </a:r>
            <a:r>
              <a:rPr sz="1500" spc="-56" dirty="0">
                <a:latin typeface="Arial"/>
                <a:cs typeface="Arial"/>
              </a:rPr>
              <a:t>fung</a:t>
            </a:r>
            <a:r>
              <a:rPr lang="en-US" sz="1500" spc="-56" dirty="0">
                <a:latin typeface="Arial"/>
                <a:cs typeface="Arial"/>
              </a:rPr>
              <a:t>i</a:t>
            </a:r>
            <a:r>
              <a:rPr sz="1500" spc="-56" dirty="0">
                <a:latin typeface="Arial"/>
                <a:cs typeface="Arial"/>
              </a:rPr>
              <a:t>	</a:t>
            </a:r>
            <a:r>
              <a:rPr sz="1500" spc="-131" dirty="0">
                <a:latin typeface="Arial"/>
                <a:cs typeface="Arial"/>
              </a:rPr>
              <a:t>such	</a:t>
            </a:r>
            <a:r>
              <a:rPr sz="1500" spc="-127" dirty="0">
                <a:latin typeface="Arial"/>
                <a:cs typeface="Arial"/>
              </a:rPr>
              <a:t>as:</a:t>
            </a:r>
            <a:r>
              <a:rPr lang="en-US" sz="1500" spc="-127" dirty="0">
                <a:latin typeface="Arial"/>
                <a:cs typeface="Arial"/>
              </a:rPr>
              <a:t> </a:t>
            </a:r>
            <a:r>
              <a:rPr sz="1500" i="1" spc="-127" dirty="0" err="1">
                <a:latin typeface="Trebuchet MS"/>
                <a:cs typeface="Trebuchet MS"/>
              </a:rPr>
              <a:t>Pencillium</a:t>
            </a:r>
            <a:r>
              <a:rPr lang="en-US" sz="1500" i="1" spc="-127" dirty="0">
                <a:latin typeface="Trebuchet MS"/>
                <a:cs typeface="Trebuchet MS"/>
              </a:rPr>
              <a:t> </a:t>
            </a:r>
            <a:r>
              <a:rPr sz="1500" i="1" spc="-143" dirty="0">
                <a:latin typeface="Trebuchet MS"/>
                <a:cs typeface="Trebuchet MS"/>
              </a:rPr>
              <a:t>,</a:t>
            </a:r>
            <a:r>
              <a:rPr sz="1500" i="1" spc="-143" dirty="0">
                <a:latin typeface="Trebuchet MS"/>
                <a:cs typeface="Trebuchet MS"/>
              </a:rPr>
              <a:t>Trichoderma </a:t>
            </a:r>
            <a:r>
              <a:rPr sz="1500" spc="-98" dirty="0">
                <a:latin typeface="Arial"/>
                <a:cs typeface="Arial"/>
              </a:rPr>
              <a:t>and </a:t>
            </a:r>
            <a:r>
              <a:rPr sz="1500" i="1" spc="-98" dirty="0" err="1">
                <a:latin typeface="Trebuchet MS"/>
                <a:cs typeface="Trebuchet MS"/>
              </a:rPr>
              <a:t>Spicaria</a:t>
            </a:r>
            <a:r>
              <a:rPr sz="1500" i="1" spc="-98" dirty="0">
                <a:latin typeface="Trebuchet MS"/>
                <a:cs typeface="Trebuchet MS"/>
              </a:rPr>
              <a:t> </a:t>
            </a:r>
            <a:r>
              <a:rPr sz="1500" spc="-169" dirty="0">
                <a:latin typeface="Arial"/>
                <a:cs typeface="Arial"/>
              </a:rPr>
              <a:t>.</a:t>
            </a:r>
            <a:endParaRPr lang="en-US" sz="1500" spc="-169" dirty="0">
              <a:latin typeface="Arial"/>
              <a:cs typeface="Arial"/>
            </a:endParaRPr>
          </a:p>
          <a:p>
            <a:pPr marL="9525" marR="3810" algn="just">
              <a:lnSpc>
                <a:spcPct val="90000"/>
              </a:lnSpc>
              <a:spcBef>
                <a:spcPts val="319"/>
              </a:spcBef>
            </a:pPr>
            <a:endParaRPr lang="en-US" sz="1500" spc="-169" dirty="0">
              <a:latin typeface="Arial"/>
              <a:cs typeface="Arial"/>
            </a:endParaRPr>
          </a:p>
          <a:p>
            <a:pPr marL="352425" marR="4286" indent="-342900" algn="just">
              <a:lnSpc>
                <a:spcPct val="90000"/>
              </a:lnSpc>
              <a:spcBef>
                <a:spcPts val="124"/>
              </a:spcBef>
              <a:buFont typeface="Arial" pitchFamily="34" charset="0"/>
              <a:buChar char="•"/>
            </a:pPr>
            <a:r>
              <a:rPr sz="1500" spc="-169" dirty="0">
                <a:latin typeface="Arial"/>
                <a:cs typeface="Arial"/>
              </a:rPr>
              <a:t>These </a:t>
            </a:r>
            <a:r>
              <a:rPr sz="1500" spc="-94" dirty="0">
                <a:latin typeface="Arial"/>
                <a:cs typeface="Arial"/>
              </a:rPr>
              <a:t>are </a:t>
            </a:r>
            <a:r>
              <a:rPr sz="1500" spc="-79" dirty="0">
                <a:latin typeface="Arial"/>
                <a:cs typeface="Arial"/>
              </a:rPr>
              <a:t>produced </a:t>
            </a:r>
            <a:r>
              <a:rPr sz="1500" spc="-86" dirty="0">
                <a:latin typeface="Arial"/>
                <a:cs typeface="Arial"/>
              </a:rPr>
              <a:t>phosphate </a:t>
            </a:r>
            <a:r>
              <a:rPr sz="1500" spc="-101" dirty="0">
                <a:latin typeface="Arial"/>
                <a:cs typeface="Arial"/>
              </a:rPr>
              <a:t>,an  </a:t>
            </a:r>
            <a:r>
              <a:rPr sz="1500" spc="-120" dirty="0">
                <a:latin typeface="Arial"/>
                <a:cs typeface="Arial"/>
              </a:rPr>
              <a:t>enzyme </a:t>
            </a:r>
            <a:r>
              <a:rPr sz="1500" spc="-8" dirty="0">
                <a:latin typeface="Arial"/>
                <a:cs typeface="Arial"/>
              </a:rPr>
              <a:t>that </a:t>
            </a:r>
            <a:r>
              <a:rPr sz="1500" spc="-109" dirty="0">
                <a:latin typeface="Arial"/>
                <a:cs typeface="Arial"/>
              </a:rPr>
              <a:t>release </a:t>
            </a:r>
            <a:r>
              <a:rPr sz="1500" spc="-56" dirty="0">
                <a:latin typeface="Arial"/>
                <a:cs typeface="Arial"/>
              </a:rPr>
              <a:t>orthrophosphate </a:t>
            </a:r>
            <a:r>
              <a:rPr sz="1500" spc="-23" dirty="0">
                <a:latin typeface="Arial"/>
                <a:cs typeface="Arial"/>
              </a:rPr>
              <a:t>from </a:t>
            </a:r>
            <a:r>
              <a:rPr sz="1500" spc="-90" dirty="0">
                <a:latin typeface="Arial"/>
                <a:cs typeface="Arial"/>
              </a:rPr>
              <a:t>phosphorus </a:t>
            </a:r>
            <a:r>
              <a:rPr sz="1500" spc="-120" dirty="0">
                <a:latin typeface="Arial"/>
                <a:cs typeface="Arial"/>
              </a:rPr>
              <a:t>–  </a:t>
            </a:r>
            <a:r>
              <a:rPr sz="1500" spc="-68" dirty="0">
                <a:latin typeface="Arial"/>
                <a:cs typeface="Arial"/>
              </a:rPr>
              <a:t>containing </a:t>
            </a:r>
            <a:r>
              <a:rPr sz="1500" spc="-83" dirty="0">
                <a:latin typeface="Arial"/>
                <a:cs typeface="Arial"/>
              </a:rPr>
              <a:t>compounds,which </a:t>
            </a:r>
            <a:r>
              <a:rPr sz="1500" spc="-109" dirty="0">
                <a:latin typeface="Arial"/>
                <a:cs typeface="Arial"/>
              </a:rPr>
              <a:t>is </a:t>
            </a:r>
            <a:r>
              <a:rPr sz="1500" spc="-60" dirty="0">
                <a:latin typeface="Arial"/>
                <a:cs typeface="Arial"/>
              </a:rPr>
              <a:t>readily </a:t>
            </a:r>
            <a:r>
              <a:rPr sz="1500" spc="-90" dirty="0">
                <a:latin typeface="Arial"/>
                <a:cs typeface="Arial"/>
              </a:rPr>
              <a:t>available phosphorous  </a:t>
            </a:r>
            <a:r>
              <a:rPr sz="1500" spc="-11" dirty="0">
                <a:latin typeface="Arial"/>
                <a:cs typeface="Arial"/>
              </a:rPr>
              <a:t>nutrient </a:t>
            </a:r>
            <a:r>
              <a:rPr sz="1500" spc="-8" dirty="0">
                <a:latin typeface="Arial"/>
                <a:cs typeface="Arial"/>
              </a:rPr>
              <a:t>for </a:t>
            </a:r>
            <a:r>
              <a:rPr sz="1500" spc="-60" dirty="0">
                <a:latin typeface="Arial"/>
                <a:cs typeface="Arial"/>
              </a:rPr>
              <a:t>bacterial </a:t>
            </a:r>
            <a:r>
              <a:rPr sz="1500" spc="-38" dirty="0">
                <a:latin typeface="Arial"/>
                <a:cs typeface="Arial"/>
              </a:rPr>
              <a:t>growth</a:t>
            </a:r>
            <a:r>
              <a:rPr sz="1500" spc="-409" dirty="0">
                <a:latin typeface="Arial"/>
                <a:cs typeface="Arial"/>
              </a:rPr>
              <a:t> </a:t>
            </a:r>
            <a:r>
              <a:rPr lang="en-US" sz="1500" spc="-409" dirty="0">
                <a:latin typeface="Arial"/>
                <a:cs typeface="Arial"/>
              </a:rPr>
              <a:t> </a:t>
            </a:r>
            <a:r>
              <a:rPr sz="1500" spc="-94" dirty="0">
                <a:latin typeface="Arial"/>
                <a:cs typeface="Arial"/>
              </a:rPr>
              <a:t>and </a:t>
            </a:r>
            <a:r>
              <a:rPr sz="1500" spc="-98" dirty="0">
                <a:latin typeface="Arial"/>
                <a:cs typeface="Arial"/>
              </a:rPr>
              <a:t>energy </a:t>
            </a:r>
            <a:r>
              <a:rPr sz="1500" spc="-83" dirty="0">
                <a:latin typeface="Arial"/>
                <a:cs typeface="Arial"/>
              </a:rPr>
              <a:t>transfer</a:t>
            </a:r>
            <a:r>
              <a:rPr sz="1500" spc="-83" dirty="0">
                <a:latin typeface="Arial"/>
                <a:cs typeface="Arial"/>
              </a:rPr>
              <a:t>.</a:t>
            </a:r>
            <a:endParaRPr lang="en-US" sz="1500" spc="-83" dirty="0">
              <a:latin typeface="Arial"/>
              <a:cs typeface="Arial"/>
            </a:endParaRPr>
          </a:p>
          <a:p>
            <a:pPr marL="352425" marR="4286" indent="-342900" algn="just">
              <a:lnSpc>
                <a:spcPct val="90000"/>
              </a:lnSpc>
              <a:spcBef>
                <a:spcPts val="124"/>
              </a:spcBef>
              <a:buFont typeface="Arial" pitchFamily="34" charset="0"/>
              <a:buChar char="•"/>
            </a:pPr>
            <a:endParaRPr sz="1500" dirty="0">
              <a:latin typeface="Arial"/>
              <a:cs typeface="Arial"/>
            </a:endParaRPr>
          </a:p>
          <a:p>
            <a:pPr marL="352425" marR="4286" indent="-342900" algn="just">
              <a:lnSpc>
                <a:spcPct val="90000"/>
              </a:lnSpc>
              <a:spcBef>
                <a:spcPts val="484"/>
              </a:spcBef>
              <a:buFont typeface="Arial" pitchFamily="34" charset="0"/>
              <a:buChar char="•"/>
            </a:pPr>
            <a:r>
              <a:rPr sz="1500" spc="-188" dirty="0">
                <a:latin typeface="Arial"/>
                <a:cs typeface="Arial"/>
              </a:rPr>
              <a:t>Yeast </a:t>
            </a:r>
            <a:r>
              <a:rPr sz="1500" spc="-150" dirty="0">
                <a:latin typeface="Arial"/>
                <a:cs typeface="Arial"/>
              </a:rPr>
              <a:t>The </a:t>
            </a:r>
            <a:r>
              <a:rPr sz="1500" spc="-113" dirty="0">
                <a:latin typeface="Arial"/>
                <a:cs typeface="Arial"/>
              </a:rPr>
              <a:t>presence </a:t>
            </a:r>
            <a:r>
              <a:rPr sz="1500" spc="-8" dirty="0">
                <a:latin typeface="Arial"/>
                <a:cs typeface="Arial"/>
              </a:rPr>
              <a:t>of </a:t>
            </a:r>
            <a:r>
              <a:rPr sz="1500" u="sng" spc="-94" dirty="0">
                <a:latin typeface="Arial"/>
                <a:cs typeface="Arial"/>
              </a:rPr>
              <a:t>large </a:t>
            </a:r>
            <a:r>
              <a:rPr sz="1500" u="sng" spc="-79" dirty="0">
                <a:latin typeface="Arial"/>
                <a:cs typeface="Arial"/>
              </a:rPr>
              <a:t>amounts </a:t>
            </a:r>
            <a:r>
              <a:rPr sz="1500" u="sng" spc="-4" dirty="0">
                <a:latin typeface="Arial"/>
                <a:cs typeface="Arial"/>
              </a:rPr>
              <a:t>of </a:t>
            </a:r>
            <a:r>
              <a:rPr sz="1500" u="sng" spc="-109" dirty="0">
                <a:latin typeface="Arial"/>
                <a:cs typeface="Arial"/>
              </a:rPr>
              <a:t>yeast </a:t>
            </a:r>
            <a:r>
              <a:rPr sz="1500" u="sng" spc="-26" dirty="0">
                <a:latin typeface="Arial"/>
                <a:cs typeface="Arial"/>
              </a:rPr>
              <a:t>in </a:t>
            </a:r>
            <a:r>
              <a:rPr sz="1500" u="sng" spc="-23" dirty="0">
                <a:latin typeface="Arial"/>
                <a:cs typeface="Arial"/>
              </a:rPr>
              <a:t>the </a:t>
            </a:r>
            <a:r>
              <a:rPr sz="1500" u="sng" spc="-146" dirty="0">
                <a:latin typeface="Arial"/>
                <a:cs typeface="Arial"/>
              </a:rPr>
              <a:t>sewage </a:t>
            </a:r>
            <a:r>
              <a:rPr sz="1500" u="sng" spc="-135" dirty="0">
                <a:latin typeface="Arial"/>
                <a:cs typeface="Arial"/>
              </a:rPr>
              <a:t>can  </a:t>
            </a:r>
            <a:r>
              <a:rPr sz="1500" u="sng" spc="-60" dirty="0">
                <a:latin typeface="Arial"/>
                <a:cs typeface="Arial"/>
              </a:rPr>
              <a:t>indicate </a:t>
            </a:r>
            <a:r>
              <a:rPr sz="1500" u="sng" spc="-158" dirty="0">
                <a:latin typeface="Arial"/>
                <a:cs typeface="Arial"/>
              </a:rPr>
              <a:t>a </a:t>
            </a:r>
            <a:r>
              <a:rPr sz="1500" u="sng" spc="-26" dirty="0">
                <a:latin typeface="Arial"/>
                <a:cs typeface="Arial"/>
              </a:rPr>
              <a:t>low </a:t>
            </a:r>
            <a:r>
              <a:rPr sz="1500" u="sng" spc="-109" dirty="0">
                <a:latin typeface="Arial"/>
                <a:cs typeface="Arial"/>
              </a:rPr>
              <a:t>pH</a:t>
            </a:r>
            <a:r>
              <a:rPr sz="1500" spc="-109" dirty="0">
                <a:latin typeface="Arial"/>
                <a:cs typeface="Arial"/>
              </a:rPr>
              <a:t>, </a:t>
            </a:r>
            <a:r>
              <a:rPr sz="1500" spc="-26" dirty="0">
                <a:latin typeface="Arial"/>
                <a:cs typeface="Arial"/>
              </a:rPr>
              <a:t>the </a:t>
            </a:r>
            <a:r>
              <a:rPr sz="1500" spc="-101" dirty="0">
                <a:latin typeface="Arial"/>
                <a:cs typeface="Arial"/>
              </a:rPr>
              <a:t>existence </a:t>
            </a:r>
            <a:r>
              <a:rPr sz="1500" spc="-4" dirty="0">
                <a:latin typeface="Arial"/>
                <a:cs typeface="Arial"/>
              </a:rPr>
              <a:t>of </a:t>
            </a:r>
            <a:r>
              <a:rPr sz="1500" spc="-49" dirty="0">
                <a:latin typeface="Arial"/>
                <a:cs typeface="Arial"/>
              </a:rPr>
              <a:t>fermentative </a:t>
            </a:r>
            <a:r>
              <a:rPr sz="1500" spc="-60" dirty="0">
                <a:latin typeface="Arial"/>
                <a:cs typeface="Arial"/>
              </a:rPr>
              <a:t>conditions, </a:t>
            </a:r>
            <a:r>
              <a:rPr sz="1500" spc="-15" dirty="0">
                <a:latin typeface="Arial"/>
                <a:cs typeface="Arial"/>
              </a:rPr>
              <a:t>or </a:t>
            </a:r>
            <a:r>
              <a:rPr sz="1500" spc="-158" dirty="0">
                <a:latin typeface="Arial"/>
                <a:cs typeface="Arial"/>
              </a:rPr>
              <a:t>a  </a:t>
            </a:r>
            <a:r>
              <a:rPr sz="1500" spc="-120" dirty="0">
                <a:latin typeface="Arial"/>
                <a:cs typeface="Arial"/>
              </a:rPr>
              <a:t>severe </a:t>
            </a:r>
            <a:r>
              <a:rPr sz="1500" spc="-90" dirty="0">
                <a:latin typeface="Arial"/>
                <a:cs typeface="Arial"/>
              </a:rPr>
              <a:t>phosphorous </a:t>
            </a:r>
            <a:r>
              <a:rPr sz="1500" spc="-86" dirty="0">
                <a:latin typeface="Arial"/>
                <a:cs typeface="Arial"/>
              </a:rPr>
              <a:t>deficiency. </a:t>
            </a:r>
            <a:r>
              <a:rPr sz="1500" spc="-135" dirty="0">
                <a:latin typeface="Arial"/>
                <a:cs typeface="Arial"/>
              </a:rPr>
              <a:t>Raising </a:t>
            </a:r>
            <a:r>
              <a:rPr sz="1500" spc="-30" dirty="0">
                <a:latin typeface="Arial"/>
                <a:cs typeface="Arial"/>
              </a:rPr>
              <a:t>the </a:t>
            </a:r>
            <a:r>
              <a:rPr sz="1500" spc="-135" dirty="0">
                <a:latin typeface="Arial"/>
                <a:cs typeface="Arial"/>
              </a:rPr>
              <a:t>pH </a:t>
            </a:r>
            <a:r>
              <a:rPr sz="1500" spc="-109" dirty="0">
                <a:latin typeface="Arial"/>
                <a:cs typeface="Arial"/>
              </a:rPr>
              <a:t>above </a:t>
            </a:r>
            <a:r>
              <a:rPr sz="1500" spc="-101" dirty="0">
                <a:latin typeface="Arial"/>
                <a:cs typeface="Arial"/>
              </a:rPr>
              <a:t>7 </a:t>
            </a:r>
            <a:r>
              <a:rPr sz="1500" spc="4" dirty="0">
                <a:latin typeface="Arial"/>
                <a:cs typeface="Arial"/>
              </a:rPr>
              <a:t>will  </a:t>
            </a:r>
            <a:r>
              <a:rPr sz="1500" spc="-86" dirty="0">
                <a:latin typeface="Arial"/>
                <a:cs typeface="Arial"/>
              </a:rPr>
              <a:t>usually </a:t>
            </a:r>
            <a:r>
              <a:rPr sz="1500" spc="-127" dirty="0">
                <a:latin typeface="Arial"/>
                <a:cs typeface="Arial"/>
              </a:rPr>
              <a:t>make </a:t>
            </a:r>
            <a:r>
              <a:rPr sz="1500" spc="-23" dirty="0">
                <a:latin typeface="Arial"/>
                <a:cs typeface="Arial"/>
              </a:rPr>
              <a:t>the </a:t>
            </a:r>
            <a:r>
              <a:rPr sz="1500" spc="-109" dirty="0">
                <a:latin typeface="Arial"/>
                <a:cs typeface="Arial"/>
              </a:rPr>
              <a:t>yeast</a:t>
            </a:r>
            <a:r>
              <a:rPr sz="1500" spc="-221" dirty="0">
                <a:latin typeface="Arial"/>
                <a:cs typeface="Arial"/>
              </a:rPr>
              <a:t> </a:t>
            </a:r>
            <a:r>
              <a:rPr sz="1500" spc="-109" dirty="0">
                <a:latin typeface="Arial"/>
                <a:cs typeface="Arial"/>
              </a:rPr>
              <a:t>disappear.</a:t>
            </a:r>
            <a:endParaRPr sz="1500" dirty="0">
              <a:latin typeface="Arial"/>
              <a:cs typeface="Arial"/>
            </a:endParaRPr>
          </a:p>
        </p:txBody>
      </p:sp>
      <p:sp>
        <p:nvSpPr>
          <p:cNvPr id="5" name="AutoShape 52"/>
          <p:cNvSpPr>
            <a:spLocks noChangeArrowheads="1"/>
          </p:cNvSpPr>
          <p:nvPr/>
        </p:nvSpPr>
        <p:spPr bwMode="gray">
          <a:xfrm>
            <a:off x="1547664" y="682226"/>
            <a:ext cx="537210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US" b="1" dirty="0">
                <a:solidFill>
                  <a:schemeClr val="accent6">
                    <a:lumMod val="75000"/>
                  </a:schemeClr>
                </a:solidFill>
                <a:latin typeface="Arial" pitchFamily="34" charset="0"/>
                <a:cs typeface="Arial" pitchFamily="34" charset="0"/>
              </a:rPr>
              <a:t>FUNGI</a:t>
            </a:r>
            <a:endParaRPr lang="en-MY"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5621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14338"/>
            <a:ext cx="9144000" cy="2304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6"/>
          <p:cNvGrpSpPr/>
          <p:nvPr/>
        </p:nvGrpSpPr>
        <p:grpSpPr>
          <a:xfrm>
            <a:off x="2267744" y="2265660"/>
            <a:ext cx="4608512" cy="826255"/>
            <a:chOff x="2253890" y="2008261"/>
            <a:chExt cx="4608512" cy="826255"/>
          </a:xfrm>
        </p:grpSpPr>
        <p:sp>
          <p:nvSpPr>
            <p:cNvPr id="8" name="Text Placeholder 3"/>
            <p:cNvSpPr txBox="1">
              <a:spLocks/>
            </p:cNvSpPr>
            <p:nvPr/>
          </p:nvSpPr>
          <p:spPr>
            <a:xfrm>
              <a:off x="2253890" y="2557829"/>
              <a:ext cx="4608512" cy="2766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400" dirty="0" smtClean="0">
                  <a:solidFill>
                    <a:schemeClr val="bg1"/>
                  </a:solidFill>
                  <a:cs typeface="Arial" pitchFamily="34" charset="0"/>
                </a:rPr>
                <a:t>Any question regarding all this quizzes..?</a:t>
              </a:r>
              <a:endParaRPr lang="ko-KR" altLang="en-US" sz="1400" dirty="0">
                <a:solidFill>
                  <a:schemeClr val="bg1"/>
                </a:solidFill>
                <a:cs typeface="Arial" pitchFamily="34" charset="0"/>
              </a:endParaRPr>
            </a:p>
          </p:txBody>
        </p:sp>
        <p:sp>
          <p:nvSpPr>
            <p:cNvPr id="9" name="Title 4"/>
            <p:cNvSpPr txBox="1">
              <a:spLocks/>
            </p:cNvSpPr>
            <p:nvPr/>
          </p:nvSpPr>
          <p:spPr>
            <a:xfrm>
              <a:off x="2253890" y="2008261"/>
              <a:ext cx="4608512" cy="542078"/>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dirty="0">
                  <a:solidFill>
                    <a:schemeClr val="bg1"/>
                  </a:solidFill>
                  <a:latin typeface="+mj-lt"/>
                </a:rPr>
                <a:t>Section Break</a:t>
              </a:r>
              <a:endParaRPr lang="ko-KR" altLang="en-US" dirty="0">
                <a:solidFill>
                  <a:schemeClr val="bg1"/>
                </a:solidFill>
                <a:latin typeface="+mj-lt"/>
              </a:endParaRPr>
            </a:p>
          </p:txBody>
        </p:sp>
      </p:grpSp>
      <p:sp>
        <p:nvSpPr>
          <p:cNvPr id="11" name="Freeform 10"/>
          <p:cNvSpPr/>
          <p:nvPr/>
        </p:nvSpPr>
        <p:spPr>
          <a:xfrm>
            <a:off x="4230213" y="1398899"/>
            <a:ext cx="683574" cy="730559"/>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Tree>
    <p:extLst>
      <p:ext uri="{BB962C8B-B14F-4D97-AF65-F5344CB8AC3E}">
        <p14:creationId xmlns:p14="http://schemas.microsoft.com/office/powerpoint/2010/main" val="3226357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1" y="0"/>
            <a:ext cx="3314699" cy="2460403"/>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2883788" y="2747773"/>
            <a:ext cx="1343025" cy="1221866"/>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1143001" y="2400299"/>
            <a:ext cx="6857999" cy="2743199"/>
          </a:xfrm>
          <a:prstGeom prst="rect">
            <a:avLst/>
          </a:prstGeom>
          <a:blipFill>
            <a:blip r:embed="rId4" cstate="print"/>
            <a:stretch>
              <a:fillRect/>
            </a:stretch>
          </a:blipFill>
        </p:spPr>
        <p:txBody>
          <a:bodyPr wrap="square" lIns="0" tIns="0" rIns="0" bIns="0" rtlCol="0"/>
          <a:lstStyle/>
          <a:p>
            <a:endParaRPr sz="1350"/>
          </a:p>
        </p:txBody>
      </p:sp>
      <p:sp>
        <p:nvSpPr>
          <p:cNvPr id="5" name="object 5"/>
          <p:cNvSpPr txBox="1"/>
          <p:nvPr/>
        </p:nvSpPr>
        <p:spPr>
          <a:xfrm>
            <a:off x="2225040" y="4808220"/>
            <a:ext cx="1191101" cy="286617"/>
          </a:xfrm>
          <a:prstGeom prst="rect">
            <a:avLst/>
          </a:prstGeom>
        </p:spPr>
        <p:txBody>
          <a:bodyPr vert="horz" wrap="square" lIns="0" tIns="9525" rIns="0" bIns="0" rtlCol="0">
            <a:spAutoFit/>
          </a:bodyPr>
          <a:lstStyle/>
          <a:p>
            <a:pPr marL="9525">
              <a:spcBef>
                <a:spcPts val="75"/>
              </a:spcBef>
            </a:pPr>
            <a:r>
              <a:rPr spc="-83" dirty="0">
                <a:solidFill>
                  <a:srgbClr val="FF0000"/>
                </a:solidFill>
                <a:latin typeface="Arial"/>
                <a:cs typeface="Arial"/>
              </a:rPr>
              <a:t>Trichoderma</a:t>
            </a:r>
            <a:endParaRPr>
              <a:latin typeface="Arial"/>
              <a:cs typeface="Arial"/>
            </a:endParaRPr>
          </a:p>
        </p:txBody>
      </p:sp>
      <p:sp>
        <p:nvSpPr>
          <p:cNvPr id="6" name="object 6"/>
          <p:cNvSpPr txBox="1"/>
          <p:nvPr/>
        </p:nvSpPr>
        <p:spPr>
          <a:xfrm>
            <a:off x="5689377" y="2130857"/>
            <a:ext cx="482918" cy="218008"/>
          </a:xfrm>
          <a:prstGeom prst="rect">
            <a:avLst/>
          </a:prstGeom>
        </p:spPr>
        <p:txBody>
          <a:bodyPr vert="horz" wrap="square" lIns="0" tIns="0" rIns="0" bIns="0" rtlCol="0">
            <a:spAutoFit/>
          </a:bodyPr>
          <a:lstStyle/>
          <a:p>
            <a:pPr>
              <a:lnSpc>
                <a:spcPts val="1710"/>
              </a:lnSpc>
            </a:pPr>
            <a:r>
              <a:rPr spc="-458" dirty="0">
                <a:solidFill>
                  <a:srgbClr val="FF0000"/>
                </a:solidFill>
                <a:latin typeface="Arial"/>
                <a:cs typeface="Arial"/>
              </a:rPr>
              <a:t>Y</a:t>
            </a:r>
            <a:r>
              <a:rPr spc="-153" dirty="0">
                <a:solidFill>
                  <a:srgbClr val="FF0000"/>
                </a:solidFill>
                <a:latin typeface="Arial"/>
                <a:cs typeface="Arial"/>
              </a:rPr>
              <a:t>ea</a:t>
            </a:r>
            <a:r>
              <a:rPr spc="-158" dirty="0">
                <a:solidFill>
                  <a:srgbClr val="FF0000"/>
                </a:solidFill>
                <a:latin typeface="Arial"/>
                <a:cs typeface="Arial"/>
              </a:rPr>
              <a:t>s</a:t>
            </a:r>
            <a:r>
              <a:rPr spc="101" dirty="0">
                <a:solidFill>
                  <a:srgbClr val="FF0000"/>
                </a:solidFill>
                <a:latin typeface="Arial"/>
                <a:cs typeface="Arial"/>
              </a:rPr>
              <a:t>t</a:t>
            </a:r>
            <a:endParaRPr>
              <a:latin typeface="Arial"/>
              <a:cs typeface="Arial"/>
            </a:endParaRPr>
          </a:p>
        </p:txBody>
      </p:sp>
      <p:sp>
        <p:nvSpPr>
          <p:cNvPr id="7" name="object 7"/>
          <p:cNvSpPr txBox="1"/>
          <p:nvPr/>
        </p:nvSpPr>
        <p:spPr>
          <a:xfrm>
            <a:off x="5741098" y="4877486"/>
            <a:ext cx="977741" cy="286617"/>
          </a:xfrm>
          <a:prstGeom prst="rect">
            <a:avLst/>
          </a:prstGeom>
        </p:spPr>
        <p:txBody>
          <a:bodyPr vert="horz" wrap="square" lIns="0" tIns="9525" rIns="0" bIns="0" rtlCol="0">
            <a:spAutoFit/>
          </a:bodyPr>
          <a:lstStyle/>
          <a:p>
            <a:pPr marL="9525">
              <a:spcBef>
                <a:spcPts val="75"/>
              </a:spcBef>
            </a:pPr>
            <a:r>
              <a:rPr spc="-315" dirty="0">
                <a:solidFill>
                  <a:srgbClr val="FF0000"/>
                </a:solidFill>
                <a:latin typeface="Arial"/>
                <a:cs typeface="Arial"/>
              </a:rPr>
              <a:t>P</a:t>
            </a:r>
            <a:r>
              <a:rPr spc="-105" dirty="0">
                <a:solidFill>
                  <a:srgbClr val="FF0000"/>
                </a:solidFill>
                <a:latin typeface="Arial"/>
                <a:cs typeface="Arial"/>
              </a:rPr>
              <a:t>en</a:t>
            </a:r>
            <a:r>
              <a:rPr spc="-90" dirty="0">
                <a:solidFill>
                  <a:srgbClr val="FF0000"/>
                </a:solidFill>
                <a:latin typeface="Arial"/>
                <a:cs typeface="Arial"/>
              </a:rPr>
              <a:t>c</a:t>
            </a:r>
            <a:r>
              <a:rPr spc="-11" dirty="0">
                <a:solidFill>
                  <a:srgbClr val="FF0000"/>
                </a:solidFill>
                <a:latin typeface="Arial"/>
                <a:cs typeface="Arial"/>
              </a:rPr>
              <a:t>illium</a:t>
            </a:r>
            <a:endParaRPr>
              <a:latin typeface="Arial"/>
              <a:cs typeface="Arial"/>
            </a:endParaRPr>
          </a:p>
        </p:txBody>
      </p:sp>
      <p:sp>
        <p:nvSpPr>
          <p:cNvPr id="8" name="object 8"/>
          <p:cNvSpPr txBox="1"/>
          <p:nvPr/>
        </p:nvSpPr>
        <p:spPr>
          <a:xfrm>
            <a:off x="2142268" y="2124932"/>
            <a:ext cx="742950" cy="286617"/>
          </a:xfrm>
          <a:prstGeom prst="rect">
            <a:avLst/>
          </a:prstGeom>
        </p:spPr>
        <p:txBody>
          <a:bodyPr vert="horz" wrap="square" lIns="0" tIns="9525" rIns="0" bIns="0" rtlCol="0">
            <a:spAutoFit/>
          </a:bodyPr>
          <a:lstStyle/>
          <a:p>
            <a:pPr marL="9525">
              <a:spcBef>
                <a:spcPts val="75"/>
              </a:spcBef>
            </a:pPr>
            <a:r>
              <a:rPr spc="-105" dirty="0">
                <a:solidFill>
                  <a:srgbClr val="FF0000"/>
                </a:solidFill>
                <a:latin typeface="Arial"/>
                <a:cs typeface="Arial"/>
              </a:rPr>
              <a:t>Spicaria</a:t>
            </a:r>
            <a:endParaRPr>
              <a:latin typeface="Arial"/>
              <a:cs typeface="Arial"/>
            </a:endParaRPr>
          </a:p>
        </p:txBody>
      </p:sp>
      <p:sp>
        <p:nvSpPr>
          <p:cNvPr id="9" name="object 9"/>
          <p:cNvSpPr/>
          <p:nvPr/>
        </p:nvSpPr>
        <p:spPr>
          <a:xfrm>
            <a:off x="4457700" y="0"/>
            <a:ext cx="3507867" cy="2396871"/>
          </a:xfrm>
          <a:prstGeom prst="rect">
            <a:avLst/>
          </a:prstGeom>
          <a:blipFill>
            <a:blip r:embed="rId5" cstate="print"/>
            <a:stretch>
              <a:fillRect/>
            </a:stretch>
          </a:blipFill>
        </p:spPr>
        <p:txBody>
          <a:bodyPr wrap="square" lIns="0" tIns="0" rIns="0" bIns="0" rtlCol="0"/>
          <a:lstStyle/>
          <a:p>
            <a:endParaRPr sz="1350"/>
          </a:p>
        </p:txBody>
      </p:sp>
      <p:sp>
        <p:nvSpPr>
          <p:cNvPr id="10" name="object 10"/>
          <p:cNvSpPr txBox="1">
            <a:spLocks noGrp="1"/>
          </p:cNvSpPr>
          <p:nvPr>
            <p:ph type="title"/>
          </p:nvPr>
        </p:nvSpPr>
        <p:spPr>
          <a:xfrm>
            <a:off x="5984557" y="2076449"/>
            <a:ext cx="580549" cy="332303"/>
          </a:xfrm>
          <a:prstGeom prst="rect">
            <a:avLst/>
          </a:prstGeom>
        </p:spPr>
        <p:txBody>
          <a:bodyPr vert="horz" wrap="square" lIns="0" tIns="9049" rIns="0" bIns="0" rtlCol="0">
            <a:spAutoFit/>
          </a:bodyPr>
          <a:lstStyle/>
          <a:p>
            <a:pPr marL="9525">
              <a:spcBef>
                <a:spcPts val="71"/>
              </a:spcBef>
            </a:pPr>
            <a:r>
              <a:rPr sz="2100" spc="-533" dirty="0"/>
              <a:t>Y</a:t>
            </a:r>
            <a:r>
              <a:rPr sz="2100" spc="-180" dirty="0"/>
              <a:t>ea</a:t>
            </a:r>
            <a:r>
              <a:rPr sz="2100" spc="-188" dirty="0"/>
              <a:t>s</a:t>
            </a:r>
            <a:r>
              <a:rPr sz="2100" spc="116" dirty="0"/>
              <a:t>t</a:t>
            </a:r>
            <a:endParaRPr sz="2100"/>
          </a:p>
        </p:txBody>
      </p:sp>
    </p:spTree>
    <p:extLst>
      <p:ext uri="{BB962C8B-B14F-4D97-AF65-F5344CB8AC3E}">
        <p14:creationId xmlns:p14="http://schemas.microsoft.com/office/powerpoint/2010/main" val="54048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83529" y="1275606"/>
            <a:ext cx="6720840" cy="3267946"/>
          </a:xfrm>
          <a:prstGeom prst="rect">
            <a:avLst/>
          </a:prstGeom>
        </p:spPr>
        <p:txBody>
          <a:bodyPr vert="horz" wrap="square" lIns="0" tIns="9525" rIns="0" bIns="0" rtlCol="0">
            <a:spAutoFit/>
          </a:bodyPr>
          <a:lstStyle/>
          <a:p>
            <a:pPr marL="266700" marR="120491" indent="-257175">
              <a:spcBef>
                <a:spcPts val="75"/>
              </a:spcBef>
              <a:buChar char="•"/>
              <a:tabLst>
                <a:tab pos="317659" algn="l"/>
                <a:tab pos="318135" algn="l"/>
              </a:tabLst>
            </a:pPr>
            <a:r>
              <a:rPr spc="-120" dirty="0">
                <a:latin typeface="Arial"/>
                <a:cs typeface="Arial"/>
              </a:rPr>
              <a:t>Several </a:t>
            </a:r>
            <a:r>
              <a:rPr spc="-68" dirty="0">
                <a:latin typeface="Arial"/>
                <a:cs typeface="Arial"/>
              </a:rPr>
              <a:t>types </a:t>
            </a:r>
            <a:r>
              <a:rPr spc="-8" dirty="0">
                <a:latin typeface="Arial"/>
                <a:cs typeface="Arial"/>
              </a:rPr>
              <a:t>of </a:t>
            </a:r>
            <a:r>
              <a:rPr spc="-71" dirty="0">
                <a:latin typeface="Arial"/>
                <a:cs typeface="Arial"/>
              </a:rPr>
              <a:t>protozoa </a:t>
            </a:r>
            <a:r>
              <a:rPr spc="-116" dirty="0">
                <a:latin typeface="Arial"/>
                <a:cs typeface="Arial"/>
              </a:rPr>
              <a:t>such </a:t>
            </a:r>
            <a:r>
              <a:rPr spc="-120" dirty="0">
                <a:latin typeface="Arial"/>
                <a:cs typeface="Arial"/>
              </a:rPr>
              <a:t>as: </a:t>
            </a:r>
            <a:r>
              <a:rPr i="1" spc="-86" dirty="0">
                <a:latin typeface="Trebuchet MS"/>
                <a:cs typeface="Trebuchet MS"/>
              </a:rPr>
              <a:t>amoebae, </a:t>
            </a:r>
            <a:r>
              <a:rPr i="1" spc="-120" dirty="0">
                <a:latin typeface="Trebuchet MS"/>
                <a:cs typeface="Trebuchet MS"/>
              </a:rPr>
              <a:t>ciliates, </a:t>
            </a:r>
            <a:r>
              <a:rPr spc="-86" dirty="0">
                <a:latin typeface="Arial"/>
                <a:cs typeface="Arial"/>
              </a:rPr>
              <a:t>and</a:t>
            </a:r>
            <a:r>
              <a:rPr spc="-203" dirty="0">
                <a:latin typeface="Arial"/>
                <a:cs typeface="Arial"/>
              </a:rPr>
              <a:t> </a:t>
            </a:r>
            <a:r>
              <a:rPr i="1" spc="-101" dirty="0">
                <a:latin typeface="Trebuchet MS"/>
                <a:cs typeface="Trebuchet MS"/>
              </a:rPr>
              <a:t>flagellates  </a:t>
            </a:r>
            <a:r>
              <a:rPr spc="-83" dirty="0">
                <a:latin typeface="Arial"/>
                <a:cs typeface="Arial"/>
              </a:rPr>
              <a:t>are </a:t>
            </a:r>
            <a:r>
              <a:rPr spc="-45" dirty="0">
                <a:latin typeface="Arial"/>
                <a:cs typeface="Arial"/>
              </a:rPr>
              <a:t>found </a:t>
            </a:r>
            <a:r>
              <a:rPr spc="-64" dirty="0">
                <a:latin typeface="Arial"/>
                <a:cs typeface="Arial"/>
              </a:rPr>
              <a:t>present </a:t>
            </a:r>
            <a:r>
              <a:rPr spc="-30" dirty="0">
                <a:latin typeface="Arial"/>
                <a:cs typeface="Arial"/>
              </a:rPr>
              <a:t>throughout </a:t>
            </a:r>
            <a:r>
              <a:rPr spc="-19" dirty="0">
                <a:latin typeface="Arial"/>
                <a:cs typeface="Arial"/>
              </a:rPr>
              <a:t>the </a:t>
            </a:r>
            <a:r>
              <a:rPr spc="-30" dirty="0">
                <a:latin typeface="Arial"/>
                <a:cs typeface="Arial"/>
              </a:rPr>
              <a:t>entire </a:t>
            </a:r>
            <a:r>
              <a:rPr spc="-131" dirty="0">
                <a:latin typeface="Arial"/>
                <a:cs typeface="Arial"/>
              </a:rPr>
              <a:t>sewage </a:t>
            </a:r>
            <a:r>
              <a:rPr spc="-38" dirty="0">
                <a:latin typeface="Arial"/>
                <a:cs typeface="Arial"/>
              </a:rPr>
              <a:t>water </a:t>
            </a:r>
            <a:r>
              <a:rPr spc="-23" dirty="0">
                <a:latin typeface="Arial"/>
                <a:cs typeface="Arial"/>
              </a:rPr>
              <a:t>treatment  </a:t>
            </a:r>
            <a:r>
              <a:rPr spc="-101" dirty="0">
                <a:latin typeface="Arial"/>
                <a:cs typeface="Arial"/>
              </a:rPr>
              <a:t>process.</a:t>
            </a:r>
            <a:endParaRPr dirty="0">
              <a:latin typeface="Arial"/>
              <a:cs typeface="Arial"/>
            </a:endParaRPr>
          </a:p>
          <a:p>
            <a:pPr marL="266700" marR="114776" indent="-257175">
              <a:spcBef>
                <a:spcPts val="435"/>
              </a:spcBef>
              <a:buChar char="•"/>
              <a:tabLst>
                <a:tab pos="266224" algn="l"/>
                <a:tab pos="266700" algn="l"/>
              </a:tabLst>
            </a:pPr>
            <a:r>
              <a:rPr spc="-124" dirty="0">
                <a:latin typeface="Arial"/>
                <a:cs typeface="Arial"/>
              </a:rPr>
              <a:t>They </a:t>
            </a:r>
            <a:r>
              <a:rPr u="sng" spc="-79" dirty="0">
                <a:latin typeface="Arial"/>
                <a:cs typeface="Arial"/>
              </a:rPr>
              <a:t>play </a:t>
            </a:r>
            <a:r>
              <a:rPr u="sng" spc="-143" dirty="0">
                <a:latin typeface="Arial"/>
                <a:cs typeface="Arial"/>
              </a:rPr>
              <a:t>a </a:t>
            </a:r>
            <a:r>
              <a:rPr u="sng" spc="-45" dirty="0">
                <a:latin typeface="Arial"/>
                <a:cs typeface="Arial"/>
              </a:rPr>
              <a:t>predatory </a:t>
            </a:r>
            <a:r>
              <a:rPr u="sng" spc="-38" dirty="0">
                <a:latin typeface="Arial"/>
                <a:cs typeface="Arial"/>
              </a:rPr>
              <a:t>role </a:t>
            </a:r>
            <a:r>
              <a:rPr u="sng" spc="-23" dirty="0">
                <a:latin typeface="Arial"/>
                <a:cs typeface="Arial"/>
              </a:rPr>
              <a:t>in </a:t>
            </a:r>
            <a:r>
              <a:rPr u="sng" spc="-64" dirty="0">
                <a:latin typeface="Arial"/>
                <a:cs typeface="Arial"/>
              </a:rPr>
              <a:t>removing </a:t>
            </a:r>
            <a:r>
              <a:rPr u="sng" spc="-60" dirty="0">
                <a:latin typeface="Arial"/>
                <a:cs typeface="Arial"/>
              </a:rPr>
              <a:t>bacteria</a:t>
            </a:r>
            <a:r>
              <a:rPr spc="-60" dirty="0">
                <a:latin typeface="Arial"/>
                <a:cs typeface="Arial"/>
              </a:rPr>
              <a:t>, </a:t>
            </a:r>
            <a:r>
              <a:rPr spc="-23" dirty="0">
                <a:latin typeface="Arial"/>
                <a:cs typeface="Arial"/>
              </a:rPr>
              <a:t>other </a:t>
            </a:r>
            <a:r>
              <a:rPr spc="-68" dirty="0">
                <a:latin typeface="Arial"/>
                <a:cs typeface="Arial"/>
              </a:rPr>
              <a:t>protozoa,</a:t>
            </a:r>
            <a:r>
              <a:rPr spc="-371" dirty="0">
                <a:latin typeface="Arial"/>
                <a:cs typeface="Arial"/>
              </a:rPr>
              <a:t> </a:t>
            </a:r>
            <a:r>
              <a:rPr spc="-86" dirty="0">
                <a:latin typeface="Arial"/>
                <a:cs typeface="Arial"/>
              </a:rPr>
              <a:t>and  </a:t>
            </a:r>
            <a:r>
              <a:rPr spc="-94" dirty="0">
                <a:latin typeface="Arial"/>
                <a:cs typeface="Arial"/>
              </a:rPr>
              <a:t>several </a:t>
            </a:r>
            <a:r>
              <a:rPr spc="-79" dirty="0">
                <a:latin typeface="Arial"/>
                <a:cs typeface="Arial"/>
              </a:rPr>
              <a:t>small</a:t>
            </a:r>
            <a:r>
              <a:rPr spc="-109" dirty="0">
                <a:latin typeface="Arial"/>
                <a:cs typeface="Arial"/>
              </a:rPr>
              <a:t> </a:t>
            </a:r>
            <a:r>
              <a:rPr spc="-56" dirty="0">
                <a:latin typeface="Arial"/>
                <a:cs typeface="Arial"/>
              </a:rPr>
              <a:t>particles.</a:t>
            </a:r>
            <a:endParaRPr dirty="0">
              <a:latin typeface="Arial"/>
              <a:cs typeface="Arial"/>
            </a:endParaRPr>
          </a:p>
          <a:p>
            <a:pPr marL="266700" indent="-257175">
              <a:spcBef>
                <a:spcPts val="431"/>
              </a:spcBef>
              <a:buChar char="•"/>
              <a:tabLst>
                <a:tab pos="266224" algn="l"/>
                <a:tab pos="266700" algn="l"/>
              </a:tabLst>
            </a:pPr>
            <a:r>
              <a:rPr spc="-109" dirty="0">
                <a:latin typeface="Arial"/>
                <a:cs typeface="Arial"/>
              </a:rPr>
              <a:t>Larger </a:t>
            </a:r>
            <a:r>
              <a:rPr spc="-56" dirty="0">
                <a:latin typeface="Arial"/>
                <a:cs typeface="Arial"/>
              </a:rPr>
              <a:t>forms </a:t>
            </a:r>
            <a:r>
              <a:rPr spc="-4" dirty="0">
                <a:latin typeface="Arial"/>
                <a:cs typeface="Arial"/>
              </a:rPr>
              <a:t>of </a:t>
            </a:r>
            <a:r>
              <a:rPr spc="-94" dirty="0">
                <a:latin typeface="Arial"/>
                <a:cs typeface="Arial"/>
              </a:rPr>
              <a:t>amoebae </a:t>
            </a:r>
            <a:r>
              <a:rPr spc="-53" dirty="0">
                <a:latin typeface="Arial"/>
                <a:cs typeface="Arial"/>
              </a:rPr>
              <a:t>eat </a:t>
            </a:r>
            <a:r>
              <a:rPr spc="-60" dirty="0">
                <a:latin typeface="Arial"/>
                <a:cs typeface="Arial"/>
              </a:rPr>
              <a:t>ciliates </a:t>
            </a:r>
            <a:r>
              <a:rPr spc="-83" dirty="0">
                <a:latin typeface="Arial"/>
                <a:cs typeface="Arial"/>
              </a:rPr>
              <a:t>and </a:t>
            </a:r>
            <a:r>
              <a:rPr spc="-68" dirty="0">
                <a:latin typeface="Arial"/>
                <a:cs typeface="Arial"/>
              </a:rPr>
              <a:t>flagellates </a:t>
            </a:r>
            <a:r>
              <a:rPr spc="-169" dirty="0">
                <a:latin typeface="Arial"/>
                <a:cs typeface="Arial"/>
              </a:rPr>
              <a:t>as </a:t>
            </a:r>
            <a:r>
              <a:rPr spc="-30" dirty="0">
                <a:latin typeface="Arial"/>
                <a:cs typeface="Arial"/>
              </a:rPr>
              <a:t>well </a:t>
            </a:r>
            <a:r>
              <a:rPr spc="-169" dirty="0">
                <a:latin typeface="Arial"/>
                <a:cs typeface="Arial"/>
              </a:rPr>
              <a:t>as</a:t>
            </a:r>
            <a:r>
              <a:rPr spc="-341" dirty="0">
                <a:latin typeface="Arial"/>
                <a:cs typeface="Arial"/>
              </a:rPr>
              <a:t> </a:t>
            </a:r>
            <a:r>
              <a:rPr spc="-68" dirty="0">
                <a:latin typeface="Arial"/>
                <a:cs typeface="Arial"/>
              </a:rPr>
              <a:t>smaller</a:t>
            </a:r>
            <a:endParaRPr dirty="0">
              <a:latin typeface="Arial"/>
              <a:cs typeface="Arial"/>
            </a:endParaRPr>
          </a:p>
          <a:p>
            <a:pPr marL="266700"/>
            <a:r>
              <a:rPr spc="-98" dirty="0">
                <a:latin typeface="Arial"/>
                <a:cs typeface="Arial"/>
              </a:rPr>
              <a:t>amoebae </a:t>
            </a:r>
            <a:r>
              <a:rPr spc="-68" dirty="0">
                <a:latin typeface="Arial"/>
                <a:cs typeface="Arial"/>
              </a:rPr>
              <a:t>feed </a:t>
            </a:r>
            <a:r>
              <a:rPr spc="-30" dirty="0">
                <a:latin typeface="Arial"/>
                <a:cs typeface="Arial"/>
              </a:rPr>
              <a:t>primarily </a:t>
            </a:r>
            <a:r>
              <a:rPr spc="-56" dirty="0">
                <a:latin typeface="Arial"/>
                <a:cs typeface="Arial"/>
              </a:rPr>
              <a:t>on</a:t>
            </a:r>
            <a:r>
              <a:rPr spc="-191" dirty="0">
                <a:latin typeface="Arial"/>
                <a:cs typeface="Arial"/>
              </a:rPr>
              <a:t> </a:t>
            </a:r>
            <a:r>
              <a:rPr spc="-56" dirty="0">
                <a:latin typeface="Arial"/>
                <a:cs typeface="Arial"/>
              </a:rPr>
              <a:t>bacteria.</a:t>
            </a:r>
            <a:endParaRPr dirty="0">
              <a:latin typeface="Arial"/>
              <a:cs typeface="Arial"/>
            </a:endParaRPr>
          </a:p>
          <a:p>
            <a:pPr marL="9525" marR="3810" indent="18098">
              <a:lnSpc>
                <a:spcPct val="110000"/>
              </a:lnSpc>
              <a:spcBef>
                <a:spcPts val="217"/>
              </a:spcBef>
              <a:tabLst>
                <a:tab pos="1839278" algn="l"/>
              </a:tabLst>
            </a:pPr>
            <a:r>
              <a:rPr i="1" spc="-90" dirty="0">
                <a:latin typeface="Trebuchet MS"/>
                <a:cs typeface="Trebuchet MS"/>
              </a:rPr>
              <a:t>Giardia </a:t>
            </a:r>
            <a:r>
              <a:rPr i="1" spc="-94" dirty="0">
                <a:latin typeface="Trebuchet MS"/>
                <a:cs typeface="Trebuchet MS"/>
              </a:rPr>
              <a:t>lamblia </a:t>
            </a:r>
            <a:r>
              <a:rPr spc="-94" dirty="0">
                <a:latin typeface="Arial"/>
                <a:cs typeface="Arial"/>
              </a:rPr>
              <a:t>is </a:t>
            </a:r>
            <a:r>
              <a:rPr spc="-143" dirty="0">
                <a:latin typeface="Arial"/>
                <a:cs typeface="Arial"/>
              </a:rPr>
              <a:t>a </a:t>
            </a:r>
            <a:r>
              <a:rPr spc="-45" dirty="0">
                <a:latin typeface="Arial"/>
                <a:cs typeface="Arial"/>
              </a:rPr>
              <a:t>waterborne </a:t>
            </a:r>
            <a:r>
              <a:rPr spc="-71" dirty="0">
                <a:latin typeface="Arial"/>
                <a:cs typeface="Arial"/>
              </a:rPr>
              <a:t>pathogen </a:t>
            </a:r>
            <a:r>
              <a:rPr spc="-45" dirty="0">
                <a:latin typeface="Arial"/>
                <a:cs typeface="Arial"/>
              </a:rPr>
              <a:t>found </a:t>
            </a:r>
            <a:r>
              <a:rPr spc="-23" dirty="0">
                <a:latin typeface="Arial"/>
                <a:cs typeface="Arial"/>
              </a:rPr>
              <a:t>in </a:t>
            </a:r>
            <a:r>
              <a:rPr spc="-127" dirty="0">
                <a:latin typeface="Arial"/>
                <a:cs typeface="Arial"/>
              </a:rPr>
              <a:t>sewage </a:t>
            </a:r>
            <a:r>
              <a:rPr spc="-64" dirty="0">
                <a:latin typeface="Arial"/>
                <a:cs typeface="Arial"/>
              </a:rPr>
              <a:t>water,</a:t>
            </a:r>
            <a:r>
              <a:rPr spc="-326" dirty="0">
                <a:latin typeface="Arial"/>
                <a:cs typeface="Arial"/>
              </a:rPr>
              <a:t> </a:t>
            </a:r>
            <a:r>
              <a:rPr spc="-68" dirty="0">
                <a:latin typeface="Arial"/>
                <a:cs typeface="Arial"/>
              </a:rPr>
              <a:t>enters  </a:t>
            </a:r>
            <a:r>
              <a:rPr spc="-23" dirty="0">
                <a:latin typeface="Arial"/>
                <a:cs typeface="Arial"/>
              </a:rPr>
              <a:t>the </a:t>
            </a:r>
            <a:r>
              <a:rPr spc="-38" dirty="0">
                <a:latin typeface="Arial"/>
                <a:cs typeface="Arial"/>
              </a:rPr>
              <a:t>water </a:t>
            </a:r>
            <a:r>
              <a:rPr spc="-79" dirty="0">
                <a:latin typeface="Arial"/>
                <a:cs typeface="Arial"/>
              </a:rPr>
              <a:t>supply </a:t>
            </a:r>
            <a:r>
              <a:rPr spc="-41" dirty="0">
                <a:latin typeface="Arial"/>
                <a:cs typeface="Arial"/>
              </a:rPr>
              <a:t>through </a:t>
            </a:r>
            <a:r>
              <a:rPr spc="-49" dirty="0">
                <a:latin typeface="Arial"/>
                <a:cs typeface="Arial"/>
              </a:rPr>
              <a:t>contamination </a:t>
            </a:r>
            <a:r>
              <a:rPr spc="-79" dirty="0">
                <a:latin typeface="Arial"/>
                <a:cs typeface="Arial"/>
              </a:rPr>
              <a:t>by fecal </a:t>
            </a:r>
            <a:r>
              <a:rPr spc="-53" dirty="0">
                <a:latin typeface="Arial"/>
                <a:cs typeface="Arial"/>
              </a:rPr>
              <a:t>matter. </a:t>
            </a:r>
            <a:r>
              <a:rPr spc="26" dirty="0">
                <a:latin typeface="Arial"/>
                <a:cs typeface="Arial"/>
              </a:rPr>
              <a:t>It </a:t>
            </a:r>
            <a:r>
              <a:rPr spc="-94" dirty="0">
                <a:latin typeface="Arial"/>
                <a:cs typeface="Arial"/>
              </a:rPr>
              <a:t>is </a:t>
            </a:r>
            <a:r>
              <a:rPr spc="-79" dirty="0">
                <a:latin typeface="Arial"/>
                <a:cs typeface="Arial"/>
              </a:rPr>
              <a:t>aparasite  </a:t>
            </a:r>
            <a:r>
              <a:rPr i="1" spc="-98" dirty="0">
                <a:latin typeface="Trebuchet MS"/>
                <a:cs typeface="Trebuchet MS"/>
              </a:rPr>
              <a:t>Cryptosporidium</a:t>
            </a:r>
            <a:r>
              <a:rPr i="1" spc="-131" dirty="0">
                <a:latin typeface="Trebuchet MS"/>
                <a:cs typeface="Trebuchet MS"/>
              </a:rPr>
              <a:t> </a:t>
            </a:r>
            <a:r>
              <a:rPr spc="-94" dirty="0">
                <a:latin typeface="Arial"/>
                <a:cs typeface="Arial"/>
              </a:rPr>
              <a:t>is	</a:t>
            </a:r>
            <a:r>
              <a:rPr spc="-45" dirty="0">
                <a:latin typeface="Arial"/>
                <a:cs typeface="Arial"/>
              </a:rPr>
              <a:t>waterborne </a:t>
            </a:r>
            <a:r>
              <a:rPr spc="-71" dirty="0">
                <a:latin typeface="Arial"/>
                <a:cs typeface="Arial"/>
              </a:rPr>
              <a:t>pathogenic </a:t>
            </a:r>
            <a:r>
              <a:rPr spc="-49" dirty="0">
                <a:latin typeface="Arial"/>
                <a:cs typeface="Arial"/>
              </a:rPr>
              <a:t>bacterium </a:t>
            </a:r>
            <a:r>
              <a:rPr spc="-45" dirty="0">
                <a:latin typeface="Arial"/>
                <a:cs typeface="Arial"/>
              </a:rPr>
              <a:t>found</a:t>
            </a:r>
            <a:r>
              <a:rPr spc="-248" dirty="0">
                <a:latin typeface="Arial"/>
                <a:cs typeface="Arial"/>
              </a:rPr>
              <a:t> </a:t>
            </a:r>
            <a:r>
              <a:rPr spc="-23" dirty="0">
                <a:latin typeface="Arial"/>
                <a:cs typeface="Arial"/>
              </a:rPr>
              <a:t>in</a:t>
            </a:r>
            <a:endParaRPr dirty="0">
              <a:latin typeface="Arial"/>
              <a:cs typeface="Arial"/>
            </a:endParaRPr>
          </a:p>
          <a:p>
            <a:pPr marL="9525"/>
            <a:r>
              <a:rPr spc="-75" dirty="0">
                <a:latin typeface="Arial"/>
                <a:cs typeface="Arial"/>
              </a:rPr>
              <a:t>wastewater.</a:t>
            </a:r>
            <a:endParaRPr dirty="0">
              <a:latin typeface="Arial"/>
              <a:cs typeface="Arial"/>
            </a:endParaRPr>
          </a:p>
        </p:txBody>
      </p:sp>
      <p:sp>
        <p:nvSpPr>
          <p:cNvPr id="5" name="AutoShape 52"/>
          <p:cNvSpPr>
            <a:spLocks noChangeArrowheads="1"/>
          </p:cNvSpPr>
          <p:nvPr/>
        </p:nvSpPr>
        <p:spPr bwMode="gray">
          <a:xfrm>
            <a:off x="2249929" y="301226"/>
            <a:ext cx="537210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US" b="1" dirty="0">
                <a:solidFill>
                  <a:schemeClr val="accent6">
                    <a:lumMod val="75000"/>
                  </a:schemeClr>
                </a:solidFill>
                <a:latin typeface="Arial" pitchFamily="34" charset="0"/>
                <a:cs typeface="Arial" pitchFamily="34" charset="0"/>
              </a:rPr>
              <a:t>PROTOZOA</a:t>
            </a:r>
            <a:endParaRPr lang="en-MY"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1647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8146" y="1"/>
            <a:ext cx="3594735" cy="2594609"/>
          </a:xfrm>
          <a:prstGeom prst="rect">
            <a:avLst/>
          </a:prstGeom>
          <a:blipFill>
            <a:blip r:embed="rId2" cstate="print"/>
            <a:stretch>
              <a:fillRect/>
            </a:stretch>
          </a:blipFill>
        </p:spPr>
        <p:txBody>
          <a:bodyPr wrap="square" lIns="0" tIns="0" rIns="0" bIns="0" rtlCol="0"/>
          <a:lstStyle/>
          <a:p>
            <a:endParaRPr sz="1350"/>
          </a:p>
        </p:txBody>
      </p:sp>
      <p:sp>
        <p:nvSpPr>
          <p:cNvPr id="3" name="object 3"/>
          <p:cNvSpPr/>
          <p:nvPr/>
        </p:nvSpPr>
        <p:spPr>
          <a:xfrm>
            <a:off x="4666868" y="0"/>
            <a:ext cx="3334131" cy="2571750"/>
          </a:xfrm>
          <a:prstGeom prst="rect">
            <a:avLst/>
          </a:prstGeom>
          <a:blipFill>
            <a:blip r:embed="rId3" cstate="print"/>
            <a:stretch>
              <a:fillRect/>
            </a:stretch>
          </a:blipFill>
        </p:spPr>
        <p:txBody>
          <a:bodyPr wrap="square" lIns="0" tIns="0" rIns="0" bIns="0" rtlCol="0"/>
          <a:lstStyle/>
          <a:p>
            <a:endParaRPr sz="1350"/>
          </a:p>
        </p:txBody>
      </p:sp>
      <p:sp>
        <p:nvSpPr>
          <p:cNvPr id="4" name="object 4"/>
          <p:cNvSpPr/>
          <p:nvPr/>
        </p:nvSpPr>
        <p:spPr>
          <a:xfrm>
            <a:off x="1143000" y="2594610"/>
            <a:ext cx="3619881" cy="2548889"/>
          </a:xfrm>
          <a:prstGeom prst="rect">
            <a:avLst/>
          </a:prstGeom>
          <a:blipFill>
            <a:blip r:embed="rId4" cstate="print"/>
            <a:stretch>
              <a:fillRect/>
            </a:stretch>
          </a:blipFill>
        </p:spPr>
        <p:txBody>
          <a:bodyPr wrap="square" lIns="0" tIns="0" rIns="0" bIns="0" rtlCol="0"/>
          <a:lstStyle/>
          <a:p>
            <a:endParaRPr sz="1350"/>
          </a:p>
        </p:txBody>
      </p:sp>
      <p:sp>
        <p:nvSpPr>
          <p:cNvPr id="5" name="object 5"/>
          <p:cNvSpPr/>
          <p:nvPr/>
        </p:nvSpPr>
        <p:spPr>
          <a:xfrm>
            <a:off x="4666868" y="2594610"/>
            <a:ext cx="3334131" cy="2548889"/>
          </a:xfrm>
          <a:prstGeom prst="rect">
            <a:avLst/>
          </a:prstGeom>
          <a:blipFill>
            <a:blip r:embed="rId5" cstate="print"/>
            <a:stretch>
              <a:fillRect/>
            </a:stretch>
          </a:blipFill>
        </p:spPr>
        <p:txBody>
          <a:bodyPr wrap="square" lIns="0" tIns="0" rIns="0" bIns="0" rtlCol="0"/>
          <a:lstStyle/>
          <a:p>
            <a:endParaRPr sz="1350"/>
          </a:p>
        </p:txBody>
      </p:sp>
      <p:sp>
        <p:nvSpPr>
          <p:cNvPr id="6" name="object 6"/>
          <p:cNvSpPr/>
          <p:nvPr/>
        </p:nvSpPr>
        <p:spPr>
          <a:xfrm>
            <a:off x="3407284" y="1738504"/>
            <a:ext cx="2330576" cy="2466593"/>
          </a:xfrm>
          <a:prstGeom prst="rect">
            <a:avLst/>
          </a:prstGeom>
          <a:blipFill>
            <a:blip r:embed="rId6" cstate="print"/>
            <a:stretch>
              <a:fillRect/>
            </a:stretch>
          </a:blipFill>
        </p:spPr>
        <p:txBody>
          <a:bodyPr wrap="square" lIns="0" tIns="0" rIns="0" bIns="0" rtlCol="0"/>
          <a:lstStyle/>
          <a:p>
            <a:endParaRPr sz="1350"/>
          </a:p>
        </p:txBody>
      </p:sp>
      <p:sp>
        <p:nvSpPr>
          <p:cNvPr id="7" name="object 7"/>
          <p:cNvSpPr txBox="1">
            <a:spLocks noGrp="1"/>
          </p:cNvSpPr>
          <p:nvPr>
            <p:ph type="title"/>
          </p:nvPr>
        </p:nvSpPr>
        <p:spPr>
          <a:xfrm>
            <a:off x="1945233" y="2090641"/>
            <a:ext cx="1359217" cy="425116"/>
          </a:xfrm>
          <a:prstGeom prst="rect">
            <a:avLst/>
          </a:prstGeom>
        </p:spPr>
        <p:txBody>
          <a:bodyPr vert="horz" wrap="square" lIns="0" tIns="9525" rIns="0" bIns="0" rtlCol="0">
            <a:spAutoFit/>
          </a:bodyPr>
          <a:lstStyle/>
          <a:p>
            <a:pPr marL="9525">
              <a:spcBef>
                <a:spcPts val="75"/>
              </a:spcBef>
            </a:pPr>
            <a:r>
              <a:rPr sz="2700" spc="-146" dirty="0">
                <a:solidFill>
                  <a:srgbClr val="FFFF00"/>
                </a:solidFill>
              </a:rPr>
              <a:t>Amoebea</a:t>
            </a:r>
            <a:endParaRPr sz="2700"/>
          </a:p>
        </p:txBody>
      </p:sp>
      <p:sp>
        <p:nvSpPr>
          <p:cNvPr id="8" name="object 8"/>
          <p:cNvSpPr txBox="1"/>
          <p:nvPr/>
        </p:nvSpPr>
        <p:spPr>
          <a:xfrm>
            <a:off x="6040184" y="2145696"/>
            <a:ext cx="1016794" cy="425116"/>
          </a:xfrm>
          <a:prstGeom prst="rect">
            <a:avLst/>
          </a:prstGeom>
        </p:spPr>
        <p:txBody>
          <a:bodyPr vert="horz" wrap="square" lIns="0" tIns="9525" rIns="0" bIns="0" rtlCol="0">
            <a:spAutoFit/>
          </a:bodyPr>
          <a:lstStyle/>
          <a:p>
            <a:pPr marL="9525">
              <a:spcBef>
                <a:spcPts val="75"/>
              </a:spcBef>
            </a:pPr>
            <a:r>
              <a:rPr sz="2700" spc="-150" dirty="0">
                <a:solidFill>
                  <a:srgbClr val="6F2F9F"/>
                </a:solidFill>
                <a:latin typeface="Arial"/>
                <a:cs typeface="Arial"/>
              </a:rPr>
              <a:t>Gia</a:t>
            </a:r>
            <a:r>
              <a:rPr sz="2700" spc="-131" dirty="0">
                <a:solidFill>
                  <a:srgbClr val="6F2F9F"/>
                </a:solidFill>
                <a:latin typeface="Arial"/>
                <a:cs typeface="Arial"/>
              </a:rPr>
              <a:t>r</a:t>
            </a:r>
            <a:r>
              <a:rPr sz="2700" spc="-98" dirty="0">
                <a:solidFill>
                  <a:srgbClr val="6F2F9F"/>
                </a:solidFill>
                <a:latin typeface="Arial"/>
                <a:cs typeface="Arial"/>
              </a:rPr>
              <a:t>dia</a:t>
            </a:r>
            <a:endParaRPr sz="2700">
              <a:latin typeface="Arial"/>
              <a:cs typeface="Arial"/>
            </a:endParaRPr>
          </a:p>
        </p:txBody>
      </p:sp>
      <p:sp>
        <p:nvSpPr>
          <p:cNvPr id="9" name="object 9"/>
          <p:cNvSpPr txBox="1"/>
          <p:nvPr/>
        </p:nvSpPr>
        <p:spPr>
          <a:xfrm>
            <a:off x="2494979" y="4578248"/>
            <a:ext cx="904399" cy="378950"/>
          </a:xfrm>
          <a:prstGeom prst="rect">
            <a:avLst/>
          </a:prstGeom>
        </p:spPr>
        <p:txBody>
          <a:bodyPr vert="horz" wrap="square" lIns="0" tIns="9525" rIns="0" bIns="0" rtlCol="0">
            <a:spAutoFit/>
          </a:bodyPr>
          <a:lstStyle/>
          <a:p>
            <a:pPr marL="9525">
              <a:spcBef>
                <a:spcPts val="75"/>
              </a:spcBef>
            </a:pPr>
            <a:r>
              <a:rPr sz="2400" spc="-116" dirty="0">
                <a:solidFill>
                  <a:srgbClr val="00AF50"/>
                </a:solidFill>
                <a:latin typeface="Arial"/>
                <a:cs typeface="Arial"/>
              </a:rPr>
              <a:t>Ciliates</a:t>
            </a:r>
            <a:endParaRPr sz="2400">
              <a:latin typeface="Arial"/>
              <a:cs typeface="Arial"/>
            </a:endParaRPr>
          </a:p>
        </p:txBody>
      </p:sp>
      <p:sp>
        <p:nvSpPr>
          <p:cNvPr id="10" name="object 10"/>
          <p:cNvSpPr txBox="1"/>
          <p:nvPr/>
        </p:nvSpPr>
        <p:spPr>
          <a:xfrm>
            <a:off x="5546122" y="4662830"/>
            <a:ext cx="2355056" cy="425116"/>
          </a:xfrm>
          <a:prstGeom prst="rect">
            <a:avLst/>
          </a:prstGeom>
        </p:spPr>
        <p:txBody>
          <a:bodyPr vert="horz" wrap="square" lIns="0" tIns="9525" rIns="0" bIns="0" rtlCol="0">
            <a:spAutoFit/>
          </a:bodyPr>
          <a:lstStyle/>
          <a:p>
            <a:pPr marL="9525">
              <a:spcBef>
                <a:spcPts val="75"/>
              </a:spcBef>
            </a:pPr>
            <a:r>
              <a:rPr sz="2700" spc="-90" dirty="0">
                <a:solidFill>
                  <a:srgbClr val="006FC0"/>
                </a:solidFill>
                <a:latin typeface="Arial"/>
                <a:cs typeface="Arial"/>
              </a:rPr>
              <a:t>Cryptosporidium</a:t>
            </a:r>
            <a:endParaRPr sz="2700">
              <a:latin typeface="Arial"/>
              <a:cs typeface="Arial"/>
            </a:endParaRPr>
          </a:p>
        </p:txBody>
      </p:sp>
      <p:sp>
        <p:nvSpPr>
          <p:cNvPr id="11" name="object 11"/>
          <p:cNvSpPr txBox="1"/>
          <p:nvPr/>
        </p:nvSpPr>
        <p:spPr>
          <a:xfrm>
            <a:off x="3999452" y="2413635"/>
            <a:ext cx="1322070" cy="379431"/>
          </a:xfrm>
          <a:prstGeom prst="rect">
            <a:avLst/>
          </a:prstGeom>
        </p:spPr>
        <p:txBody>
          <a:bodyPr vert="horz" wrap="square" lIns="0" tIns="10001" rIns="0" bIns="0" rtlCol="0">
            <a:spAutoFit/>
          </a:bodyPr>
          <a:lstStyle/>
          <a:p>
            <a:pPr marL="9525">
              <a:spcBef>
                <a:spcPts val="79"/>
              </a:spcBef>
            </a:pPr>
            <a:r>
              <a:rPr sz="2400" spc="-127" dirty="0">
                <a:solidFill>
                  <a:srgbClr val="FF0000"/>
                </a:solidFill>
                <a:latin typeface="Arial"/>
                <a:cs typeface="Arial"/>
              </a:rPr>
              <a:t>Flagellates</a:t>
            </a:r>
            <a:endParaRPr sz="2400">
              <a:latin typeface="Arial"/>
              <a:cs typeface="Arial"/>
            </a:endParaRPr>
          </a:p>
        </p:txBody>
      </p:sp>
    </p:spTree>
    <p:extLst>
      <p:ext uri="{BB962C8B-B14F-4D97-AF65-F5344CB8AC3E}">
        <p14:creationId xmlns:p14="http://schemas.microsoft.com/office/powerpoint/2010/main" val="57010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02054" y="1383618"/>
            <a:ext cx="6544151" cy="2946319"/>
          </a:xfrm>
          <a:prstGeom prst="rect">
            <a:avLst/>
          </a:prstGeom>
        </p:spPr>
        <p:txBody>
          <a:bodyPr vert="horz" wrap="square" lIns="0" tIns="9525" rIns="0" bIns="0" rtlCol="0">
            <a:spAutoFit/>
          </a:bodyPr>
          <a:lstStyle/>
          <a:p>
            <a:pPr marL="266700" marR="424815" indent="-257175">
              <a:spcBef>
                <a:spcPts val="75"/>
              </a:spcBef>
              <a:buFont typeface="Arial" pitchFamily="34" charset="0"/>
              <a:buChar char="•"/>
            </a:pPr>
            <a:r>
              <a:rPr spc="-71" dirty="0">
                <a:latin typeface="Arial"/>
                <a:cs typeface="Arial"/>
              </a:rPr>
              <a:t>Enterovirus </a:t>
            </a:r>
            <a:r>
              <a:rPr spc="-86" dirty="0">
                <a:latin typeface="Arial"/>
                <a:cs typeface="Arial"/>
              </a:rPr>
              <a:t>and </a:t>
            </a:r>
            <a:r>
              <a:rPr spc="-49" dirty="0">
                <a:latin typeface="Arial"/>
                <a:cs typeface="Arial"/>
              </a:rPr>
              <a:t>rotavirus, </a:t>
            </a:r>
            <a:r>
              <a:rPr spc="-83" dirty="0">
                <a:latin typeface="Arial"/>
                <a:cs typeface="Arial"/>
              </a:rPr>
              <a:t>are </a:t>
            </a:r>
            <a:r>
              <a:rPr spc="-64" dirty="0">
                <a:latin typeface="Arial"/>
                <a:cs typeface="Arial"/>
              </a:rPr>
              <a:t>excellent </a:t>
            </a:r>
            <a:r>
              <a:rPr spc="-60" dirty="0">
                <a:latin typeface="Arial"/>
                <a:cs typeface="Arial"/>
              </a:rPr>
              <a:t>indicators </a:t>
            </a:r>
            <a:r>
              <a:rPr spc="-4" dirty="0">
                <a:latin typeface="Arial"/>
                <a:cs typeface="Arial"/>
              </a:rPr>
              <a:t>of </a:t>
            </a:r>
            <a:r>
              <a:rPr spc="-75" dirty="0">
                <a:latin typeface="Arial"/>
                <a:cs typeface="Arial"/>
              </a:rPr>
              <a:t>human </a:t>
            </a:r>
            <a:r>
              <a:rPr spc="-79" dirty="0">
                <a:latin typeface="Arial"/>
                <a:cs typeface="Arial"/>
              </a:rPr>
              <a:t>fecal  </a:t>
            </a:r>
            <a:r>
              <a:rPr spc="-49" dirty="0">
                <a:latin typeface="Arial"/>
                <a:cs typeface="Arial"/>
              </a:rPr>
              <a:t>contamination </a:t>
            </a:r>
            <a:r>
              <a:rPr spc="-23" dirty="0">
                <a:latin typeface="Arial"/>
                <a:cs typeface="Arial"/>
              </a:rPr>
              <a:t>in </a:t>
            </a:r>
            <a:r>
              <a:rPr spc="-64" dirty="0">
                <a:latin typeface="Arial"/>
                <a:cs typeface="Arial"/>
              </a:rPr>
              <a:t>wastewater </a:t>
            </a:r>
            <a:r>
              <a:rPr spc="-49" dirty="0">
                <a:latin typeface="Arial"/>
                <a:cs typeface="Arial"/>
              </a:rPr>
              <a:t>evident </a:t>
            </a:r>
            <a:r>
              <a:rPr spc="-86" dirty="0">
                <a:latin typeface="Arial"/>
                <a:cs typeface="Arial"/>
              </a:rPr>
              <a:t>and </a:t>
            </a:r>
            <a:r>
              <a:rPr spc="-79" dirty="0">
                <a:latin typeface="Arial"/>
                <a:cs typeface="Arial"/>
              </a:rPr>
              <a:t>association </a:t>
            </a:r>
            <a:r>
              <a:rPr spc="11" dirty="0">
                <a:latin typeface="Arial"/>
                <a:cs typeface="Arial"/>
              </a:rPr>
              <a:t>with</a:t>
            </a:r>
            <a:r>
              <a:rPr spc="-330" dirty="0">
                <a:latin typeface="Arial"/>
                <a:cs typeface="Arial"/>
              </a:rPr>
              <a:t> </a:t>
            </a:r>
            <a:r>
              <a:rPr spc="-79" dirty="0">
                <a:latin typeface="Arial"/>
                <a:cs typeface="Arial"/>
              </a:rPr>
              <a:t>human  </a:t>
            </a:r>
            <a:r>
              <a:rPr spc="-49" dirty="0">
                <a:latin typeface="Arial"/>
                <a:cs typeface="Arial"/>
              </a:rPr>
              <a:t>infections</a:t>
            </a:r>
            <a:r>
              <a:rPr spc="-49" dirty="0">
                <a:latin typeface="Arial"/>
                <a:cs typeface="Arial"/>
              </a:rPr>
              <a:t>.</a:t>
            </a:r>
            <a:endParaRPr lang="en-US" spc="-49" dirty="0">
              <a:latin typeface="Arial"/>
              <a:cs typeface="Arial"/>
            </a:endParaRPr>
          </a:p>
          <a:p>
            <a:pPr marL="9525" marR="424815">
              <a:spcBef>
                <a:spcPts val="75"/>
              </a:spcBef>
            </a:pPr>
            <a:endParaRPr dirty="0">
              <a:latin typeface="Arial"/>
              <a:cs typeface="Arial"/>
            </a:endParaRPr>
          </a:p>
          <a:p>
            <a:pPr marL="266700" marR="296704" indent="-257175">
              <a:spcBef>
                <a:spcPts val="435"/>
              </a:spcBef>
              <a:buFont typeface="Arial" pitchFamily="34" charset="0"/>
              <a:buChar char="•"/>
            </a:pPr>
            <a:r>
              <a:rPr spc="-86" dirty="0">
                <a:latin typeface="Arial"/>
                <a:cs typeface="Arial"/>
              </a:rPr>
              <a:t>viruses </a:t>
            </a:r>
            <a:r>
              <a:rPr spc="-120" dirty="0">
                <a:latin typeface="Arial"/>
                <a:cs typeface="Arial"/>
              </a:rPr>
              <a:t>can </a:t>
            </a:r>
            <a:r>
              <a:rPr spc="-94" dirty="0">
                <a:latin typeface="Arial"/>
                <a:cs typeface="Arial"/>
              </a:rPr>
              <a:t>also </a:t>
            </a:r>
            <a:r>
              <a:rPr spc="-83" dirty="0">
                <a:latin typeface="Arial"/>
                <a:cs typeface="Arial"/>
              </a:rPr>
              <a:t>be </a:t>
            </a:r>
            <a:r>
              <a:rPr spc="-45" dirty="0">
                <a:latin typeface="Arial"/>
                <a:cs typeface="Arial"/>
              </a:rPr>
              <a:t>found </a:t>
            </a:r>
            <a:r>
              <a:rPr spc="-30" dirty="0">
                <a:latin typeface="Arial"/>
                <a:cs typeface="Arial"/>
              </a:rPr>
              <a:t>throughout </a:t>
            </a:r>
            <a:r>
              <a:rPr spc="-23" dirty="0">
                <a:latin typeface="Arial"/>
                <a:cs typeface="Arial"/>
              </a:rPr>
              <a:t>the </a:t>
            </a:r>
            <a:r>
              <a:rPr spc="-109" dirty="0">
                <a:latin typeface="Arial"/>
                <a:cs typeface="Arial"/>
              </a:rPr>
              <a:t>process </a:t>
            </a:r>
            <a:r>
              <a:rPr spc="-4" dirty="0">
                <a:latin typeface="Arial"/>
                <a:cs typeface="Arial"/>
              </a:rPr>
              <a:t>of</a:t>
            </a:r>
            <a:r>
              <a:rPr spc="-304" dirty="0">
                <a:latin typeface="Arial"/>
                <a:cs typeface="Arial"/>
              </a:rPr>
              <a:t> </a:t>
            </a:r>
            <a:r>
              <a:rPr spc="-127" dirty="0">
                <a:latin typeface="Arial"/>
                <a:cs typeface="Arial"/>
              </a:rPr>
              <a:t>sewage </a:t>
            </a:r>
            <a:r>
              <a:rPr spc="-38" dirty="0">
                <a:latin typeface="Arial"/>
                <a:cs typeface="Arial"/>
              </a:rPr>
              <a:t>water  </a:t>
            </a:r>
            <a:r>
              <a:rPr spc="-26" dirty="0">
                <a:latin typeface="Arial"/>
                <a:cs typeface="Arial"/>
              </a:rPr>
              <a:t>treatment</a:t>
            </a:r>
            <a:r>
              <a:rPr spc="-26" dirty="0">
                <a:latin typeface="Arial"/>
                <a:cs typeface="Arial"/>
              </a:rPr>
              <a:t>.</a:t>
            </a:r>
            <a:endParaRPr lang="en-US" spc="-26" dirty="0">
              <a:latin typeface="Arial"/>
              <a:cs typeface="Arial"/>
            </a:endParaRPr>
          </a:p>
          <a:p>
            <a:pPr marL="9525" marR="296704">
              <a:spcBef>
                <a:spcPts val="435"/>
              </a:spcBef>
            </a:pPr>
            <a:endParaRPr dirty="0">
              <a:latin typeface="Arial"/>
              <a:cs typeface="Arial"/>
            </a:endParaRPr>
          </a:p>
          <a:p>
            <a:pPr marL="266700" marR="3810" indent="-257175" algn="just">
              <a:spcBef>
                <a:spcPts val="431"/>
              </a:spcBef>
              <a:buFont typeface="Arial" pitchFamily="34" charset="0"/>
              <a:buChar char="•"/>
            </a:pPr>
            <a:r>
              <a:rPr spc="-86" dirty="0">
                <a:latin typeface="Arial"/>
                <a:cs typeface="Arial"/>
              </a:rPr>
              <a:t>Enteroviruses </a:t>
            </a:r>
            <a:r>
              <a:rPr spc="-83" dirty="0">
                <a:latin typeface="Arial"/>
                <a:cs typeface="Arial"/>
              </a:rPr>
              <a:t>and </a:t>
            </a:r>
            <a:r>
              <a:rPr spc="-71" dirty="0">
                <a:latin typeface="Arial"/>
                <a:cs typeface="Arial"/>
              </a:rPr>
              <a:t>rotaviruses </a:t>
            </a:r>
            <a:r>
              <a:rPr spc="-83" dirty="0">
                <a:latin typeface="Arial"/>
                <a:cs typeface="Arial"/>
              </a:rPr>
              <a:t>are </a:t>
            </a:r>
            <a:r>
              <a:rPr spc="-53" dirty="0">
                <a:latin typeface="Arial"/>
                <a:cs typeface="Arial"/>
              </a:rPr>
              <a:t>detected </a:t>
            </a:r>
            <a:r>
              <a:rPr spc="-23" dirty="0">
                <a:latin typeface="Arial"/>
                <a:cs typeface="Arial"/>
              </a:rPr>
              <a:t>in </a:t>
            </a:r>
            <a:r>
              <a:rPr spc="-131" dirty="0">
                <a:latin typeface="Arial"/>
                <a:cs typeface="Arial"/>
              </a:rPr>
              <a:t>sewage </a:t>
            </a:r>
            <a:r>
              <a:rPr spc="-94" dirty="0">
                <a:latin typeface="Arial"/>
                <a:cs typeface="Arial"/>
              </a:rPr>
              <a:t>using </a:t>
            </a:r>
            <a:r>
              <a:rPr spc="-45" dirty="0">
                <a:latin typeface="Arial"/>
                <a:cs typeface="Arial"/>
              </a:rPr>
              <a:t>living</a:t>
            </a:r>
            <a:r>
              <a:rPr spc="-206" dirty="0">
                <a:latin typeface="Arial"/>
                <a:cs typeface="Arial"/>
              </a:rPr>
              <a:t> </a:t>
            </a:r>
            <a:r>
              <a:rPr spc="-83" dirty="0">
                <a:latin typeface="Arial"/>
                <a:cs typeface="Arial"/>
              </a:rPr>
              <a:t>cells  </a:t>
            </a:r>
            <a:r>
              <a:rPr spc="-169" dirty="0">
                <a:latin typeface="Arial"/>
                <a:cs typeface="Arial"/>
              </a:rPr>
              <a:t>as </a:t>
            </a:r>
            <a:r>
              <a:rPr spc="-86" dirty="0">
                <a:latin typeface="Arial"/>
                <a:cs typeface="Arial"/>
              </a:rPr>
              <a:t>hosts </a:t>
            </a:r>
            <a:r>
              <a:rPr spc="-75" dirty="0">
                <a:latin typeface="Arial"/>
                <a:cs typeface="Arial"/>
              </a:rPr>
              <a:t>due </a:t>
            </a:r>
            <a:r>
              <a:rPr spc="11" dirty="0">
                <a:latin typeface="Arial"/>
                <a:cs typeface="Arial"/>
              </a:rPr>
              <a:t>to </a:t>
            </a:r>
            <a:r>
              <a:rPr spc="-23" dirty="0">
                <a:latin typeface="Arial"/>
                <a:cs typeface="Arial"/>
              </a:rPr>
              <a:t>the </a:t>
            </a:r>
            <a:r>
              <a:rPr spc="-41" dirty="0">
                <a:latin typeface="Arial"/>
                <a:cs typeface="Arial"/>
              </a:rPr>
              <a:t>fact </a:t>
            </a:r>
            <a:r>
              <a:rPr spc="-4" dirty="0">
                <a:latin typeface="Arial"/>
                <a:cs typeface="Arial"/>
              </a:rPr>
              <a:t>that </a:t>
            </a:r>
            <a:r>
              <a:rPr spc="-90" dirty="0">
                <a:latin typeface="Arial"/>
                <a:cs typeface="Arial"/>
              </a:rPr>
              <a:t>viruses </a:t>
            </a:r>
            <a:r>
              <a:rPr spc="-83" dirty="0">
                <a:latin typeface="Arial"/>
                <a:cs typeface="Arial"/>
              </a:rPr>
              <a:t>are </a:t>
            </a:r>
            <a:r>
              <a:rPr spc="-60" dirty="0">
                <a:latin typeface="Arial"/>
                <a:cs typeface="Arial"/>
              </a:rPr>
              <a:t>obligate </a:t>
            </a:r>
            <a:r>
              <a:rPr spc="-38" dirty="0">
                <a:latin typeface="Arial"/>
                <a:cs typeface="Arial"/>
              </a:rPr>
              <a:t>intracellular </a:t>
            </a:r>
            <a:r>
              <a:rPr spc="-86" dirty="0">
                <a:latin typeface="Arial"/>
                <a:cs typeface="Arial"/>
              </a:rPr>
              <a:t>parasites  </a:t>
            </a:r>
            <a:r>
              <a:rPr spc="-53" dirty="0">
                <a:latin typeface="Arial"/>
                <a:cs typeface="Arial"/>
              </a:rPr>
              <a:t>which</a:t>
            </a:r>
            <a:r>
              <a:rPr spc="-101" dirty="0">
                <a:latin typeface="Arial"/>
                <a:cs typeface="Arial"/>
              </a:rPr>
              <a:t> </a:t>
            </a:r>
            <a:r>
              <a:rPr spc="-83" dirty="0">
                <a:latin typeface="Arial"/>
                <a:cs typeface="Arial"/>
              </a:rPr>
              <a:t>need</a:t>
            </a:r>
            <a:r>
              <a:rPr spc="-98" dirty="0">
                <a:latin typeface="Arial"/>
                <a:cs typeface="Arial"/>
              </a:rPr>
              <a:t> </a:t>
            </a:r>
            <a:r>
              <a:rPr spc="-45" dirty="0">
                <a:latin typeface="Arial"/>
                <a:cs typeface="Arial"/>
              </a:rPr>
              <a:t>living</a:t>
            </a:r>
            <a:r>
              <a:rPr spc="-94" dirty="0">
                <a:latin typeface="Arial"/>
                <a:cs typeface="Arial"/>
              </a:rPr>
              <a:t> </a:t>
            </a:r>
            <a:r>
              <a:rPr spc="-86" dirty="0">
                <a:latin typeface="Arial"/>
                <a:cs typeface="Arial"/>
              </a:rPr>
              <a:t>cells</a:t>
            </a:r>
            <a:r>
              <a:rPr spc="-105" dirty="0">
                <a:latin typeface="Arial"/>
                <a:cs typeface="Arial"/>
              </a:rPr>
              <a:t> </a:t>
            </a:r>
            <a:r>
              <a:rPr spc="15" dirty="0">
                <a:latin typeface="Arial"/>
                <a:cs typeface="Arial"/>
              </a:rPr>
              <a:t>to</a:t>
            </a:r>
            <a:r>
              <a:rPr spc="-101" dirty="0">
                <a:latin typeface="Arial"/>
                <a:cs typeface="Arial"/>
              </a:rPr>
              <a:t> </a:t>
            </a:r>
            <a:r>
              <a:rPr spc="-83" dirty="0">
                <a:latin typeface="Arial"/>
                <a:cs typeface="Arial"/>
              </a:rPr>
              <a:t>be</a:t>
            </a:r>
            <a:r>
              <a:rPr spc="-98" dirty="0">
                <a:latin typeface="Arial"/>
                <a:cs typeface="Arial"/>
              </a:rPr>
              <a:t> </a:t>
            </a:r>
            <a:r>
              <a:rPr spc="-75" dirty="0">
                <a:latin typeface="Arial"/>
                <a:cs typeface="Arial"/>
              </a:rPr>
              <a:t>able</a:t>
            </a:r>
            <a:r>
              <a:rPr spc="-90" dirty="0">
                <a:latin typeface="Arial"/>
                <a:cs typeface="Arial"/>
              </a:rPr>
              <a:t> </a:t>
            </a:r>
            <a:r>
              <a:rPr spc="11" dirty="0">
                <a:latin typeface="Arial"/>
                <a:cs typeface="Arial"/>
              </a:rPr>
              <a:t>to</a:t>
            </a:r>
            <a:r>
              <a:rPr spc="-113" dirty="0">
                <a:latin typeface="Arial"/>
                <a:cs typeface="Arial"/>
              </a:rPr>
              <a:t> </a:t>
            </a:r>
            <a:r>
              <a:rPr spc="-53" dirty="0">
                <a:latin typeface="Arial"/>
                <a:cs typeface="Arial"/>
              </a:rPr>
              <a:t>replicate.</a:t>
            </a:r>
            <a:endParaRPr dirty="0">
              <a:latin typeface="Arial"/>
              <a:cs typeface="Arial"/>
            </a:endParaRPr>
          </a:p>
        </p:txBody>
      </p:sp>
      <p:sp>
        <p:nvSpPr>
          <p:cNvPr id="8" name="AutoShape 52"/>
          <p:cNvSpPr>
            <a:spLocks noChangeArrowheads="1"/>
          </p:cNvSpPr>
          <p:nvPr/>
        </p:nvSpPr>
        <p:spPr bwMode="gray">
          <a:xfrm>
            <a:off x="1788079" y="491726"/>
            <a:ext cx="5372100" cy="381000"/>
          </a:xfrm>
          <a:prstGeom prst="roundRect">
            <a:avLst>
              <a:gd name="adj" fmla="val 50000"/>
            </a:avLst>
          </a:prstGeom>
          <a:noFill/>
          <a:ln w="28575" algn="ctr">
            <a:solidFill>
              <a:schemeClr val="bg2"/>
            </a:solidFill>
            <a:round/>
            <a:headEnd/>
            <a:tailEnd/>
          </a:ln>
          <a:effectLst/>
        </p:spPr>
        <p:txBody>
          <a:bodyPr wrap="none" anchor="ctr"/>
          <a:lstStyle/>
          <a:p>
            <a:pPr algn="ctr" eaLnBrk="0" hangingPunct="0">
              <a:defRPr/>
            </a:pPr>
            <a:r>
              <a:rPr lang="en-US" b="1" dirty="0">
                <a:solidFill>
                  <a:schemeClr val="accent6">
                    <a:lumMod val="75000"/>
                  </a:schemeClr>
                </a:solidFill>
                <a:latin typeface="Arial" pitchFamily="34" charset="0"/>
                <a:cs typeface="Arial" pitchFamily="34" charset="0"/>
              </a:rPr>
              <a:t>VIRUS</a:t>
            </a:r>
            <a:endParaRPr lang="en-MY"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7739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752834"/>
            <a:ext cx="7200799" cy="3709506"/>
          </a:xfrm>
          <a:prstGeom prst="rect">
            <a:avLst/>
          </a:prstGeom>
        </p:spPr>
      </p:pic>
      <p:grpSp>
        <p:nvGrpSpPr>
          <p:cNvPr id="5" name="Group 4"/>
          <p:cNvGrpSpPr/>
          <p:nvPr/>
        </p:nvGrpSpPr>
        <p:grpSpPr>
          <a:xfrm>
            <a:off x="4788024" y="4462340"/>
            <a:ext cx="4529562" cy="925071"/>
            <a:chOff x="3714846" y="1635646"/>
            <a:chExt cx="4529562" cy="925071"/>
          </a:xfrm>
        </p:grpSpPr>
        <p:sp>
          <p:nvSpPr>
            <p:cNvPr id="6" name="TextBox 5"/>
            <p:cNvSpPr txBox="1"/>
            <p:nvPr/>
          </p:nvSpPr>
          <p:spPr>
            <a:xfrm>
              <a:off x="3714846" y="2283718"/>
              <a:ext cx="4529562" cy="276999"/>
            </a:xfrm>
            <a:prstGeom prst="rect">
              <a:avLst/>
            </a:prstGeom>
            <a:noFill/>
          </p:spPr>
          <p:txBody>
            <a:bodyPr wrap="square" rtlCol="0">
              <a:spAutoFit/>
            </a:bodyPr>
            <a:lstStyle/>
            <a:p>
              <a:pPr algn="ctr"/>
              <a:endParaRPr lang="en-US" altLang="ko-KR" sz="1200" dirty="0">
                <a:solidFill>
                  <a:schemeClr val="tx1">
                    <a:lumMod val="75000"/>
                    <a:lumOff val="25000"/>
                  </a:schemeClr>
                </a:solidFill>
                <a:cs typeface="Arial" pitchFamily="34" charset="0"/>
              </a:endParaRPr>
            </a:p>
          </p:txBody>
        </p:sp>
        <p:sp>
          <p:nvSpPr>
            <p:cNvPr id="7" name="Text Placeholder 13"/>
            <p:cNvSpPr txBox="1">
              <a:spLocks/>
            </p:cNvSpPr>
            <p:nvPr/>
          </p:nvSpPr>
          <p:spPr>
            <a:xfrm>
              <a:off x="3714846" y="1635646"/>
              <a:ext cx="4529562"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3600" b="1" dirty="0" smtClean="0">
                  <a:solidFill>
                    <a:schemeClr val="accent5"/>
                  </a:solidFill>
                  <a:latin typeface="+mj-lt"/>
                  <a:cs typeface="Arial" pitchFamily="34" charset="0"/>
                </a:rPr>
                <a:t>Welcome 4</a:t>
              </a:r>
              <a:r>
                <a:rPr lang="en-US" altLang="ko-KR" sz="3600" b="1" baseline="30000" dirty="0" smtClean="0">
                  <a:solidFill>
                    <a:schemeClr val="accent5"/>
                  </a:solidFill>
                  <a:latin typeface="+mj-lt"/>
                  <a:cs typeface="Arial" pitchFamily="34" charset="0"/>
                </a:rPr>
                <a:t>th</a:t>
              </a:r>
              <a:r>
                <a:rPr lang="en-US" altLang="ko-KR" sz="3600" b="1" dirty="0" smtClean="0">
                  <a:solidFill>
                    <a:schemeClr val="accent5"/>
                  </a:solidFill>
                  <a:latin typeface="+mj-lt"/>
                  <a:cs typeface="Arial" pitchFamily="34" charset="0"/>
                </a:rPr>
                <a:t> year!!</a:t>
              </a:r>
              <a:endParaRPr lang="ko-KR" altLang="en-US" sz="3600" b="1" dirty="0">
                <a:solidFill>
                  <a:schemeClr val="accent5"/>
                </a:solidFill>
                <a:latin typeface="+mj-lt"/>
                <a:cs typeface="Arial" pitchFamily="34" charset="0"/>
              </a:endParaRPr>
            </a:p>
          </p:txBody>
        </p:sp>
      </p:grpSp>
    </p:spTree>
    <p:extLst>
      <p:ext uri="{BB962C8B-B14F-4D97-AF65-F5344CB8AC3E}">
        <p14:creationId xmlns:p14="http://schemas.microsoft.com/office/powerpoint/2010/main" val="186804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163" y="-6102"/>
            <a:ext cx="9135837" cy="4803998"/>
          </a:xfrm>
          <a:prstGeom prst="rect">
            <a:avLst/>
          </a:prstGeom>
        </p:spPr>
      </p:pic>
    </p:spTree>
    <p:extLst>
      <p:ext uri="{BB962C8B-B14F-4D97-AF65-F5344CB8AC3E}">
        <p14:creationId xmlns:p14="http://schemas.microsoft.com/office/powerpoint/2010/main" val="751409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04" y="411510"/>
            <a:ext cx="9144000" cy="3939902"/>
          </a:xfrm>
        </p:spPr>
        <p:txBody>
          <a:bodyPr/>
          <a:lstStyle/>
          <a:p>
            <a:r>
              <a:rPr lang="en-MY" dirty="0" smtClean="0"/>
              <a:t>Question from Muaz to all of you:</a:t>
            </a:r>
            <a:br>
              <a:rPr lang="en-MY" dirty="0" smtClean="0"/>
            </a:br>
            <a:r>
              <a:rPr lang="en-MY" dirty="0" smtClean="0"/>
              <a:t/>
            </a:r>
            <a:br>
              <a:rPr lang="en-MY" dirty="0" smtClean="0"/>
            </a:br>
            <a:r>
              <a:rPr lang="en-MY" dirty="0" smtClean="0"/>
              <a:t>What factors push you to do well in your life?</a:t>
            </a:r>
            <a:endParaRPr lang="en-MY" dirty="0"/>
          </a:p>
        </p:txBody>
      </p:sp>
    </p:spTree>
    <p:extLst>
      <p:ext uri="{BB962C8B-B14F-4D97-AF65-F5344CB8AC3E}">
        <p14:creationId xmlns:p14="http://schemas.microsoft.com/office/powerpoint/2010/main" val="2906580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528" y="483518"/>
            <a:ext cx="9518848" cy="3939902"/>
          </a:xfrm>
        </p:spPr>
        <p:txBody>
          <a:bodyPr/>
          <a:lstStyle/>
          <a:p>
            <a:r>
              <a:rPr lang="en-MY" dirty="0"/>
              <a:t>As you were at primary &amp; secondary school, share Three (3) factors </a:t>
            </a:r>
            <a:r>
              <a:rPr lang="en-MY" dirty="0" smtClean="0"/>
              <a:t>  </a:t>
            </a:r>
            <a:br>
              <a:rPr lang="en-MY" dirty="0" smtClean="0"/>
            </a:br>
            <a:r>
              <a:rPr lang="en-MY" dirty="0" smtClean="0"/>
              <a:t>motivated </a:t>
            </a:r>
            <a:r>
              <a:rPr lang="en-MY" dirty="0"/>
              <a:t>you the most</a:t>
            </a:r>
            <a:r>
              <a:rPr lang="en-MY" dirty="0" smtClean="0"/>
              <a:t>.</a:t>
            </a:r>
            <a:br>
              <a:rPr lang="en-MY" dirty="0" smtClean="0"/>
            </a:br>
            <a:r>
              <a:rPr lang="en-MY" dirty="0"/>
              <a:t/>
            </a:r>
            <a:br>
              <a:rPr lang="en-MY" dirty="0"/>
            </a:br>
            <a:r>
              <a:rPr lang="en-MY" sz="1800" dirty="0" smtClean="0"/>
              <a:t>Go to </a:t>
            </a:r>
            <a:r>
              <a:rPr lang="en-MY" sz="1800" dirty="0" smtClean="0">
                <a:hlinkClick r:id="rId2"/>
              </a:rPr>
              <a:t>www.menti.com</a:t>
            </a:r>
            <a:r>
              <a:rPr lang="en-MY" sz="1800" dirty="0" smtClean="0"/>
              <a:t> and use the code 33 63 164</a:t>
            </a:r>
            <a:endParaRPr lang="en-MY" dirty="0"/>
          </a:p>
        </p:txBody>
      </p:sp>
    </p:spTree>
    <p:extLst>
      <p:ext uri="{BB962C8B-B14F-4D97-AF65-F5344CB8AC3E}">
        <p14:creationId xmlns:p14="http://schemas.microsoft.com/office/powerpoint/2010/main" val="325946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518"/>
            <a:ext cx="2267744" cy="884466"/>
          </a:xfrm>
        </p:spPr>
        <p:txBody>
          <a:bodyPr/>
          <a:lstStyle/>
          <a:p>
            <a:r>
              <a:rPr lang="en-MY" sz="3600" dirty="0" smtClean="0"/>
              <a:t>Free ads</a:t>
            </a:r>
            <a:endParaRPr lang="en-MY" sz="3600" dirty="0"/>
          </a:p>
        </p:txBody>
      </p:sp>
      <p:pic>
        <p:nvPicPr>
          <p:cNvPr id="1026" name="Picture 2" descr="https://scontent.fpen1-1.fna.fbcdn.net/v/t1.0-9/51474604_2209330862445008_3533680082176442368_o.jpg?_nc_cat=106&amp;_nc_sid=174925&amp;_nc_ohc=E_rV1CLmz-AAX_OvwXw&amp;_nc_ht=scontent.fpen1-1.fna&amp;oh=9101c675ba5a0ba09035880da7c012f5&amp;oe=5FAE22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026"/>
            <a:ext cx="5140474" cy="514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79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04" y="411510"/>
            <a:ext cx="9144000" cy="3939902"/>
          </a:xfrm>
        </p:spPr>
        <p:txBody>
          <a:bodyPr/>
          <a:lstStyle/>
          <a:p>
            <a:r>
              <a:rPr lang="en-MY" sz="4000" dirty="0"/>
              <a:t>While currently, at USM, share THREE (3) factors motivated you the most</a:t>
            </a:r>
            <a:r>
              <a:rPr lang="en-MY" sz="4000" dirty="0" smtClean="0"/>
              <a:t>.</a:t>
            </a:r>
            <a:br>
              <a:rPr lang="en-MY" sz="4000" dirty="0" smtClean="0"/>
            </a:br>
            <a:r>
              <a:rPr lang="en-MY" sz="4000" dirty="0"/>
              <a:t/>
            </a:r>
            <a:br>
              <a:rPr lang="en-MY" sz="4000" dirty="0"/>
            </a:br>
            <a:r>
              <a:rPr lang="en-MY" sz="1800" dirty="0"/>
              <a:t>Go to </a:t>
            </a:r>
            <a:r>
              <a:rPr lang="en-MY" sz="1800" dirty="0">
                <a:hlinkClick r:id="rId2"/>
              </a:rPr>
              <a:t>www.menti.com</a:t>
            </a:r>
            <a:r>
              <a:rPr lang="en-MY" sz="1800" dirty="0"/>
              <a:t> and use the code 33 63 164</a:t>
            </a:r>
          </a:p>
        </p:txBody>
      </p:sp>
    </p:spTree>
    <p:extLst>
      <p:ext uri="{BB962C8B-B14F-4D97-AF65-F5344CB8AC3E}">
        <p14:creationId xmlns:p14="http://schemas.microsoft.com/office/powerpoint/2010/main" val="3971712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TotalTime>
  <Words>1463</Words>
  <Application>Microsoft Office PowerPoint</Application>
  <PresentationFormat>On-screen Show (16:9)</PresentationFormat>
  <Paragraphs>166</Paragraphs>
  <Slides>33</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 Unicode MS</vt:lpstr>
      <vt:lpstr>맑은 고딕</vt:lpstr>
      <vt:lpstr>Arial</vt:lpstr>
      <vt:lpstr>Calibri</vt:lpstr>
      <vt:lpstr>Times New Roman</vt:lpstr>
      <vt:lpstr>Trebuchet MS</vt:lpstr>
      <vt:lpstr>Cover and End Slide Master</vt:lpstr>
      <vt:lpstr>Contents Slide Master</vt:lpstr>
      <vt:lpstr>Section Break Slide Master</vt:lpstr>
      <vt:lpstr>PowerPoint Presentation</vt:lpstr>
      <vt:lpstr>Guys, Your Agenda Layout</vt:lpstr>
      <vt:lpstr>PowerPoint Presentation</vt:lpstr>
      <vt:lpstr>PowerPoint Presentation</vt:lpstr>
      <vt:lpstr>PowerPoint Presentation</vt:lpstr>
      <vt:lpstr>Question from Muaz to all of you:  What factors push you to do well in your life?</vt:lpstr>
      <vt:lpstr>As you were at primary &amp; secondary school, share Three (3) factors    motivated you the most.  Go to www.menti.com and use the code 33 63 164</vt:lpstr>
      <vt:lpstr>Free ads</vt:lpstr>
      <vt:lpstr>While currently, at USM, share THREE (3) factors motivated you the most.  Go to www.menti.com and use the code 33 63 164</vt:lpstr>
      <vt:lpstr>PowerPoint Presentation</vt:lpstr>
      <vt:lpstr>PowerPoint Presentation</vt:lpstr>
      <vt:lpstr>Wastewater</vt:lpstr>
      <vt:lpstr>Wastewater</vt:lpstr>
      <vt:lpstr>Wastewater Treatment Flow</vt:lpstr>
      <vt:lpstr>Bacteria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Oscillatoria</vt:lpstr>
      <vt:lpstr>PowerPoint Presentation</vt:lpstr>
      <vt:lpstr>Yeast</vt:lpstr>
      <vt:lpstr>PowerPoint Presentation</vt:lpstr>
      <vt:lpstr>Amoebea</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Muaz Bin Mohd Zaini Makhtar</cp:lastModifiedBy>
  <cp:revision>90</cp:revision>
  <dcterms:created xsi:type="dcterms:W3CDTF">2016-12-01T00:32:25Z</dcterms:created>
  <dcterms:modified xsi:type="dcterms:W3CDTF">2020-10-15T02:35:51Z</dcterms:modified>
</cp:coreProperties>
</file>