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54" r:id="rId3"/>
  </p:sldMasterIdLst>
  <p:notesMasterIdLst>
    <p:notesMasterId r:id="rId98"/>
  </p:notesMasterIdLst>
  <p:handoutMasterIdLst>
    <p:handoutMasterId r:id="rId99"/>
  </p:handoutMasterIdLst>
  <p:sldIdLst>
    <p:sldId id="302" r:id="rId4"/>
    <p:sldId id="258" r:id="rId5"/>
    <p:sldId id="643" r:id="rId6"/>
    <p:sldId id="644" r:id="rId7"/>
    <p:sldId id="285" r:id="rId8"/>
    <p:sldId id="385" r:id="rId9"/>
    <p:sldId id="386" r:id="rId10"/>
    <p:sldId id="387" r:id="rId11"/>
    <p:sldId id="388" r:id="rId12"/>
    <p:sldId id="395" r:id="rId13"/>
    <p:sldId id="389" r:id="rId14"/>
    <p:sldId id="390" r:id="rId15"/>
    <p:sldId id="391" r:id="rId16"/>
    <p:sldId id="392" r:id="rId17"/>
    <p:sldId id="396" r:id="rId18"/>
    <p:sldId id="393" r:id="rId19"/>
    <p:sldId id="402" r:id="rId20"/>
    <p:sldId id="397" r:id="rId21"/>
    <p:sldId id="394" r:id="rId22"/>
    <p:sldId id="398" r:id="rId23"/>
    <p:sldId id="418" r:id="rId24"/>
    <p:sldId id="403" r:id="rId25"/>
    <p:sldId id="404" r:id="rId26"/>
    <p:sldId id="405" r:id="rId27"/>
    <p:sldId id="406" r:id="rId28"/>
    <p:sldId id="407" r:id="rId29"/>
    <p:sldId id="408" r:id="rId30"/>
    <p:sldId id="409" r:id="rId31"/>
    <p:sldId id="410" r:id="rId32"/>
    <p:sldId id="411" r:id="rId33"/>
    <p:sldId id="412" r:id="rId34"/>
    <p:sldId id="413" r:id="rId35"/>
    <p:sldId id="414" r:id="rId36"/>
    <p:sldId id="415" r:id="rId37"/>
    <p:sldId id="416" r:id="rId38"/>
    <p:sldId id="417" r:id="rId39"/>
    <p:sldId id="399" r:id="rId40"/>
    <p:sldId id="640" r:id="rId41"/>
    <p:sldId id="400" r:id="rId42"/>
    <p:sldId id="420" r:id="rId43"/>
    <p:sldId id="421" r:id="rId44"/>
    <p:sldId id="422" r:id="rId45"/>
    <p:sldId id="423" r:id="rId46"/>
    <p:sldId id="424" r:id="rId47"/>
    <p:sldId id="425" r:id="rId48"/>
    <p:sldId id="426" r:id="rId49"/>
    <p:sldId id="427" r:id="rId50"/>
    <p:sldId id="428" r:id="rId51"/>
    <p:sldId id="429" r:id="rId52"/>
    <p:sldId id="430" r:id="rId53"/>
    <p:sldId id="431" r:id="rId54"/>
    <p:sldId id="432" r:id="rId55"/>
    <p:sldId id="433" r:id="rId56"/>
    <p:sldId id="434" r:id="rId57"/>
    <p:sldId id="435" r:id="rId58"/>
    <p:sldId id="436" r:id="rId59"/>
    <p:sldId id="437" r:id="rId60"/>
    <p:sldId id="438" r:id="rId61"/>
    <p:sldId id="439" r:id="rId62"/>
    <p:sldId id="440" r:id="rId63"/>
    <p:sldId id="441" r:id="rId64"/>
    <p:sldId id="442" r:id="rId65"/>
    <p:sldId id="443" r:id="rId66"/>
    <p:sldId id="444" r:id="rId67"/>
    <p:sldId id="445" r:id="rId68"/>
    <p:sldId id="446" r:id="rId69"/>
    <p:sldId id="447" r:id="rId70"/>
    <p:sldId id="448" r:id="rId71"/>
    <p:sldId id="449" r:id="rId72"/>
    <p:sldId id="450" r:id="rId73"/>
    <p:sldId id="451" r:id="rId74"/>
    <p:sldId id="452" r:id="rId75"/>
    <p:sldId id="453" r:id="rId76"/>
    <p:sldId id="454" r:id="rId77"/>
    <p:sldId id="455" r:id="rId78"/>
    <p:sldId id="456" r:id="rId79"/>
    <p:sldId id="457" r:id="rId80"/>
    <p:sldId id="458" r:id="rId81"/>
    <p:sldId id="459" r:id="rId82"/>
    <p:sldId id="460" r:id="rId83"/>
    <p:sldId id="461" r:id="rId84"/>
    <p:sldId id="462" r:id="rId85"/>
    <p:sldId id="463" r:id="rId86"/>
    <p:sldId id="464" r:id="rId87"/>
    <p:sldId id="465" r:id="rId88"/>
    <p:sldId id="466" r:id="rId89"/>
    <p:sldId id="467" r:id="rId90"/>
    <p:sldId id="468" r:id="rId91"/>
    <p:sldId id="469" r:id="rId92"/>
    <p:sldId id="470" r:id="rId93"/>
    <p:sldId id="471" r:id="rId94"/>
    <p:sldId id="472" r:id="rId95"/>
    <p:sldId id="641" r:id="rId96"/>
    <p:sldId id="642" r:id="rId97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7DE1"/>
    <a:srgbClr val="F4BD2D"/>
    <a:srgbClr val="F07624"/>
    <a:srgbClr val="1ED4DE"/>
    <a:srgbClr val="E629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85" autoAdjust="0"/>
    <p:restoredTop sz="94660"/>
  </p:normalViewPr>
  <p:slideViewPr>
    <p:cSldViewPr showGuides="1">
      <p:cViewPr varScale="1">
        <p:scale>
          <a:sx n="92" d="100"/>
          <a:sy n="92" d="100"/>
        </p:scale>
        <p:origin x="-1002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5850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theme" Target="theme/theme1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452B2B-0BBC-4845-BD5C-6186374697E3}" type="datetimeFigureOut">
              <a:rPr lang="ko-KR" altLang="en-US" smtClean="0"/>
              <a:t>2021-03-23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153E3-D943-4A51-8AD5-41FA50EBC5B2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595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A9EB8-3DD4-4850-9A9D-2AA58BC9A194}" type="datetimeFigureOut">
              <a:rPr lang="en-MY" smtClean="0"/>
              <a:t>23/3/2021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9366B-2F8E-4782-8F2B-AD8CD74C6F5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69300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FD51F-BD9E-4EBF-93B2-E24AEE8B9998}" type="slidenum">
              <a:rPr lang="en-IN" smtClean="0"/>
              <a:pPr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3451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FD51F-BD9E-4EBF-93B2-E24AEE8B9998}" type="slidenum">
              <a:rPr lang="en-IN" smtClean="0"/>
              <a:pPr/>
              <a:t>31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7697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FD51F-BD9E-4EBF-93B2-E24AEE8B9998}" type="slidenum">
              <a:rPr lang="en-IN" smtClean="0"/>
              <a:pPr/>
              <a:t>32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64621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FD51F-BD9E-4EBF-93B2-E24AEE8B9998}" type="slidenum">
              <a:rPr lang="en-IN" smtClean="0"/>
              <a:pPr/>
              <a:t>33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90121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FD51F-BD9E-4EBF-93B2-E24AEE8B9998}" type="slidenum">
              <a:rPr lang="en-IN" smtClean="0"/>
              <a:pPr/>
              <a:t>34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21558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FD51F-BD9E-4EBF-93B2-E24AEE8B9998}" type="slidenum">
              <a:rPr lang="en-IN" smtClean="0"/>
              <a:pPr/>
              <a:t>35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9222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FD51F-BD9E-4EBF-93B2-E24AEE8B9998}" type="slidenum">
              <a:rPr lang="en-IN" smtClean="0"/>
              <a:pPr/>
              <a:t>36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1600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DB83D5F-C415-4D9A-B14C-00EB23687DF6}" type="slidenum">
              <a:rPr lang="en-US" altLang="en-US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40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322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2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5384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676A79-8021-4D4A-97C1-CCDACA054423}" type="slidenum">
              <a:rPr lang="en-US" altLang="en-US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45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325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563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8088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7B73D1-7B0F-4640-8D97-AC6AE2ADB029}" type="slidenum">
              <a:rPr lang="en-US" altLang="en-US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46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326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97278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E0C51FD-49E4-45E2-B7EF-85A31EDA7CDB}" type="slidenum">
              <a:rPr lang="en-US" altLang="en-US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47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327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68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243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FD51F-BD9E-4EBF-93B2-E24AEE8B9998}" type="slidenum">
              <a:rPr lang="en-IN" smtClean="0"/>
              <a:pPr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378425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41F0489-BFB2-4499-87F1-B72869A64AB5}" type="slidenum">
              <a:rPr lang="en-US" altLang="en-US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48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328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870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12596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6643CD-A224-443C-B53D-ED105A7F404F}" type="slidenum">
              <a:rPr lang="en-US" altLang="en-US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49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329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973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5707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D4F8103-F851-41D7-91C5-A4EBBCE8983E}" type="slidenum">
              <a:rPr lang="en-US" altLang="en-US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50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330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075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94459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6216971-8B1C-413A-BCB1-833B97AFE4A4}" type="slidenum">
              <a:rPr lang="en-US" altLang="en-US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51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331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178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54257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31ED1F1-1C84-48C5-A84E-29876C4480E3}" type="slidenum">
              <a:rPr lang="en-US" altLang="en-US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52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332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280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14661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E4C78D-394A-4ED9-93E0-D911653966A6}" type="slidenum">
              <a:rPr lang="en-US" altLang="en-US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54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333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382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73410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C9C4EB9-6C5A-4445-8C85-8F8FA76D884C}" type="slidenum">
              <a:rPr lang="en-US" altLang="en-US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55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334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485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52611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9FA463-7E2F-4910-9903-5575B704E95F}" type="slidenum">
              <a:rPr lang="en-US" altLang="en-US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56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335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587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62984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1A1624B-A000-4063-8CEC-98D288E8F5C8}" type="slidenum">
              <a:rPr lang="en-US" altLang="en-US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57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336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690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16443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FE113C3-B62A-470B-AF82-9FA315086DE5}" type="slidenum">
              <a:rPr lang="en-US" altLang="en-US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58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337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2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937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FD51F-BD9E-4EBF-93B2-E24AEE8B9998}" type="slidenum">
              <a:rPr lang="en-IN" smtClean="0"/>
              <a:pPr/>
              <a:t>24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66772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BEDF391-45E4-463B-852B-A20401299A86}" type="slidenum">
              <a:rPr lang="en-US" altLang="en-US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59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338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894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32922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03756B9-28DD-425B-BEA7-86FD12CBCC8F}" type="slidenum">
              <a:rPr lang="en-US" altLang="en-US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61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339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997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6900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672AD68-7BC8-46CF-AA83-A74AC435D402}" type="slidenum">
              <a:rPr lang="en-US" altLang="en-US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63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340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099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2491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5EC1BF6-3148-490F-A627-84A737734B6B}" type="slidenum">
              <a:rPr lang="en-US" altLang="en-US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64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342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20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22148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546A64A-D050-4B9E-9B61-06723EF68D39}" type="slidenum">
              <a:rPr lang="en-US" altLang="en-US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65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343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304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01753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77020ED-A37A-40C9-BC1A-5A2E36A868FF}" type="slidenum">
              <a:rPr lang="en-US" altLang="en-US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66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344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406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89140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0900B72-6A71-47D1-8211-50726E506B3A}" type="slidenum">
              <a:rPr lang="en-US" altLang="en-US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83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345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509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613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FD51F-BD9E-4EBF-93B2-E24AEE8B9998}" type="slidenum">
              <a:rPr lang="en-IN" smtClean="0"/>
              <a:pPr/>
              <a:t>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6216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FD51F-BD9E-4EBF-93B2-E24AEE8B9998}" type="slidenum">
              <a:rPr lang="en-IN" smtClean="0"/>
              <a:pPr/>
              <a:t>26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3162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FD51F-BD9E-4EBF-93B2-E24AEE8B9998}" type="slidenum">
              <a:rPr lang="en-IN" smtClean="0"/>
              <a:pPr/>
              <a:t>27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35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FD51F-BD9E-4EBF-93B2-E24AEE8B9998}" type="slidenum">
              <a:rPr lang="en-IN" smtClean="0"/>
              <a:pPr/>
              <a:t>28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1828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FD51F-BD9E-4EBF-93B2-E24AEE8B9998}" type="slidenum">
              <a:rPr lang="en-IN" smtClean="0"/>
              <a:pPr/>
              <a:t>29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83540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FD51F-BD9E-4EBF-93B2-E24AEE8B9998}" type="slidenum">
              <a:rPr lang="en-IN" smtClean="0"/>
              <a:pPr/>
              <a:t>30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6930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>
            <a:spLocks noGrp="1"/>
          </p:cNvSpPr>
          <p:nvPr>
            <p:ph type="title" hasCustomPrompt="1"/>
          </p:nvPr>
        </p:nvSpPr>
        <p:spPr>
          <a:xfrm>
            <a:off x="0" y="627534"/>
            <a:ext cx="9144000" cy="533308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>
                <a:ea typeface="맑은 고딕" pitchFamily="50" charset="-127"/>
              </a:rPr>
              <a:t>FREE PPT TEMPLATES</a:t>
            </a:r>
            <a:endParaRPr lang="ko-KR" alt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xmlns="" id="{B3F0AB86-7940-4230-BC06-4EF20DC497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203598"/>
            <a:ext cx="9143999" cy="432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200" b="1" baseline="0">
                <a:solidFill>
                  <a:schemeClr val="tx1"/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</a:t>
            </a:r>
          </a:p>
          <a:p>
            <a:pPr lvl="0"/>
            <a:r>
              <a:rPr lang="en-US" altLang="ko-KR" dirty="0"/>
              <a:t>OF YOUR PRESENTATION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04619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-1"/>
            <a:ext cx="9144000" cy="27162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2024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48178" y="557440"/>
            <a:ext cx="2592000" cy="40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012448" y="557440"/>
            <a:ext cx="2592000" cy="40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280313" y="557440"/>
            <a:ext cx="2592000" cy="403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8208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059900" y="1"/>
            <a:ext cx="3024200" cy="2571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572100" y="2571750"/>
            <a:ext cx="1512000" cy="2571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059900" y="2571750"/>
            <a:ext cx="1512000" cy="2571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76476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426012" y="540000"/>
            <a:ext cx="1728192" cy="40370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53804" y="540000"/>
            <a:ext cx="1728192" cy="40370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298220" y="540000"/>
            <a:ext cx="1728192" cy="40370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46261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96912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5">
            <a:extLst>
              <a:ext uri="{FF2B5EF4-FFF2-40B4-BE49-F238E27FC236}">
                <a16:creationId xmlns:a16="http://schemas.microsoft.com/office/drawing/2014/main" xmlns="" id="{C7304401-68B8-4E0E-A9DB-540B76DF928B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563888" y="638650"/>
            <a:ext cx="4320480" cy="4504851"/>
          </a:xfrm>
          <a:custGeom>
            <a:avLst/>
            <a:gdLst>
              <a:gd name="connsiteX0" fmla="*/ 2160240 w 4320480"/>
              <a:gd name="connsiteY0" fmla="*/ 0 h 4504851"/>
              <a:gd name="connsiteX1" fmla="*/ 4320480 w 4320480"/>
              <a:gd name="connsiteY1" fmla="*/ 4504851 h 4504851"/>
              <a:gd name="connsiteX2" fmla="*/ 0 w 4320480"/>
              <a:gd name="connsiteY2" fmla="*/ 4504851 h 450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0480" h="4504851">
                <a:moveTo>
                  <a:pt x="2160240" y="0"/>
                </a:moveTo>
                <a:lnTo>
                  <a:pt x="4320480" y="4504851"/>
                </a:lnTo>
                <a:lnTo>
                  <a:pt x="0" y="45048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xmlns="" id="{D2ABAD60-FE41-4786-B9AF-4454375D2129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635630" y="1"/>
            <a:ext cx="3508370" cy="4339267"/>
          </a:xfrm>
          <a:custGeom>
            <a:avLst/>
            <a:gdLst>
              <a:gd name="connsiteX0" fmla="*/ 0 w 3508370"/>
              <a:gd name="connsiteY0" fmla="*/ 0 h 4339267"/>
              <a:gd name="connsiteX1" fmla="*/ 3508370 w 3508370"/>
              <a:gd name="connsiteY1" fmla="*/ 0 h 4339267"/>
              <a:gd name="connsiteX2" fmla="*/ 3504823 w 3508370"/>
              <a:gd name="connsiteY2" fmla="*/ 1594801 h 4339267"/>
              <a:gd name="connsiteX3" fmla="*/ 2097974 w 3508370"/>
              <a:gd name="connsiteY3" fmla="*/ 4339267 h 433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8370" h="4339267">
                <a:moveTo>
                  <a:pt x="0" y="0"/>
                </a:moveTo>
                <a:lnTo>
                  <a:pt x="3508370" y="0"/>
                </a:lnTo>
                <a:cubicBezTo>
                  <a:pt x="3507188" y="531600"/>
                  <a:pt x="3506005" y="1063201"/>
                  <a:pt x="3504823" y="1594801"/>
                </a:cubicBezTo>
                <a:lnTo>
                  <a:pt x="2097974" y="43392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72180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5076056" cy="51435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65729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45239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3" name="Rounded Rectangle 12"/>
          <p:cNvSpPr/>
          <p:nvPr userDrawn="1"/>
        </p:nvSpPr>
        <p:spPr>
          <a:xfrm>
            <a:off x="354008" y="1131589"/>
            <a:ext cx="2849840" cy="3649171"/>
          </a:xfrm>
          <a:prstGeom prst="roundRect">
            <a:avLst>
              <a:gd name="adj" fmla="val 396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Rounded Rectangle 15"/>
          <p:cNvSpPr/>
          <p:nvPr userDrawn="1"/>
        </p:nvSpPr>
        <p:spPr>
          <a:xfrm>
            <a:off x="531932" y="1347500"/>
            <a:ext cx="108520" cy="3240473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7" name="Half Frame 16"/>
          <p:cNvSpPr/>
          <p:nvPr userDrawn="1"/>
        </p:nvSpPr>
        <p:spPr>
          <a:xfrm rot="5400000">
            <a:off x="2592642" y="1238201"/>
            <a:ext cx="502331" cy="50233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56042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9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3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mond 10"/>
          <p:cNvSpPr/>
          <p:nvPr userDrawn="1"/>
        </p:nvSpPr>
        <p:spPr>
          <a:xfrm rot="10800000">
            <a:off x="3222000" y="3337155"/>
            <a:ext cx="2700000" cy="1806344"/>
          </a:xfrm>
          <a:custGeom>
            <a:avLst/>
            <a:gdLst/>
            <a:ahLst/>
            <a:cxnLst/>
            <a:rect l="l" t="t" r="r" b="b"/>
            <a:pathLst>
              <a:path w="2700000" h="1806344">
                <a:moveTo>
                  <a:pt x="456344" y="0"/>
                </a:moveTo>
                <a:lnTo>
                  <a:pt x="2243656" y="0"/>
                </a:lnTo>
                <a:lnTo>
                  <a:pt x="2700000" y="456344"/>
                </a:lnTo>
                <a:lnTo>
                  <a:pt x="1350000" y="1806344"/>
                </a:lnTo>
                <a:lnTo>
                  <a:pt x="0" y="45634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5" name="Isosceles Triangle 4"/>
          <p:cNvSpPr/>
          <p:nvPr userDrawn="1"/>
        </p:nvSpPr>
        <p:spPr>
          <a:xfrm rot="10800000">
            <a:off x="3746892" y="0"/>
            <a:ext cx="1650216" cy="812260"/>
          </a:xfrm>
          <a:prstGeom prst="triangl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6" name="Isosceles Triangle 5"/>
          <p:cNvSpPr/>
          <p:nvPr userDrawn="1"/>
        </p:nvSpPr>
        <p:spPr>
          <a:xfrm rot="10800000">
            <a:off x="4041648" y="99959"/>
            <a:ext cx="1060704" cy="55436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xmlns="" id="{8E48000A-B218-4CCF-8C0E-D9ACDAFA26B8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312000" y="3430238"/>
            <a:ext cx="2520000" cy="1713262"/>
          </a:xfrm>
          <a:custGeom>
            <a:avLst/>
            <a:gdLst>
              <a:gd name="connsiteX0" fmla="*/ 1260000 w 2520000"/>
              <a:gd name="connsiteY0" fmla="*/ 0 h 1713262"/>
              <a:gd name="connsiteX1" fmla="*/ 2520000 w 2520000"/>
              <a:gd name="connsiteY1" fmla="*/ 1260000 h 1713262"/>
              <a:gd name="connsiteX2" fmla="*/ 2066250 w 2520000"/>
              <a:gd name="connsiteY2" fmla="*/ 1713262 h 1713262"/>
              <a:gd name="connsiteX3" fmla="*/ 439730 w 2520000"/>
              <a:gd name="connsiteY3" fmla="*/ 1706453 h 1713262"/>
              <a:gd name="connsiteX4" fmla="*/ 0 w 2520000"/>
              <a:gd name="connsiteY4" fmla="*/ 1260000 h 171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1713262">
                <a:moveTo>
                  <a:pt x="1260000" y="0"/>
                </a:moveTo>
                <a:lnTo>
                  <a:pt x="2520000" y="1260000"/>
                </a:lnTo>
                <a:lnTo>
                  <a:pt x="2066250" y="1713262"/>
                </a:lnTo>
                <a:lnTo>
                  <a:pt x="439730" y="1706453"/>
                </a:lnTo>
                <a:lnTo>
                  <a:pt x="0" y="126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653058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6292F6-41B7-46B1-A89B-36C0BA8EB33C}" type="datetimeFigureOut">
              <a:rPr lang="en-US" altLang="ms-MY"/>
              <a:pPr/>
              <a:t>3/23/2021</a:t>
            </a:fld>
            <a:endParaRPr lang="en-US" altLang="ms-MY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ms-MY" altLang="ms-MY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2CAD3B-91B9-41D1-9F0E-9F691ACF25E0}" type="slidenum">
              <a:rPr lang="en-US" altLang="ms-MY"/>
              <a:pPr/>
              <a:t>‹#›</a:t>
            </a:fld>
            <a:endParaRPr lang="en-US" altLang="ms-MY"/>
          </a:p>
        </p:txBody>
      </p:sp>
    </p:spTree>
    <p:extLst>
      <p:ext uri="{BB962C8B-B14F-4D97-AF65-F5344CB8AC3E}">
        <p14:creationId xmlns:p14="http://schemas.microsoft.com/office/powerpoint/2010/main" val="1617052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0C87E6-7309-48E9-A53F-7B2D3D45E433}" type="datetimeFigureOut">
              <a:rPr lang="en-US" altLang="ms-MY"/>
              <a:pPr/>
              <a:t>3/23/2021</a:t>
            </a:fld>
            <a:endParaRPr lang="en-US" altLang="ms-MY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ms-MY" altLang="ms-MY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C4C9F8-1001-4D8B-882F-C2759089EA40}" type="slidenum">
              <a:rPr lang="en-US" altLang="ms-MY"/>
              <a:pPr/>
              <a:t>‹#›</a:t>
            </a:fld>
            <a:endParaRPr lang="en-US" altLang="ms-MY"/>
          </a:p>
        </p:txBody>
      </p:sp>
    </p:spTree>
    <p:extLst>
      <p:ext uri="{BB962C8B-B14F-4D97-AF65-F5344CB8AC3E}">
        <p14:creationId xmlns:p14="http://schemas.microsoft.com/office/powerpoint/2010/main" val="3859961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75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041DA7-0473-44E0-A382-8E739AAE4500}" type="datetimeFigureOut">
              <a:rPr lang="en-US" altLang="ms-MY"/>
              <a:pPr/>
              <a:t>3/23/2021</a:t>
            </a:fld>
            <a:endParaRPr lang="en-US" altLang="ms-MY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ms-MY" altLang="ms-MY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3D9504-E767-473B-9CB3-F2A3EE74DE81}" type="slidenum">
              <a:rPr lang="en-US" altLang="ms-MY"/>
              <a:pPr/>
              <a:t>‹#›</a:t>
            </a:fld>
            <a:endParaRPr lang="en-US" altLang="ms-MY"/>
          </a:p>
        </p:txBody>
      </p:sp>
    </p:spTree>
    <p:extLst>
      <p:ext uri="{BB962C8B-B14F-4D97-AF65-F5344CB8AC3E}">
        <p14:creationId xmlns:p14="http://schemas.microsoft.com/office/powerpoint/2010/main" val="1974931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15030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01257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1550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3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mond 10"/>
          <p:cNvSpPr/>
          <p:nvPr userDrawn="1"/>
        </p:nvSpPr>
        <p:spPr>
          <a:xfrm>
            <a:off x="3203848" y="-2322"/>
            <a:ext cx="2700000" cy="1806344"/>
          </a:xfrm>
          <a:custGeom>
            <a:avLst/>
            <a:gdLst/>
            <a:ahLst/>
            <a:cxnLst/>
            <a:rect l="l" t="t" r="r" b="b"/>
            <a:pathLst>
              <a:path w="2700000" h="1806344">
                <a:moveTo>
                  <a:pt x="456344" y="0"/>
                </a:moveTo>
                <a:lnTo>
                  <a:pt x="2243656" y="0"/>
                </a:lnTo>
                <a:lnTo>
                  <a:pt x="2700000" y="456344"/>
                </a:lnTo>
                <a:lnTo>
                  <a:pt x="1350000" y="1806344"/>
                </a:lnTo>
                <a:lnTo>
                  <a:pt x="0" y="45634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5" name="Isosceles Triangle 4"/>
          <p:cNvSpPr/>
          <p:nvPr userDrawn="1"/>
        </p:nvSpPr>
        <p:spPr>
          <a:xfrm>
            <a:off x="3746892" y="4331240"/>
            <a:ext cx="1650216" cy="812260"/>
          </a:xfrm>
          <a:prstGeom prst="triangl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6" name="Isosceles Triangle 5"/>
          <p:cNvSpPr/>
          <p:nvPr userDrawn="1"/>
        </p:nvSpPr>
        <p:spPr>
          <a:xfrm>
            <a:off x="4041648" y="4493810"/>
            <a:ext cx="1060704" cy="55436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xmlns="" id="{28FC5FB3-D739-474A-9148-1ABF4FC2769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293848" y="1"/>
            <a:ext cx="2520000" cy="1711155"/>
          </a:xfrm>
          <a:custGeom>
            <a:avLst/>
            <a:gdLst>
              <a:gd name="connsiteX0" fmla="*/ 442968 w 2520000"/>
              <a:gd name="connsiteY0" fmla="*/ 0 h 1711155"/>
              <a:gd name="connsiteX1" fmla="*/ 985757 w 2520000"/>
              <a:gd name="connsiteY1" fmla="*/ 0 h 1711155"/>
              <a:gd name="connsiteX2" fmla="*/ 2080270 w 2520000"/>
              <a:gd name="connsiteY2" fmla="*/ 4702 h 1711155"/>
              <a:gd name="connsiteX3" fmla="*/ 2520000 w 2520000"/>
              <a:gd name="connsiteY3" fmla="*/ 451155 h 1711155"/>
              <a:gd name="connsiteX4" fmla="*/ 1260000 w 2520000"/>
              <a:gd name="connsiteY4" fmla="*/ 1711155 h 1711155"/>
              <a:gd name="connsiteX5" fmla="*/ 0 w 2520000"/>
              <a:gd name="connsiteY5" fmla="*/ 451155 h 171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000" h="1711155">
                <a:moveTo>
                  <a:pt x="442968" y="0"/>
                </a:moveTo>
                <a:lnTo>
                  <a:pt x="985757" y="0"/>
                </a:lnTo>
                <a:lnTo>
                  <a:pt x="2080270" y="4702"/>
                </a:lnTo>
                <a:lnTo>
                  <a:pt x="2520000" y="451155"/>
                </a:lnTo>
                <a:lnTo>
                  <a:pt x="1260000" y="1711155"/>
                </a:lnTo>
                <a:lnTo>
                  <a:pt x="0" y="45115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39455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565878" y="1176692"/>
            <a:ext cx="1871760" cy="305124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2612855" y="1176061"/>
            <a:ext cx="1871760" cy="30512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659832" y="1175430"/>
            <a:ext cx="1871760" cy="30512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706810" y="1174799"/>
            <a:ext cx="1871760" cy="30512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825475" y="1320085"/>
            <a:ext cx="1352567" cy="13525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966407" y="1320085"/>
            <a:ext cx="1352567" cy="13525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872452" y="1320085"/>
            <a:ext cx="1352567" cy="13525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919429" y="1320085"/>
            <a:ext cx="1352567" cy="13525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04974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KBM-정애\014-Fullppt\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754" y="451443"/>
            <a:ext cx="3282039" cy="327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1363708" y="584771"/>
            <a:ext cx="2991584" cy="20767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143454" y="1295867"/>
            <a:ext cx="3055840" cy="2231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48149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11" name="Picture 4" descr="D:\KBM-정애\014-Fullppt\PNG이미지\노트북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99742"/>
            <a:ext cx="3600400" cy="183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53800" y="2764640"/>
            <a:ext cx="1711407" cy="12496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00998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216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2" r:id="rId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15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7" r:id="rId3"/>
    <p:sldLayoutId id="2147483671" r:id="rId4"/>
    <p:sldLayoutId id="2147483658" r:id="rId5"/>
    <p:sldLayoutId id="2147483659" r:id="rId6"/>
    <p:sldLayoutId id="2147483673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75" r:id="rId15"/>
    <p:sldLayoutId id="2147483674" r:id="rId16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70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6" r:id="rId2"/>
    <p:sldLayoutId id="2147483677" r:id="rId3"/>
    <p:sldLayoutId id="2147483678" r:id="rId4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hyperlink" Target="mailto:asyrafkassim@usm.my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enti.com/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7.jpeg"/><Relationship Id="rId5" Type="http://schemas.openxmlformats.org/officeDocument/2006/relationships/image" Target="../media/image56.wmf"/><Relationship Id="rId10" Type="http://schemas.openxmlformats.org/officeDocument/2006/relationships/image" Target="../media/image61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6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png"/><Relationship Id="rId15" Type="http://schemas.openxmlformats.org/officeDocument/2006/relationships/image" Target="../media/image8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Relationship Id="rId14" Type="http://schemas.openxmlformats.org/officeDocument/2006/relationships/image" Target="../media/image80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86650" y="0"/>
            <a:ext cx="514350" cy="4114800"/>
          </a:xfrm>
          <a:custGeom>
            <a:avLst/>
            <a:gdLst/>
            <a:ahLst/>
            <a:cxnLst/>
            <a:rect l="l" t="t" r="r" b="b"/>
            <a:pathLst>
              <a:path w="685800" h="5486400">
                <a:moveTo>
                  <a:pt x="0" y="5486400"/>
                </a:moveTo>
                <a:lnTo>
                  <a:pt x="685800" y="5486400"/>
                </a:lnTo>
                <a:lnTo>
                  <a:pt x="685800" y="0"/>
                </a:lnTo>
                <a:lnTo>
                  <a:pt x="0" y="0"/>
                </a:lnTo>
                <a:lnTo>
                  <a:pt x="0" y="5486400"/>
                </a:lnTo>
                <a:close/>
              </a:path>
            </a:pathLst>
          </a:custGeom>
          <a:solidFill>
            <a:srgbClr val="7F2F81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7486650" y="4629150"/>
            <a:ext cx="514350" cy="514350"/>
          </a:xfrm>
          <a:custGeom>
            <a:avLst/>
            <a:gdLst/>
            <a:ahLst/>
            <a:cxnLst/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7F2F81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7486650" y="4114800"/>
            <a:ext cx="514350" cy="514350"/>
          </a:xfrm>
          <a:custGeom>
            <a:avLst/>
            <a:gdLst/>
            <a:ahLst/>
            <a:cxnLst/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38175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7486650" y="4629150"/>
            <a:ext cx="514350" cy="514350"/>
          </a:xfrm>
          <a:custGeom>
            <a:avLst/>
            <a:gdLst/>
            <a:ahLst/>
            <a:cxnLst/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7F2F81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7486650" y="4114800"/>
            <a:ext cx="514350" cy="514350"/>
          </a:xfrm>
          <a:custGeom>
            <a:avLst/>
            <a:gdLst/>
            <a:ahLst/>
            <a:cxnLst/>
            <a:rect l="l" t="t" r="r" b="b"/>
            <a:pathLst>
              <a:path w="685800" h="685800">
                <a:moveTo>
                  <a:pt x="0" y="685800"/>
                </a:moveTo>
                <a:lnTo>
                  <a:pt x="685800" y="685800"/>
                </a:lnTo>
                <a:lnTo>
                  <a:pt x="6858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38175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 txBox="1">
            <a:spLocks noGrp="1"/>
          </p:cNvSpPr>
          <p:nvPr>
            <p:ph type="body" idx="4294967295"/>
          </p:nvPr>
        </p:nvSpPr>
        <p:spPr>
          <a:xfrm>
            <a:off x="138493" y="886639"/>
            <a:ext cx="7248897" cy="125611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0" marR="3810" indent="0">
              <a:spcBef>
                <a:spcPts val="75"/>
              </a:spcBef>
              <a:buNone/>
            </a:pPr>
            <a:r>
              <a:rPr lang="en-MY" sz="4050" spc="-334" dirty="0"/>
              <a:t>IBK412</a:t>
            </a:r>
            <a:r>
              <a:rPr sz="4050" spc="338" dirty="0"/>
              <a:t>:</a:t>
            </a:r>
            <a:r>
              <a:rPr sz="4050" spc="-210" dirty="0"/>
              <a:t> </a:t>
            </a:r>
            <a:r>
              <a:rPr lang="en-MY" sz="4050" spc="-176" dirty="0"/>
              <a:t>Environmental Bioprocess Technology</a:t>
            </a:r>
            <a:endParaRPr sz="4050" spc="-172" dirty="0"/>
          </a:p>
        </p:txBody>
      </p:sp>
      <p:sp>
        <p:nvSpPr>
          <p:cNvPr id="8" name="object 8"/>
          <p:cNvSpPr txBox="1"/>
          <p:nvPr/>
        </p:nvSpPr>
        <p:spPr>
          <a:xfrm>
            <a:off x="151863" y="2196241"/>
            <a:ext cx="3209320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b="1" spc="-71" dirty="0">
                <a:solidFill>
                  <a:srgbClr val="381850"/>
                </a:solidFill>
                <a:latin typeface="Trebuchet MS"/>
                <a:cs typeface="Trebuchet MS"/>
              </a:rPr>
              <a:t>By</a:t>
            </a:r>
            <a:endParaRPr dirty="0">
              <a:latin typeface="Trebuchet MS"/>
              <a:cs typeface="Trebuchet MS"/>
            </a:endParaRPr>
          </a:p>
          <a:p>
            <a:pPr marL="9525" marR="3810"/>
            <a:r>
              <a:rPr lang="en-MY" spc="-90" dirty="0">
                <a:solidFill>
                  <a:srgbClr val="381850"/>
                </a:solidFill>
                <a:latin typeface="Arial"/>
                <a:cs typeface="Arial"/>
              </a:rPr>
              <a:t>Muaz bin Mohd Zaini Makhtar</a:t>
            </a:r>
            <a:endParaRPr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1758" y="3068233"/>
            <a:ext cx="2862245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pc="-60" dirty="0">
                <a:solidFill>
                  <a:srgbClr val="381850"/>
                </a:solidFill>
                <a:latin typeface="Arial"/>
                <a:cs typeface="Arial"/>
              </a:rPr>
              <a:t>Email: </a:t>
            </a:r>
            <a:r>
              <a:rPr lang="en-MY" u="heavy" spc="-75" dirty="0" err="1">
                <a:uFill>
                  <a:solidFill>
                    <a:srgbClr val="D25814"/>
                  </a:solidFill>
                </a:uFill>
                <a:latin typeface="Arial"/>
                <a:cs typeface="Arial"/>
                <a:hlinkClick r:id="rId2"/>
              </a:rPr>
              <a:t>muazzaini</a:t>
            </a:r>
            <a:r>
              <a:rPr u="heavy" spc="-75" dirty="0">
                <a:uFill>
                  <a:solidFill>
                    <a:srgbClr val="D25814"/>
                  </a:solidFill>
                </a:uFill>
                <a:latin typeface="Arial"/>
                <a:cs typeface="Arial"/>
                <a:hlinkClick r:id="rId2"/>
              </a:rPr>
              <a:t>@usm.my </a:t>
            </a:r>
            <a:r>
              <a:rPr spc="-75" dirty="0">
                <a:latin typeface="Arial"/>
                <a:cs typeface="Arial"/>
              </a:rPr>
              <a:t> </a:t>
            </a:r>
            <a:r>
              <a:rPr spc="-139" dirty="0">
                <a:solidFill>
                  <a:srgbClr val="381850"/>
                </a:solidFill>
                <a:latin typeface="Arial"/>
                <a:cs typeface="Arial"/>
              </a:rPr>
              <a:t>ANNEX </a:t>
            </a:r>
            <a:r>
              <a:rPr spc="-45" dirty="0">
                <a:solidFill>
                  <a:srgbClr val="381850"/>
                </a:solidFill>
                <a:latin typeface="Arial"/>
                <a:cs typeface="Arial"/>
              </a:rPr>
              <a:t>Building, </a:t>
            </a:r>
            <a:r>
              <a:rPr spc="-90" dirty="0">
                <a:solidFill>
                  <a:srgbClr val="381850"/>
                </a:solidFill>
                <a:latin typeface="Arial"/>
                <a:cs typeface="Arial"/>
              </a:rPr>
              <a:t>Room</a:t>
            </a:r>
            <a:r>
              <a:rPr spc="-221" dirty="0">
                <a:solidFill>
                  <a:srgbClr val="381850"/>
                </a:solidFill>
                <a:latin typeface="Arial"/>
                <a:cs typeface="Arial"/>
              </a:rPr>
              <a:t> </a:t>
            </a:r>
            <a:r>
              <a:rPr spc="-75" dirty="0">
                <a:solidFill>
                  <a:srgbClr val="381850"/>
                </a:solidFill>
                <a:latin typeface="Arial"/>
                <a:cs typeface="Arial"/>
              </a:rPr>
              <a:t>A40</a:t>
            </a:r>
            <a:r>
              <a:rPr lang="en-MY" spc="-75" dirty="0">
                <a:solidFill>
                  <a:srgbClr val="381850"/>
                </a:solidFill>
                <a:latin typeface="Arial"/>
                <a:cs typeface="Arial"/>
              </a:rPr>
              <a:t>1</a:t>
            </a:r>
            <a:endParaRPr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859028" y="2141182"/>
            <a:ext cx="922172" cy="10599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5859028" y="2141182"/>
            <a:ext cx="922496" cy="1060133"/>
          </a:xfrm>
          <a:custGeom>
            <a:avLst/>
            <a:gdLst/>
            <a:ahLst/>
            <a:cxnLst/>
            <a:rect l="l" t="t" r="r" b="b"/>
            <a:pathLst>
              <a:path w="1229995" h="1413510">
                <a:moveTo>
                  <a:pt x="614781" y="0"/>
                </a:moveTo>
                <a:lnTo>
                  <a:pt x="1229563" y="307390"/>
                </a:lnTo>
                <a:lnTo>
                  <a:pt x="1229563" y="1105890"/>
                </a:lnTo>
                <a:lnTo>
                  <a:pt x="614781" y="1413281"/>
                </a:lnTo>
                <a:lnTo>
                  <a:pt x="0" y="1105890"/>
                </a:lnTo>
                <a:lnTo>
                  <a:pt x="0" y="307390"/>
                </a:lnTo>
                <a:lnTo>
                  <a:pt x="614781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4863084" y="2141182"/>
            <a:ext cx="922496" cy="1060133"/>
          </a:xfrm>
          <a:custGeom>
            <a:avLst/>
            <a:gdLst/>
            <a:ahLst/>
            <a:cxnLst/>
            <a:rect l="l" t="t" r="r" b="b"/>
            <a:pathLst>
              <a:path w="1229995" h="1413510">
                <a:moveTo>
                  <a:pt x="614781" y="0"/>
                </a:moveTo>
                <a:lnTo>
                  <a:pt x="1229563" y="307390"/>
                </a:lnTo>
                <a:lnTo>
                  <a:pt x="1229563" y="1105890"/>
                </a:lnTo>
                <a:lnTo>
                  <a:pt x="614781" y="1413281"/>
                </a:lnTo>
                <a:lnTo>
                  <a:pt x="0" y="1105890"/>
                </a:lnTo>
                <a:lnTo>
                  <a:pt x="0" y="307390"/>
                </a:lnTo>
                <a:lnTo>
                  <a:pt x="614781" y="0"/>
                </a:lnTo>
                <a:close/>
              </a:path>
            </a:pathLst>
          </a:custGeom>
          <a:ln w="25400"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/>
          <p:nvPr/>
        </p:nvSpPr>
        <p:spPr>
          <a:xfrm>
            <a:off x="5359147" y="3040884"/>
            <a:ext cx="922172" cy="10599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/>
          <p:nvPr/>
        </p:nvSpPr>
        <p:spPr>
          <a:xfrm>
            <a:off x="5359147" y="3040884"/>
            <a:ext cx="922496" cy="1060133"/>
          </a:xfrm>
          <a:custGeom>
            <a:avLst/>
            <a:gdLst/>
            <a:ahLst/>
            <a:cxnLst/>
            <a:rect l="l" t="t" r="r" b="b"/>
            <a:pathLst>
              <a:path w="1229995" h="1413510">
                <a:moveTo>
                  <a:pt x="614781" y="0"/>
                </a:moveTo>
                <a:lnTo>
                  <a:pt x="1229563" y="307390"/>
                </a:lnTo>
                <a:lnTo>
                  <a:pt x="1229563" y="1105890"/>
                </a:lnTo>
                <a:lnTo>
                  <a:pt x="614781" y="1413281"/>
                </a:lnTo>
                <a:lnTo>
                  <a:pt x="0" y="1105890"/>
                </a:lnTo>
                <a:lnTo>
                  <a:pt x="0" y="307390"/>
                </a:lnTo>
                <a:lnTo>
                  <a:pt x="614781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/>
          <p:nvPr/>
        </p:nvSpPr>
        <p:spPr>
          <a:xfrm>
            <a:off x="6337488" y="3013548"/>
            <a:ext cx="922496" cy="1060133"/>
          </a:xfrm>
          <a:custGeom>
            <a:avLst/>
            <a:gdLst/>
            <a:ahLst/>
            <a:cxnLst/>
            <a:rect l="l" t="t" r="r" b="b"/>
            <a:pathLst>
              <a:path w="1229995" h="1413510">
                <a:moveTo>
                  <a:pt x="614781" y="0"/>
                </a:moveTo>
                <a:lnTo>
                  <a:pt x="1229563" y="307390"/>
                </a:lnTo>
                <a:lnTo>
                  <a:pt x="1229563" y="1105890"/>
                </a:lnTo>
                <a:lnTo>
                  <a:pt x="614781" y="1413281"/>
                </a:lnTo>
                <a:lnTo>
                  <a:pt x="0" y="1105890"/>
                </a:lnTo>
                <a:lnTo>
                  <a:pt x="0" y="307390"/>
                </a:lnTo>
                <a:lnTo>
                  <a:pt x="614781" y="0"/>
                </a:lnTo>
                <a:close/>
              </a:path>
            </a:pathLst>
          </a:custGeom>
          <a:ln w="25400">
            <a:solidFill>
              <a:srgbClr val="7030A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/>
          <p:nvPr/>
        </p:nvSpPr>
        <p:spPr>
          <a:xfrm>
            <a:off x="5859028" y="3940578"/>
            <a:ext cx="922172" cy="10599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/>
          <p:nvPr/>
        </p:nvSpPr>
        <p:spPr>
          <a:xfrm>
            <a:off x="5859028" y="3940578"/>
            <a:ext cx="922496" cy="1060133"/>
          </a:xfrm>
          <a:custGeom>
            <a:avLst/>
            <a:gdLst/>
            <a:ahLst/>
            <a:cxnLst/>
            <a:rect l="l" t="t" r="r" b="b"/>
            <a:pathLst>
              <a:path w="1229995" h="1413509">
                <a:moveTo>
                  <a:pt x="614781" y="0"/>
                </a:moveTo>
                <a:lnTo>
                  <a:pt x="1229563" y="307390"/>
                </a:lnTo>
                <a:lnTo>
                  <a:pt x="1229563" y="1105890"/>
                </a:lnTo>
                <a:lnTo>
                  <a:pt x="614781" y="1413281"/>
                </a:lnTo>
                <a:lnTo>
                  <a:pt x="0" y="1105890"/>
                </a:lnTo>
                <a:lnTo>
                  <a:pt x="0" y="307390"/>
                </a:lnTo>
                <a:lnTo>
                  <a:pt x="614781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18"/>
          <p:cNvSpPr/>
          <p:nvPr/>
        </p:nvSpPr>
        <p:spPr>
          <a:xfrm>
            <a:off x="4863084" y="3940578"/>
            <a:ext cx="922172" cy="10599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/>
          <p:nvPr/>
        </p:nvSpPr>
        <p:spPr>
          <a:xfrm>
            <a:off x="4863084" y="3940578"/>
            <a:ext cx="922496" cy="1060133"/>
          </a:xfrm>
          <a:custGeom>
            <a:avLst/>
            <a:gdLst/>
            <a:ahLst/>
            <a:cxnLst/>
            <a:rect l="l" t="t" r="r" b="b"/>
            <a:pathLst>
              <a:path w="1229995" h="1413509">
                <a:moveTo>
                  <a:pt x="614781" y="0"/>
                </a:moveTo>
                <a:lnTo>
                  <a:pt x="1229563" y="307390"/>
                </a:lnTo>
                <a:lnTo>
                  <a:pt x="1229563" y="1105890"/>
                </a:lnTo>
                <a:lnTo>
                  <a:pt x="614781" y="1413281"/>
                </a:lnTo>
                <a:lnTo>
                  <a:pt x="0" y="1105890"/>
                </a:lnTo>
                <a:lnTo>
                  <a:pt x="0" y="307390"/>
                </a:lnTo>
                <a:lnTo>
                  <a:pt x="614781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/>
          <p:nvPr/>
        </p:nvSpPr>
        <p:spPr>
          <a:xfrm>
            <a:off x="7541837" y="4236719"/>
            <a:ext cx="53340" cy="297180"/>
          </a:xfrm>
          <a:custGeom>
            <a:avLst/>
            <a:gdLst/>
            <a:ahLst/>
            <a:cxnLst/>
            <a:rect l="l" t="t" r="r" b="b"/>
            <a:pathLst>
              <a:path w="71120" h="396239">
                <a:moveTo>
                  <a:pt x="71120" y="396239"/>
                </a:moveTo>
                <a:lnTo>
                  <a:pt x="43435" y="390651"/>
                </a:lnTo>
                <a:lnTo>
                  <a:pt x="20829" y="375410"/>
                </a:lnTo>
                <a:lnTo>
                  <a:pt x="5588" y="352804"/>
                </a:lnTo>
                <a:lnTo>
                  <a:pt x="0" y="325119"/>
                </a:lnTo>
                <a:lnTo>
                  <a:pt x="0" y="71119"/>
                </a:lnTo>
                <a:lnTo>
                  <a:pt x="5588" y="43435"/>
                </a:lnTo>
                <a:lnTo>
                  <a:pt x="20829" y="20829"/>
                </a:lnTo>
                <a:lnTo>
                  <a:pt x="43435" y="5588"/>
                </a:lnTo>
                <a:lnTo>
                  <a:pt x="7112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21"/>
          <p:cNvSpPr/>
          <p:nvPr/>
        </p:nvSpPr>
        <p:spPr>
          <a:xfrm>
            <a:off x="7899977" y="4236719"/>
            <a:ext cx="53340" cy="297180"/>
          </a:xfrm>
          <a:custGeom>
            <a:avLst/>
            <a:gdLst/>
            <a:ahLst/>
            <a:cxnLst/>
            <a:rect l="l" t="t" r="r" b="b"/>
            <a:pathLst>
              <a:path w="71120" h="396239">
                <a:moveTo>
                  <a:pt x="0" y="0"/>
                </a:moveTo>
                <a:lnTo>
                  <a:pt x="27684" y="5588"/>
                </a:lnTo>
                <a:lnTo>
                  <a:pt x="50290" y="20829"/>
                </a:lnTo>
                <a:lnTo>
                  <a:pt x="65531" y="43435"/>
                </a:lnTo>
                <a:lnTo>
                  <a:pt x="71120" y="71119"/>
                </a:lnTo>
                <a:lnTo>
                  <a:pt x="71120" y="325119"/>
                </a:lnTo>
                <a:lnTo>
                  <a:pt x="65531" y="352804"/>
                </a:lnTo>
                <a:lnTo>
                  <a:pt x="50290" y="375410"/>
                </a:lnTo>
                <a:lnTo>
                  <a:pt x="27684" y="390651"/>
                </a:lnTo>
                <a:lnTo>
                  <a:pt x="0" y="396239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22"/>
          <p:cNvSpPr txBox="1"/>
          <p:nvPr/>
        </p:nvSpPr>
        <p:spPr>
          <a:xfrm>
            <a:off x="7486650" y="4262056"/>
            <a:ext cx="51435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6668" algn="ctr">
              <a:spcBef>
                <a:spcPts val="75"/>
              </a:spcBef>
            </a:pPr>
            <a:r>
              <a:rPr sz="1350" spc="-68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35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169622" y="1"/>
            <a:ext cx="4752527" cy="95156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785647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688" y="1923678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/>
              <a:t>REFRESH OF WASTEWATER TREATMENT</a:t>
            </a:r>
          </a:p>
        </p:txBody>
      </p:sp>
    </p:spTree>
    <p:extLst>
      <p:ext uri="{BB962C8B-B14F-4D97-AF65-F5344CB8AC3E}">
        <p14:creationId xmlns:p14="http://schemas.microsoft.com/office/powerpoint/2010/main" val="3117098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ecs.umass.edu/cee/reckhow/courses/370/370l29/img00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8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046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ecs.umass.edu/cee/reckhow/courses/370/370l29/img01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44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470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ecs.umass.edu/cee/reckhow/courses/370/370l29/img01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44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658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ecs.umass.edu/cee/reckhow/courses/370/370l29/img01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67"/>
          <a:stretch>
            <a:fillRect/>
          </a:stretch>
        </p:blipFill>
        <p:spPr bwMode="auto">
          <a:xfrm>
            <a:off x="0" y="0"/>
            <a:ext cx="9144000" cy="4515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4270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411510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/>
              <a:t>Sludge Characteristic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36" y="1131590"/>
            <a:ext cx="7380495" cy="313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29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275606"/>
            <a:ext cx="4779814" cy="33551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339502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3200" dirty="0"/>
              <a:t>Value of Sludge Composition</a:t>
            </a:r>
          </a:p>
        </p:txBody>
      </p:sp>
    </p:spTree>
    <p:extLst>
      <p:ext uri="{BB962C8B-B14F-4D97-AF65-F5344CB8AC3E}">
        <p14:creationId xmlns:p14="http://schemas.microsoft.com/office/powerpoint/2010/main" val="3346198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ow Sludge Digestion Wor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54705"/>
            <a:ext cx="5688632" cy="392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95536" y="146819"/>
            <a:ext cx="82809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ms-MY" sz="4000" b="1" dirty="0">
                <a:latin typeface="Arial" pitchFamily="34" charset="0"/>
              </a:rPr>
              <a:t>Sludge Digestion: Anaerobic</a:t>
            </a:r>
          </a:p>
        </p:txBody>
      </p:sp>
    </p:spTree>
    <p:extLst>
      <p:ext uri="{BB962C8B-B14F-4D97-AF65-F5344CB8AC3E}">
        <p14:creationId xmlns:p14="http://schemas.microsoft.com/office/powerpoint/2010/main" val="1631630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frenchcreekwwtp.com/French~1/Page_5/IMAG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91" y="255616"/>
            <a:ext cx="3680387" cy="275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23712" y="101561"/>
            <a:ext cx="39885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ms-MY" sz="2000" b="1" dirty="0">
                <a:latin typeface="Arial" pitchFamily="34" charset="0"/>
              </a:rPr>
              <a:t>Sludge drying bed: preparation</a:t>
            </a:r>
          </a:p>
        </p:txBody>
      </p:sp>
      <p:pic>
        <p:nvPicPr>
          <p:cNvPr id="4" name="Picture 1027" descr="http://www.frenchcreekwwtp.com/FRCRfiles/fi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92111"/>
            <a:ext cx="3349016" cy="197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4653559" y="82106"/>
            <a:ext cx="42546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ms-MY" sz="2000" b="1" dirty="0">
                <a:latin typeface="Arial" pitchFamily="34" charset="0"/>
              </a:rPr>
              <a:t>Filling the drying bed with sludge</a:t>
            </a:r>
          </a:p>
        </p:txBody>
      </p:sp>
      <p:pic>
        <p:nvPicPr>
          <p:cNvPr id="6" name="Picture 1027" descr="http://www.frenchcreekwwtp.com/FRCRfiles/DB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106" y="2949159"/>
            <a:ext cx="3816424" cy="17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28"/>
          <p:cNvSpPr txBox="1">
            <a:spLocks noChangeArrowheads="1"/>
          </p:cNvSpPr>
          <p:nvPr/>
        </p:nvSpPr>
        <p:spPr bwMode="auto">
          <a:xfrm>
            <a:off x="6248484" y="3363937"/>
            <a:ext cx="292457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ms-MY" sz="2800" b="1" dirty="0">
                <a:latin typeface="Arial" pitchFamily="34" charset="0"/>
              </a:rPr>
              <a:t>Starting the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ms-MY" sz="2800" b="1" dirty="0">
                <a:latin typeface="Arial" pitchFamily="34" charset="0"/>
              </a:rPr>
              <a:t>drying process</a:t>
            </a:r>
          </a:p>
        </p:txBody>
      </p:sp>
    </p:spTree>
    <p:extLst>
      <p:ext uri="{BB962C8B-B14F-4D97-AF65-F5344CB8AC3E}">
        <p14:creationId xmlns:p14="http://schemas.microsoft.com/office/powerpoint/2010/main" val="2708956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ludge Disinf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23478"/>
            <a:ext cx="4708674" cy="478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Digest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173"/>
            <a:ext cx="3816424" cy="480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459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1203598"/>
            <a:ext cx="74168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moment you have the smile in your face, but honestly you don’t </a:t>
            </a:r>
          </a:p>
          <a:p>
            <a:r>
              <a:rPr lang="en-US" dirty="0"/>
              <a:t>like that photo at all? Mind to share what was the situation and why it </a:t>
            </a:r>
          </a:p>
          <a:p>
            <a:r>
              <a:rPr lang="en-US" dirty="0"/>
              <a:t>happened?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Go to </a:t>
            </a:r>
            <a:r>
              <a:rPr lang="en-US" dirty="0">
                <a:hlinkClick r:id="rId2"/>
              </a:rPr>
              <a:t>www.menti.com</a:t>
            </a:r>
            <a:r>
              <a:rPr lang="en-US" dirty="0"/>
              <a:t>  and use the code 65 75 593</a:t>
            </a:r>
          </a:p>
        </p:txBody>
      </p:sp>
    </p:spTree>
    <p:extLst>
      <p:ext uri="{BB962C8B-B14F-4D97-AF65-F5344CB8AC3E}">
        <p14:creationId xmlns:p14="http://schemas.microsoft.com/office/powerpoint/2010/main" val="132192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hans\metal recovery palo alto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11510"/>
            <a:ext cx="3643536" cy="415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2943" y="2132999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4000" b="1" dirty="0"/>
              <a:t>Waste is Wealth</a:t>
            </a:r>
          </a:p>
        </p:txBody>
      </p:sp>
    </p:spTree>
    <p:extLst>
      <p:ext uri="{BB962C8B-B14F-4D97-AF65-F5344CB8AC3E}">
        <p14:creationId xmlns:p14="http://schemas.microsoft.com/office/powerpoint/2010/main" val="1116701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37678"/>
            <a:ext cx="6813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3600" dirty="0"/>
              <a:t>Advance Method in wastewater Treatment </a:t>
            </a:r>
          </a:p>
        </p:txBody>
      </p:sp>
      <p:pic>
        <p:nvPicPr>
          <p:cNvPr id="5" name="Picture 4" descr="electric-microb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47614"/>
            <a:ext cx="3678114" cy="3110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ounded Rectangle 5"/>
          <p:cNvSpPr/>
          <p:nvPr/>
        </p:nvSpPr>
        <p:spPr>
          <a:xfrm>
            <a:off x="3982915" y="1203598"/>
            <a:ext cx="4837557" cy="3614797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In 1910, a botany professor from University of Durham, UK, had proposed the idea of catalytic activity and conversion of microbes can generate electricity 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Then early in 1990s Allen and </a:t>
            </a:r>
            <a:r>
              <a:rPr lang="en-US" sz="1600" dirty="0" err="1">
                <a:solidFill>
                  <a:schemeClr val="tx1"/>
                </a:solidFill>
              </a:rPr>
              <a:t>Bennetto</a:t>
            </a:r>
            <a:r>
              <a:rPr lang="en-US" sz="1600" dirty="0">
                <a:solidFill>
                  <a:schemeClr val="tx1"/>
                </a:solidFill>
              </a:rPr>
              <a:t> reported that fuel cell became more attractive and the investigation on MFCs began to start</a:t>
            </a:r>
          </a:p>
        </p:txBody>
      </p:sp>
    </p:spTree>
    <p:extLst>
      <p:ext uri="{BB962C8B-B14F-4D97-AF65-F5344CB8AC3E}">
        <p14:creationId xmlns:p14="http://schemas.microsoft.com/office/powerpoint/2010/main" val="70988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3"/>
          <a:srcRect l="24363" t="19592" r="25255" b="938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AutoShape 52"/>
          <p:cNvSpPr>
            <a:spLocks noChangeArrowheads="1"/>
          </p:cNvSpPr>
          <p:nvPr/>
        </p:nvSpPr>
        <p:spPr bwMode="gray">
          <a:xfrm>
            <a:off x="2628900" y="260152"/>
            <a:ext cx="3886200" cy="381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Microbes Story</a:t>
            </a:r>
            <a:endParaRPr lang="en-MY" sz="24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232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3"/>
          <a:srcRect l="24107" t="19796" r="25383" b="938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2755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/>
          <a:srcRect l="24107" t="19796" r="25765" b="9796"/>
          <a:stretch/>
        </p:blipFill>
        <p:spPr bwMode="auto">
          <a:xfrm>
            <a:off x="0" y="0"/>
            <a:ext cx="9143999" cy="514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469694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/>
          <a:srcRect l="24490" t="20409" r="25893" b="9591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658636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/>
          <a:srcRect l="24490" t="20612" r="25638" b="9592"/>
          <a:stretch/>
        </p:blipFill>
        <p:spPr bwMode="auto">
          <a:xfrm>
            <a:off x="0" y="1"/>
            <a:ext cx="9144000" cy="51434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959066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/>
          <a:srcRect l="23980" t="19796" r="25765" b="918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31697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/>
          <a:srcRect l="23852" t="19796" r="25255" b="898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48147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/>
          <a:srcRect l="23980" t="19592" r="25893" b="9388"/>
          <a:stretch/>
        </p:blipFill>
        <p:spPr bwMode="auto">
          <a:xfrm>
            <a:off x="0" y="0"/>
            <a:ext cx="9143999" cy="514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28623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123478"/>
            <a:ext cx="3240360" cy="4320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3478"/>
            <a:ext cx="3960440" cy="43204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55676" y="458797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/>
              <a:t>Moment where I missed my smile.. </a:t>
            </a:r>
            <a:r>
              <a:rPr lang="en-MY" dirty="0" err="1"/>
              <a:t>huhu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7054326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/>
          <a:srcRect l="24107" t="19796" r="25510" b="9592"/>
          <a:stretch/>
        </p:blipFill>
        <p:spPr bwMode="auto">
          <a:xfrm>
            <a:off x="1143000" y="0"/>
            <a:ext cx="6858000" cy="514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765703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/>
          <a:srcRect l="24107" t="19388" r="25765" b="9388"/>
          <a:stretch/>
        </p:blipFill>
        <p:spPr bwMode="auto">
          <a:xfrm>
            <a:off x="0" y="0"/>
            <a:ext cx="9143999" cy="514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1951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/>
          <a:srcRect l="24107" t="20000" r="25383" b="918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47697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/>
          <a:srcRect l="24235" t="20204" r="25510" b="898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619605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/>
          <a:srcRect l="23852" t="20204" r="25255" b="938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764595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/>
          <a:srcRect l="23853" t="19388" r="25127" b="8776"/>
          <a:stretch/>
        </p:blipFill>
        <p:spPr bwMode="auto">
          <a:xfrm>
            <a:off x="0" y="1"/>
            <a:ext cx="9144000" cy="51434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320883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/>
          <a:srcRect l="23725" t="19796" r="25127" b="9184"/>
          <a:stretch/>
        </p:blipFill>
        <p:spPr bwMode="auto">
          <a:xfrm>
            <a:off x="0" y="0"/>
            <a:ext cx="9143999" cy="514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4603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35604" y="-20538"/>
            <a:ext cx="8229600" cy="393282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Y" sz="1600"/>
              <a:t>Theoretical calculation</a:t>
            </a:r>
            <a:endParaRPr lang="en-MY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 txBox="1">
                <a:spLocks/>
              </p:cNvSpPr>
              <p:nvPr/>
            </p:nvSpPr>
            <p:spPr>
              <a:xfrm>
                <a:off x="0" y="568941"/>
                <a:ext cx="8229600" cy="85211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MY" sz="1600" dirty="0"/>
                  <a:t>Let say </a:t>
                </a:r>
                <a:br>
                  <a:rPr lang="en-MY" sz="1600" dirty="0"/>
                </a:br>
                <a:r>
                  <a:rPr lang="en-MY" sz="1600" dirty="0"/>
                  <a:t>IWK </a:t>
                </a:r>
                <a:r>
                  <a:rPr lang="en-MY" sz="1600" dirty="0" err="1"/>
                  <a:t>Sdn</a:t>
                </a:r>
                <a:r>
                  <a:rPr lang="en-MY" sz="1600" dirty="0"/>
                  <a:t> </a:t>
                </a:r>
                <a:r>
                  <a:rPr lang="en-MY" sz="1600" dirty="0" err="1"/>
                  <a:t>Bhd</a:t>
                </a:r>
                <a:r>
                  <a:rPr lang="en-MY" sz="1600" dirty="0"/>
                  <a:t> produces 500 L/d AD,  600 mg/L of COD, 14.7 kJ/g –COD (basis wastewater)</a:t>
                </a:r>
                <a:br>
                  <a:rPr lang="en-MY" sz="1600" dirty="0"/>
                </a:br>
                <a:r>
                  <a:rPr lang="en-MY" sz="1600" dirty="0"/>
                  <a:t/>
                </a:r>
                <a:br>
                  <a:rPr lang="en-MY" sz="1600" dirty="0"/>
                </a:br>
                <a:r>
                  <a:rPr lang="en-MY" sz="1600" dirty="0"/>
                  <a:t>The power would be:</a:t>
                </a:r>
              </a:p>
              <a:p>
                <a14:m>
                  <m:oMath xmlns:m="http://schemas.openxmlformats.org/officeDocument/2006/math">
                    <m:r>
                      <a:rPr lang="en-MY" sz="16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MY" sz="1600" i="1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lang="en-MY" sz="1600" i="1">
                            <a:latin typeface="Cambria Math"/>
                          </a:rPr>
                        </m:ctrlPr>
                      </m:dPr>
                      <m:e>
                        <m:r>
                          <a:rPr lang="en-MY" sz="160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MY" sz="1600" i="1">
                            <a:latin typeface="Cambria Math" panose="02040503050406030204" pitchFamily="18" charset="0"/>
                          </a:rPr>
                          <m:t>00 </m:t>
                        </m:r>
                        <m:f>
                          <m:fPr>
                            <m:ctrlPr>
                              <a:rPr lang="en-MY" sz="16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MY" sz="1600" i="1">
                                <a:latin typeface="Cambria Math" panose="02040503050406030204" pitchFamily="18" charset="0"/>
                              </a:rPr>
                              <m:t>𝑚𝑔</m:t>
                            </m:r>
                            <m:r>
                              <a:rPr lang="en-MY" sz="1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MY" sz="1600" i="1">
                                <a:latin typeface="Cambria Math" panose="02040503050406030204" pitchFamily="18" charset="0"/>
                              </a:rPr>
                              <m:t>𝐶𝑂𝐷</m:t>
                            </m:r>
                          </m:num>
                          <m:den>
                            <m:r>
                              <a:rPr lang="en-MY" sz="16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MY" sz="1600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MY" sz="16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MY" sz="1600" i="1">
                                <a:latin typeface="Cambria Math" panose="02040503050406030204" pitchFamily="18" charset="0"/>
                              </a:rPr>
                              <m:t>500 </m:t>
                            </m:r>
                            <m:r>
                              <a:rPr lang="en-MY" sz="16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en-MY" sz="16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MY" sz="1600" i="1">
                            <a:latin typeface="Cambria Math"/>
                          </a:rPr>
                        </m:ctrlPr>
                      </m:dPr>
                      <m:e>
                        <m:r>
                          <a:rPr lang="en-MY" sz="1600" i="1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MY" sz="16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MY" sz="16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MY" sz="16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MY" sz="1600" i="1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en-MY" sz="16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MY" sz="1600" i="1">
                                <a:latin typeface="Cambria Math" panose="02040503050406030204" pitchFamily="18" charset="0"/>
                              </a:rPr>
                              <m:t>𝑚𝑔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MY" sz="1600" i="1">
                            <a:latin typeface="Cambria Math"/>
                          </a:rPr>
                        </m:ctrlPr>
                      </m:dPr>
                      <m:e>
                        <m:r>
                          <a:rPr lang="en-MY" sz="1600" i="1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MY" sz="16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MY" sz="1600" i="1">
                                <a:latin typeface="Cambria Math" panose="02040503050406030204" pitchFamily="18" charset="0"/>
                              </a:rPr>
                              <m:t>14.7</m:t>
                            </m:r>
                          </m:num>
                          <m:den>
                            <m:r>
                              <a:rPr lang="en-MY" sz="16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MY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MY" sz="1600" i="1">
                                <a:latin typeface="Cambria Math" panose="02040503050406030204" pitchFamily="18" charset="0"/>
                              </a:rPr>
                              <m:t>𝐶𝑂𝐷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MY" sz="1600" i="1">
                            <a:latin typeface="Cambria Math"/>
                          </a:rPr>
                        </m:ctrlPr>
                      </m:dPr>
                      <m:e>
                        <m:r>
                          <a:rPr lang="en-MY" sz="1600" i="1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MY" sz="16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MY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MY" sz="1600" i="1">
                                <a:latin typeface="Cambria Math" panose="02040503050406030204" pitchFamily="18" charset="0"/>
                              </a:rPr>
                              <m:t>𝑘𝑊h</m:t>
                            </m:r>
                          </m:num>
                          <m:den>
                            <m:r>
                              <a:rPr lang="en-MY" sz="1600" i="1">
                                <a:latin typeface="Cambria Math" panose="02040503050406030204" pitchFamily="18" charset="0"/>
                              </a:rPr>
                              <m:t>3600</m:t>
                            </m:r>
                            <m:r>
                              <a:rPr lang="en-MY" sz="1600" i="1">
                                <a:latin typeface="Cambria Math" panose="02040503050406030204" pitchFamily="18" charset="0"/>
                              </a:rPr>
                              <m:t>𝑘𝐽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MY" sz="1600" i="1">
                            <a:latin typeface="Cambria Math"/>
                          </a:rPr>
                        </m:ctrlPr>
                      </m:dPr>
                      <m:e>
                        <m:r>
                          <a:rPr lang="en-MY" sz="1600" i="1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MY" sz="16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MY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MY" sz="16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n-MY" sz="1600" i="1">
                                <a:latin typeface="Cambria Math" panose="02040503050406030204" pitchFamily="18" charset="0"/>
                              </a:rPr>
                              <m:t>24</m:t>
                            </m:r>
                            <m:r>
                              <a:rPr lang="en-MY" sz="16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den>
                        </m:f>
                      </m:e>
                    </m:d>
                  </m:oMath>
                </a14:m>
                <a:r>
                  <a:rPr lang="en-MY" sz="1600" dirty="0"/>
                  <a:t/>
                </a:r>
                <a:br>
                  <a:rPr lang="en-MY" sz="1600" dirty="0"/>
                </a:br>
                <a14:m>
                  <m:oMath xmlns:m="http://schemas.openxmlformats.org/officeDocument/2006/math">
                    <m:r>
                      <a:rPr lang="en-MY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MY" sz="1600" i="1" smtClean="0">
                        <a:latin typeface="Cambria Math" panose="02040503050406030204" pitchFamily="18" charset="0"/>
                      </a:rPr>
                      <m:t>0.</m:t>
                    </m:r>
                    <m:r>
                      <a:rPr lang="en-MY" sz="16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MY" sz="1600" i="1" smtClean="0">
                        <a:latin typeface="Cambria Math" panose="02040503050406030204" pitchFamily="18" charset="0"/>
                      </a:rPr>
                      <m:t>51 </m:t>
                    </m:r>
                    <m:r>
                      <a:rPr lang="en-MY" sz="1600" i="1" smtClean="0">
                        <a:latin typeface="Cambria Math" panose="02040503050406030204" pitchFamily="18" charset="0"/>
                      </a:rPr>
                      <m:t>𝑘𝑊</m:t>
                    </m:r>
                  </m:oMath>
                </a14:m>
                <a:endParaRPr lang="en-MY" sz="1600" dirty="0"/>
              </a:p>
              <a:p>
                <a:pPr marL="0" indent="0">
                  <a:buFont typeface="Arial" pitchFamily="34" charset="0"/>
                  <a:buNone/>
                </a:pPr>
                <a:endParaRPr lang="en-MY" sz="1600" dirty="0"/>
              </a:p>
            </p:txBody>
          </p:sp>
        </mc:Choice>
        <mc:Fallback xmlns="">
          <p:sp>
            <p:nvSpPr>
              <p:cNvPr id="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68941"/>
                <a:ext cx="8229600" cy="852110"/>
              </a:xfrm>
              <a:prstGeom prst="rect">
                <a:avLst/>
              </a:prstGeom>
              <a:blipFill>
                <a:blip r:embed="rId2"/>
                <a:stretch>
                  <a:fillRect l="-296" t="-2143" b="-135000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58197" y="2575302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600" dirty="0"/>
              <a:t>Let say tariff Tenaga </a:t>
            </a:r>
            <a:r>
              <a:rPr lang="en-MY" sz="1600" dirty="0" err="1"/>
              <a:t>Nasional</a:t>
            </a:r>
            <a:r>
              <a:rPr lang="en-MY" sz="1600" dirty="0"/>
              <a:t> </a:t>
            </a:r>
            <a:r>
              <a:rPr lang="en-MY" sz="1600" dirty="0" err="1"/>
              <a:t>Berhad</a:t>
            </a:r>
            <a:r>
              <a:rPr lang="en-MY" sz="1600" dirty="0"/>
              <a:t> RM0.44/kW-h, how much IWK </a:t>
            </a:r>
            <a:r>
              <a:rPr lang="en-MY" sz="1600" dirty="0" err="1"/>
              <a:t>Sdn</a:t>
            </a:r>
            <a:r>
              <a:rPr lang="en-MY" sz="1600" dirty="0"/>
              <a:t> </a:t>
            </a:r>
            <a:r>
              <a:rPr lang="en-MY" sz="1600" dirty="0" err="1"/>
              <a:t>Bhd</a:t>
            </a:r>
            <a:r>
              <a:rPr lang="en-MY" sz="1600" dirty="0"/>
              <a:t> save the cost a year by having power at 0.51 kW/day?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63206" y="3139739"/>
                <a:ext cx="4495800" cy="1384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MY" sz="1600" i="1" smtClean="0">
                          <a:latin typeface="Cambria Math" panose="02040503050406030204" pitchFamily="18" charset="0"/>
                        </a:rPr>
                        <m:t>𝑉𝑎𝑙𝑢𝑒</m:t>
                      </m:r>
                      <m:r>
                        <a:rPr lang="en-MY" sz="1600" i="1" smtClean="0">
                          <a:latin typeface="Cambria Math" panose="02040503050406030204" pitchFamily="18" charset="0"/>
                        </a:rPr>
                        <m:t>=0.051 </m:t>
                      </m:r>
                      <m:r>
                        <a:rPr lang="en-MY" sz="1600" b="0" i="1" smtClean="0">
                          <a:latin typeface="Cambria Math" panose="02040503050406030204" pitchFamily="18" charset="0"/>
                        </a:rPr>
                        <m:t>𝑘𝑊</m:t>
                      </m:r>
                      <m:r>
                        <a:rPr lang="en-MY" sz="16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MY" sz="1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MY" sz="1600" i="1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MY" sz="16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MY" sz="1600" i="1">
                                  <a:latin typeface="Cambria Math" panose="02040503050406030204" pitchFamily="18" charset="0"/>
                                </a:rPr>
                                <m:t>𝑅𝑀</m:t>
                              </m:r>
                              <m:r>
                                <a:rPr lang="en-MY" sz="1600" i="1">
                                  <a:latin typeface="Cambria Math" panose="02040503050406030204" pitchFamily="18" charset="0"/>
                                </a:rPr>
                                <m:t>0.44 </m:t>
                              </m:r>
                            </m:num>
                            <m:den>
                              <m:r>
                                <a:rPr lang="en-MY" sz="1600" i="1">
                                  <a:latin typeface="Cambria Math" panose="02040503050406030204" pitchFamily="18" charset="0"/>
                                </a:rPr>
                                <m:t>𝑘𝑊h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MY" sz="16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MY" sz="16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MY" sz="1600" i="1">
                                  <a:latin typeface="Cambria Math" panose="02040503050406030204" pitchFamily="18" charset="0"/>
                                </a:rPr>
                                <m:t>24 ×365 </m:t>
                              </m:r>
                              <m:r>
                                <a:rPr lang="en-MY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r>
                                <a:rPr lang="en-MY" sz="1600" i="1">
                                  <a:latin typeface="Cambria Math" panose="02040503050406030204" pitchFamily="18" charset="0"/>
                                </a:rPr>
                                <m:t>𝑦𝑟</m:t>
                              </m:r>
                            </m:den>
                          </m:f>
                        </m:e>
                      </m:d>
                    </m:oMath>
                    <m:oMath xmlns:m="http://schemas.openxmlformats.org/officeDocument/2006/math">
                      <m:r>
                        <a:rPr lang="en-MY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MY" sz="1600" i="1">
                          <a:latin typeface="Cambria Math" panose="02040503050406030204" pitchFamily="18" charset="0"/>
                        </a:rPr>
                        <m:t>𝑅𝑀</m:t>
                      </m:r>
                      <m:r>
                        <a:rPr lang="en-MY" sz="1600" b="0" i="1" smtClean="0">
                          <a:latin typeface="Cambria Math" panose="02040503050406030204" pitchFamily="18" charset="0"/>
                        </a:rPr>
                        <m:t>196.57</m:t>
                      </m:r>
                    </m:oMath>
                  </m:oMathPara>
                </a14:m>
                <a:endParaRPr lang="en-MY" sz="1600" dirty="0"/>
              </a:p>
              <a:p>
                <a:endParaRPr lang="en-MY" sz="1600" dirty="0"/>
              </a:p>
              <a:p>
                <a:endParaRPr lang="en-MY" sz="1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206" y="3139739"/>
                <a:ext cx="4495800" cy="13842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50739" y="4108466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600" dirty="0"/>
              <a:t>**these calculation all assume 100 % energy recovery, not reasonable. As a goal, it is hope to recover 20 – 30 % of the energy.</a:t>
            </a:r>
          </a:p>
          <a:p>
            <a:endParaRPr lang="en-MY" sz="1600" dirty="0"/>
          </a:p>
        </p:txBody>
      </p:sp>
    </p:spTree>
    <p:extLst>
      <p:ext uri="{BB962C8B-B14F-4D97-AF65-F5344CB8AC3E}">
        <p14:creationId xmlns:p14="http://schemas.microsoft.com/office/powerpoint/2010/main" val="395176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763688" y="3223890"/>
                <a:ext cx="5397631" cy="13378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MY" i="1" smtClean="0">
                          <a:latin typeface="Cambria Math" panose="02040503050406030204" pitchFamily="18" charset="0"/>
                        </a:rPr>
                        <m:t>0.051 </m:t>
                      </m:r>
                      <m:r>
                        <a:rPr lang="en-MY" i="1" smtClean="0">
                          <a:latin typeface="Cambria Math" panose="02040503050406030204" pitchFamily="18" charset="0"/>
                        </a:rPr>
                        <m:t>𝑘𝑊</m:t>
                      </m:r>
                      <m:r>
                        <a:rPr lang="en-MY" b="0" i="1" smtClean="0">
                          <a:latin typeface="Cambria Math" panose="02040503050406030204" pitchFamily="18" charset="0"/>
                        </a:rPr>
                        <m:t>    =51 </m:t>
                      </m:r>
                      <m:r>
                        <a:rPr lang="en-MY" b="0" i="1" smtClean="0">
                          <a:latin typeface="Cambria Math" panose="02040503050406030204" pitchFamily="18" charset="0"/>
                        </a:rPr>
                        <m:t>𝑊𝑎𝑡𝑡</m:t>
                      </m:r>
                    </m:oMath>
                  </m:oMathPara>
                </a14:m>
                <a:endParaRPr lang="en-MY" b="0" i="1" dirty="0">
                  <a:latin typeface="Cambria Math" panose="02040503050406030204" pitchFamily="18" charset="0"/>
                </a:endParaRPr>
              </a:p>
              <a:p>
                <a:r>
                  <a:rPr lang="en-MY" dirty="0"/>
                  <a:t>1 LED lamp = 3 Watt</a:t>
                </a:r>
              </a:p>
              <a:p>
                <a:r>
                  <a:rPr lang="en-MY" dirty="0"/>
                  <a:t>LED can be lighted up</a:t>
                </a:r>
                <a:r>
                  <a:rPr lang="en-MY" i="1" dirty="0">
                    <a:latin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MY" i="1">
                            <a:latin typeface="Cambria Math"/>
                          </a:rPr>
                        </m:ctrlPr>
                      </m:dPr>
                      <m:e>
                        <m:r>
                          <a:rPr lang="en-MY" i="1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MY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MY" b="0" i="1" smtClean="0">
                                <a:latin typeface="Cambria Math" panose="02040503050406030204" pitchFamily="18" charset="0"/>
                              </a:rPr>
                              <m:t>51</m:t>
                            </m:r>
                            <m:r>
                              <a:rPr lang="en-MY" b="0" i="1" smtClean="0">
                                <a:latin typeface="Cambria Math" panose="02040503050406030204" pitchFamily="18" charset="0"/>
                              </a:rPr>
                              <m:t>𝑊𝑎𝑡𝑡</m:t>
                            </m:r>
                          </m:num>
                          <m:den>
                            <m:r>
                              <a:rPr lang="en-MY" b="0" i="1" smtClean="0">
                                <a:latin typeface="Cambria Math" panose="02040503050406030204" pitchFamily="18" charset="0"/>
                              </a:rPr>
                              <m:t>3 </m:t>
                            </m:r>
                            <m:r>
                              <a:rPr lang="en-MY" b="0" i="1" smtClean="0">
                                <a:latin typeface="Cambria Math" panose="02040503050406030204" pitchFamily="18" charset="0"/>
                              </a:rPr>
                              <m:t>𝑊𝑎𝑡𝑡</m:t>
                            </m:r>
                          </m:den>
                        </m:f>
                      </m:e>
                    </m:d>
                  </m:oMath>
                </a14:m>
                <a:endParaRPr lang="en-MY" i="1" dirty="0">
                  <a:latin typeface="Cambria Math" panose="02040503050406030204" pitchFamily="18" charset="0"/>
                </a:endParaRPr>
              </a:p>
              <a:p>
                <a:r>
                  <a:rPr lang="en-MY" dirty="0"/>
                  <a:t>                                    = 17 LED throughout a year!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3223890"/>
                <a:ext cx="5397631" cy="1337867"/>
              </a:xfrm>
              <a:prstGeom prst="rect">
                <a:avLst/>
              </a:prstGeom>
              <a:blipFill>
                <a:blip r:embed="rId2"/>
                <a:stretch>
                  <a:fillRect l="-903" r="-113" b="-6849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683568" y="915566"/>
            <a:ext cx="74168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/>
              <a:t>How to visualize the power we have instead you see the small amount of RM we managed to save?</a:t>
            </a:r>
          </a:p>
          <a:p>
            <a:endParaRPr lang="en-MY" dirty="0"/>
          </a:p>
          <a:p>
            <a:r>
              <a:rPr lang="en-MY" dirty="0"/>
              <a:t>We try to show in term of the application.</a:t>
            </a:r>
          </a:p>
          <a:p>
            <a:endParaRPr lang="en-MY" dirty="0"/>
          </a:p>
          <a:p>
            <a:r>
              <a:rPr lang="en-MY" dirty="0"/>
              <a:t>A wastewater company light their waste pond during night 7 pm to 7 am (12 h) using 3 W LED lamp. So how many LED lamp can be lighted?</a:t>
            </a:r>
          </a:p>
        </p:txBody>
      </p:sp>
    </p:spTree>
    <p:extLst>
      <p:ext uri="{BB962C8B-B14F-4D97-AF65-F5344CB8AC3E}">
        <p14:creationId xmlns:p14="http://schemas.microsoft.com/office/powerpoint/2010/main" val="2146742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915817" y="1779662"/>
            <a:ext cx="369532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ms-MY" sz="5400">
                <a:latin typeface="Arial" pitchFamily="34" charset="0"/>
              </a:rPr>
              <a:t>Lagoons</a:t>
            </a:r>
          </a:p>
        </p:txBody>
      </p:sp>
    </p:spTree>
    <p:extLst>
      <p:ext uri="{BB962C8B-B14F-4D97-AF65-F5344CB8AC3E}">
        <p14:creationId xmlns:p14="http://schemas.microsoft.com/office/powerpoint/2010/main" val="1031908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5676" y="458797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/>
              <a:t>Moment where I missed my smile.. </a:t>
            </a:r>
            <a:r>
              <a:rPr lang="en-MY" dirty="0" err="1"/>
              <a:t>huhu</a:t>
            </a:r>
            <a:endParaRPr lang="en-MY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653" y="267494"/>
            <a:ext cx="4122589" cy="4161262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8244408" y="4428756"/>
            <a:ext cx="504056" cy="34388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113586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342900"/>
            <a:ext cx="5829300" cy="857250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b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Waste Stabilization Lagoons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143000" y="1628775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solidFill>
                  <a:srgbClr val="3366FF"/>
                </a:solidFill>
                <a:latin typeface="Arial" pitchFamily="34" charset="0"/>
              </a:rPr>
              <a:t>A carefully designed structure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solidFill>
                  <a:srgbClr val="3366FF"/>
                </a:solidFill>
                <a:latin typeface="Arial" pitchFamily="34" charset="0"/>
              </a:rPr>
              <a:t> constructed to contain and to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solidFill>
                  <a:srgbClr val="3366FF"/>
                </a:solidFill>
                <a:latin typeface="Arial" pitchFamily="34" charset="0"/>
              </a:rPr>
              <a:t> facilitate the operation and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solidFill>
                  <a:srgbClr val="3366FF"/>
                </a:solidFill>
                <a:latin typeface="Arial" pitchFamily="34" charset="0"/>
              </a:rPr>
              <a:t>control of a complex process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solidFill>
                  <a:srgbClr val="3366FF"/>
                </a:solidFill>
                <a:latin typeface="Arial" pitchFamily="34" charset="0"/>
              </a:rPr>
              <a:t>of treating or stabilizing wastewater.</a:t>
            </a:r>
          </a:p>
        </p:txBody>
      </p:sp>
    </p:spTree>
    <p:extLst>
      <p:ext uri="{BB962C8B-B14F-4D97-AF65-F5344CB8AC3E}">
        <p14:creationId xmlns:p14="http://schemas.microsoft.com/office/powerpoint/2010/main" val="6459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 descr="work_c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257175"/>
            <a:ext cx="3077766" cy="209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5" descr="chesle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7"/>
          <a:stretch>
            <a:fillRect/>
          </a:stretch>
        </p:blipFill>
        <p:spPr bwMode="auto">
          <a:xfrm>
            <a:off x="4427935" y="285750"/>
            <a:ext cx="3573065" cy="201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6" descr="municipal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448" y="2743200"/>
            <a:ext cx="3158728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7" descr="t_meramec%20lago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7" y="2683669"/>
            <a:ext cx="3252788" cy="1983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3642501"/>
      </p:ext>
    </p:extLst>
  </p:cSld>
  <p:clrMapOvr>
    <a:masterClrMapping/>
  </p:clrMapOvr>
  <p:transition spd="slow">
    <p:wedg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4" name="Picture 8" descr="Lag diagram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664369"/>
            <a:ext cx="5657850" cy="381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143000" y="2171700"/>
            <a:ext cx="106631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FF0000"/>
                </a:solidFill>
                <a:latin typeface="Arial" pitchFamily="34" charset="0"/>
              </a:rPr>
              <a:t>Influent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6868716" y="2171700"/>
            <a:ext cx="10919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chemeClr val="accent2"/>
                </a:solidFill>
                <a:latin typeface="Arial" pitchFamily="34" charset="0"/>
              </a:rPr>
              <a:t>Effluent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843338" y="1371600"/>
            <a:ext cx="5277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009999"/>
                </a:solidFill>
                <a:latin typeface="Arial" pitchFamily="34" charset="0"/>
              </a:rPr>
              <a:t>#1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3843338" y="3314700"/>
            <a:ext cx="5277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008000"/>
                </a:solidFill>
                <a:latin typeface="Arial" pitchFamily="34" charset="0"/>
              </a:rPr>
              <a:t>#2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5886450" y="2457450"/>
            <a:ext cx="5277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Arial" pitchFamily="34" charset="0"/>
              </a:rPr>
              <a:t>#3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2902744" y="147638"/>
            <a:ext cx="376269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>
                <a:solidFill>
                  <a:srgbClr val="008000"/>
                </a:solidFill>
                <a:latin typeface="Arial" pitchFamily="34" charset="0"/>
              </a:rPr>
              <a:t>Typical Lagoon System</a:t>
            </a:r>
          </a:p>
        </p:txBody>
      </p:sp>
    </p:spTree>
    <p:extLst>
      <p:ext uri="{BB962C8B-B14F-4D97-AF65-F5344CB8AC3E}">
        <p14:creationId xmlns:p14="http://schemas.microsoft.com/office/powerpoint/2010/main" val="321747085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3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utoUpdateAnimBg="0"/>
      <p:bldP spid="19460" grpId="0" autoUpdateAnimBg="0"/>
      <p:bldP spid="19461" grpId="0" autoUpdateAnimBg="0"/>
      <p:bldP spid="19462" grpId="0" autoUpdateAnimBg="0"/>
      <p:bldP spid="19463" grpId="0" autoUpdateAnimBg="0"/>
      <p:bldP spid="19465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2"/>
          <p:cNvSpPr txBox="1">
            <a:spLocks noChangeArrowheads="1"/>
          </p:cNvSpPr>
          <p:nvPr/>
        </p:nvSpPr>
        <p:spPr bwMode="auto">
          <a:xfrm>
            <a:off x="1143000" y="323850"/>
            <a:ext cx="6858000" cy="854080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95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WASTEWATER</a:t>
            </a:r>
          </a:p>
        </p:txBody>
      </p:sp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1143000" y="1959769"/>
            <a:ext cx="6858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solidFill>
                  <a:schemeClr val="accent2"/>
                </a:solidFill>
                <a:latin typeface="Arial" pitchFamily="34" charset="0"/>
              </a:rPr>
              <a:t>Water used to carry waste products away from homes, schools, commercial establishments, and industrial enterprises.</a:t>
            </a:r>
          </a:p>
        </p:txBody>
      </p:sp>
    </p:spTree>
    <p:extLst>
      <p:ext uri="{BB962C8B-B14F-4D97-AF65-F5344CB8AC3E}">
        <p14:creationId xmlns:p14="http://schemas.microsoft.com/office/powerpoint/2010/main" val="215824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" fill="hold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" fill="hold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fill="hold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" fill="hold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4" grpId="0" autoUpdateAnimBg="0"/>
      <p:bldP spid="125955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 descr="Sphere"/>
          <p:cNvSpPr>
            <a:spLocks noGrp="1" noChangeArrowheads="1"/>
          </p:cNvSpPr>
          <p:nvPr>
            <p:ph type="title"/>
          </p:nvPr>
        </p:nvSpPr>
        <p:spPr>
          <a:xfrm>
            <a:off x="1428750" y="342900"/>
            <a:ext cx="6248400" cy="2414588"/>
          </a:xfrm>
          <a:pattFill prst="sphere">
            <a:fgClr>
              <a:srgbClr val="CCFFCC"/>
            </a:fgClr>
            <a:bgClr>
              <a:schemeClr val="bg1"/>
            </a:bgClr>
          </a:pattFill>
          <a:ln w="228600">
            <a:pattFill prst="weave">
              <a:fgClr>
                <a:srgbClr val="009900"/>
              </a:fgClr>
              <a:bgClr>
                <a:srgbClr val="FFFFFF"/>
              </a:bgClr>
            </a:patt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en-US" sz="4950" b="1">
                <a:solidFill>
                  <a:srgbClr val="009900"/>
                </a:solidFill>
              </a:rPr>
              <a:t>TREATMENT</a:t>
            </a:r>
            <a:br>
              <a:rPr lang="en-US" altLang="en-US" sz="4950" b="1">
                <a:solidFill>
                  <a:srgbClr val="009900"/>
                </a:solidFill>
              </a:rPr>
            </a:br>
            <a:r>
              <a:rPr lang="en-US" altLang="en-US" sz="4950" b="1">
                <a:solidFill>
                  <a:srgbClr val="009900"/>
                </a:solidFill>
              </a:rPr>
              <a:t>PROCESS</a:t>
            </a:r>
          </a:p>
        </p:txBody>
      </p:sp>
      <p:pic>
        <p:nvPicPr>
          <p:cNvPr id="96259" name="Picture 3" descr="lagoon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t="6557" r="1460" b="12740"/>
          <a:stretch>
            <a:fillRect/>
          </a:stretch>
        </p:blipFill>
        <p:spPr bwMode="auto">
          <a:xfrm>
            <a:off x="1143000" y="3126582"/>
            <a:ext cx="6858000" cy="201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387768"/>
      </p:ext>
    </p:extLst>
  </p:cSld>
  <p:clrMapOvr>
    <a:masterClrMapping/>
  </p:clrMapOvr>
  <p:transition spd="slow">
    <p:split orient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311004" y="146447"/>
            <a:ext cx="4857750" cy="1428750"/>
          </a:xfrm>
          <a:ln w="101600" cmpd="thinThick">
            <a:solidFill>
              <a:schemeClr val="accent2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Waste Stabilization Lagoons</a:t>
            </a:r>
            <a:br>
              <a:rPr lang="en-US" sz="3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“Treatment” Process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194197" y="1809750"/>
            <a:ext cx="6858000" cy="272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u="sng">
                <a:solidFill>
                  <a:srgbClr val="FF0000"/>
                </a:solidFill>
                <a:latin typeface="Arial" pitchFamily="34" charset="0"/>
              </a:rPr>
              <a:t>Natural Process</a:t>
            </a:r>
            <a:endParaRPr lang="en-US" altLang="en-US" sz="2700">
              <a:solidFill>
                <a:srgbClr val="FF0000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700">
              <a:solidFill>
                <a:srgbClr val="FF0000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>
                <a:solidFill>
                  <a:srgbClr val="008000"/>
                </a:solidFill>
                <a:latin typeface="Arial" pitchFamily="34" charset="0"/>
              </a:rPr>
              <a:t>Same Process Which Occurs in a Natural Pond or Lake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700">
              <a:solidFill>
                <a:srgbClr val="008000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>
                <a:solidFill>
                  <a:srgbClr val="FF0000"/>
                </a:solidFill>
                <a:latin typeface="Arial" pitchFamily="34" charset="0"/>
              </a:rPr>
              <a:t>Under Controlled Conditions</a:t>
            </a:r>
          </a:p>
        </p:txBody>
      </p:sp>
    </p:spTree>
    <p:extLst>
      <p:ext uri="{BB962C8B-B14F-4D97-AF65-F5344CB8AC3E}">
        <p14:creationId xmlns:p14="http://schemas.microsoft.com/office/powerpoint/2010/main" val="2005905446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171450"/>
            <a:ext cx="5829300" cy="857250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b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Waste Stabilization Lagoons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143000" y="1200150"/>
            <a:ext cx="6858000" cy="281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300">
                <a:solidFill>
                  <a:srgbClr val="FF0000"/>
                </a:solidFill>
                <a:latin typeface="Arial" pitchFamily="34" charset="0"/>
              </a:rPr>
              <a:t>Natural Process</a:t>
            </a:r>
            <a:endParaRPr lang="en-US" altLang="en-US" sz="2400">
              <a:solidFill>
                <a:srgbClr val="FF0000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FF0000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Arial" pitchFamily="34" charset="0"/>
              </a:rPr>
              <a:t>Same as Mechanical Plants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FF0000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Arial" pitchFamily="34" charset="0"/>
              </a:rPr>
              <a:t>Carefully Designed and Constructed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FF0000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Arial" pitchFamily="34" charset="0"/>
              </a:rPr>
              <a:t>Must Be Operated Properly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1143000" y="4170760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Arial" pitchFamily="34" charset="0"/>
              </a:rPr>
              <a:t>Must Be Understood</a:t>
            </a:r>
            <a:endParaRPr lang="en-US" altLang="en-US" sz="24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57989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66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66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66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66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build="p" autoUpdateAnimBg="0"/>
      <p:bldP spid="4710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171450"/>
            <a:ext cx="5829300" cy="857250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b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Waste Stabilization Lagoons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143000" y="1943101"/>
            <a:ext cx="6858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9900"/>
                </a:solidFill>
                <a:latin typeface="Arial" pitchFamily="34" charset="0"/>
              </a:rPr>
              <a:t>Physical Processes</a:t>
            </a:r>
            <a:endParaRPr lang="en-US" altLang="en-US" sz="360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1143000" y="1085851"/>
            <a:ext cx="6858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u="sng">
                <a:solidFill>
                  <a:srgbClr val="FF0000"/>
                </a:solidFill>
                <a:latin typeface="Arial" pitchFamily="34" charset="0"/>
              </a:rPr>
              <a:t>“The Process” Involves: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143000" y="2868217"/>
            <a:ext cx="6858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9900CC"/>
                </a:solidFill>
                <a:latin typeface="Arial" pitchFamily="34" charset="0"/>
              </a:rPr>
              <a:t>Chemical Processes</a:t>
            </a:r>
            <a:endParaRPr lang="en-US" altLang="en-US" sz="3600">
              <a:latin typeface="Arial" pitchFamily="34" charset="0"/>
            </a:endParaRP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1143000" y="4011217"/>
            <a:ext cx="6858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D60093"/>
                </a:solidFill>
                <a:latin typeface="Arial" pitchFamily="34" charset="0"/>
              </a:rPr>
              <a:t>Biological Processes</a:t>
            </a:r>
            <a:endParaRPr lang="en-US" altLang="en-US" sz="3600">
              <a:latin typeface="Arial" pitchFamily="34" charset="0"/>
            </a:endParaRP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4102894" y="3429000"/>
            <a:ext cx="89159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300">
                <a:solidFill>
                  <a:srgbClr val="FC0000"/>
                </a:solidFill>
                <a:latin typeface="Arial" pitchFamily="34" charset="0"/>
              </a:rPr>
              <a:t>and</a:t>
            </a:r>
            <a:endParaRPr lang="en-US" altLang="en-US" sz="135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67804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autoUpdateAnimBg="0"/>
      <p:bldP spid="50180" grpId="0" autoUpdateAnimBg="0"/>
      <p:bldP spid="50181" grpId="0" autoUpdateAnimBg="0"/>
      <p:bldP spid="50182" grpId="0" build="p" autoUpdateAnimBg="0" advAuto="0"/>
      <p:bldP spid="50183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1143000" y="178594"/>
            <a:ext cx="6858000" cy="71558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u="sng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Physical Processes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143000" y="1042988"/>
            <a:ext cx="68580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dirty="0">
                <a:solidFill>
                  <a:srgbClr val="FF3300"/>
                </a:solidFill>
                <a:latin typeface="Arial" pitchFamily="34" charset="0"/>
              </a:rPr>
              <a:t>Evaporation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rgbClr val="FF3300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dirty="0">
                <a:solidFill>
                  <a:srgbClr val="FF3300"/>
                </a:solidFill>
                <a:latin typeface="Arial" pitchFamily="34" charset="0"/>
              </a:rPr>
              <a:t>Seepage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rgbClr val="FF3300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dirty="0">
                <a:solidFill>
                  <a:srgbClr val="FF3300"/>
                </a:solidFill>
                <a:latin typeface="Arial" pitchFamily="34" charset="0"/>
              </a:rPr>
              <a:t>Gas Exchange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rgbClr val="FF3300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dirty="0">
                <a:solidFill>
                  <a:srgbClr val="FF3300"/>
                </a:solidFill>
                <a:latin typeface="Arial" pitchFamily="34" charset="0"/>
              </a:rPr>
              <a:t>Sedimentation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143000" y="4206478"/>
            <a:ext cx="6858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solidFill>
                  <a:srgbClr val="FF3300"/>
                </a:solidFill>
                <a:latin typeface="Arial" pitchFamily="34" charset="0"/>
              </a:rPr>
              <a:t>U.V. Radiation</a:t>
            </a:r>
          </a:p>
        </p:txBody>
      </p:sp>
      <p:pic>
        <p:nvPicPr>
          <p:cNvPr id="52231" name="Picture 7" descr="a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7" t="19444" b="8212"/>
          <a:stretch>
            <a:fillRect/>
          </a:stretch>
        </p:blipFill>
        <p:spPr bwMode="auto">
          <a:xfrm>
            <a:off x="5878564" y="1648420"/>
            <a:ext cx="1902914" cy="89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9" descr="evap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586" y="1071461"/>
            <a:ext cx="1446077" cy="100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5" name="Picture 11" descr="gas_exc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5" b="24289"/>
          <a:stretch>
            <a:fillRect/>
          </a:stretch>
        </p:blipFill>
        <p:spPr bwMode="auto">
          <a:xfrm>
            <a:off x="1543050" y="2409294"/>
            <a:ext cx="1471613" cy="96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6" name="Picture 12" descr="photon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" t="1181" b="50566"/>
          <a:stretch>
            <a:fillRect/>
          </a:stretch>
        </p:blipFill>
        <p:spPr bwMode="auto">
          <a:xfrm>
            <a:off x="1543051" y="3826348"/>
            <a:ext cx="1492478" cy="1018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7"/>
          <p:cNvGrpSpPr>
            <a:grpSpLocks/>
          </p:cNvGrpSpPr>
          <p:nvPr/>
        </p:nvGrpSpPr>
        <p:grpSpPr bwMode="auto">
          <a:xfrm>
            <a:off x="6265069" y="3306366"/>
            <a:ext cx="1171575" cy="837009"/>
            <a:chOff x="4302" y="2697"/>
            <a:chExt cx="984" cy="703"/>
          </a:xfrm>
        </p:grpSpPr>
        <p:sp>
          <p:nvSpPr>
            <p:cNvPr id="52279" name="Text Box 55"/>
            <p:cNvSpPr txBox="1">
              <a:spLocks noChangeArrowheads="1"/>
            </p:cNvSpPr>
            <p:nvPr/>
          </p:nvSpPr>
          <p:spPr bwMode="auto">
            <a:xfrm>
              <a:off x="4302" y="2697"/>
              <a:ext cx="984" cy="3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100" dirty="0">
                  <a:solidFill>
                    <a:srgbClr val="99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SOLIDS</a:t>
              </a:r>
            </a:p>
          </p:txBody>
        </p:sp>
        <p:sp>
          <p:nvSpPr>
            <p:cNvPr id="100363" name="AutoShape 56"/>
            <p:cNvSpPr>
              <a:spLocks noChangeArrowheads="1"/>
            </p:cNvSpPr>
            <p:nvPr/>
          </p:nvSpPr>
          <p:spPr bwMode="auto">
            <a:xfrm>
              <a:off x="4656" y="3032"/>
              <a:ext cx="248" cy="368"/>
            </a:xfrm>
            <a:prstGeom prst="downArrow">
              <a:avLst>
                <a:gd name="adj1" fmla="val 50000"/>
                <a:gd name="adj2" fmla="val 37097"/>
              </a:avLst>
            </a:prstGeom>
            <a:solidFill>
              <a:srgbClr val="99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710555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 autoUpdateAnimBg="0"/>
      <p:bldP spid="52227" grpId="0" build="p" autoUpdateAnimBg="0"/>
      <p:bldP spid="5222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Text Box 2"/>
          <p:cNvSpPr txBox="1">
            <a:spLocks noChangeArrowheads="1"/>
          </p:cNvSpPr>
          <p:nvPr/>
        </p:nvSpPr>
        <p:spPr bwMode="auto">
          <a:xfrm>
            <a:off x="1143000" y="400050"/>
            <a:ext cx="6858000" cy="71558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u="sng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Chemical Processes</a:t>
            </a:r>
          </a:p>
        </p:txBody>
      </p:sp>
      <p:sp>
        <p:nvSpPr>
          <p:cNvPr id="236547" name="Text Box 3"/>
          <p:cNvSpPr txBox="1">
            <a:spLocks noChangeArrowheads="1"/>
          </p:cNvSpPr>
          <p:nvPr/>
        </p:nvSpPr>
        <p:spPr bwMode="auto">
          <a:xfrm>
            <a:off x="1251347" y="1225154"/>
            <a:ext cx="6858000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300">
                <a:solidFill>
                  <a:schemeClr val="accent2"/>
                </a:solidFill>
                <a:latin typeface="Arial" pitchFamily="34" charset="0"/>
              </a:rPr>
              <a:t>Inorganic Activity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300">
              <a:solidFill>
                <a:schemeClr val="accent2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300">
                <a:solidFill>
                  <a:schemeClr val="accent2"/>
                </a:solidFill>
                <a:latin typeface="Arial" pitchFamily="34" charset="0"/>
              </a:rPr>
              <a:t>Precipitation Formation</a:t>
            </a:r>
          </a:p>
        </p:txBody>
      </p:sp>
      <p:pic>
        <p:nvPicPr>
          <p:cNvPr id="236548" name="Picture 4" descr="FG04_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491" y="1428751"/>
            <a:ext cx="1023938" cy="2669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0" name="Picture 6" descr="ch4_pp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2" t="3827" r="3865" b="42253"/>
          <a:stretch>
            <a:fillRect/>
          </a:stretch>
        </p:blipFill>
        <p:spPr bwMode="auto">
          <a:xfrm>
            <a:off x="4133850" y="2786062"/>
            <a:ext cx="3281363" cy="213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923980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36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6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6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6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6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6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6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6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6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6" grpId="0" autoUpdateAnimBg="0"/>
      <p:bldP spid="236547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14338"/>
            <a:ext cx="9144000" cy="2304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267744" y="2265660"/>
            <a:ext cx="4608512" cy="826255"/>
            <a:chOff x="2253890" y="2008261"/>
            <a:chExt cx="4608512" cy="826255"/>
          </a:xfrm>
        </p:grpSpPr>
        <p:sp>
          <p:nvSpPr>
            <p:cNvPr id="8" name="Text Placeholder 3"/>
            <p:cNvSpPr txBox="1">
              <a:spLocks/>
            </p:cNvSpPr>
            <p:nvPr/>
          </p:nvSpPr>
          <p:spPr>
            <a:xfrm>
              <a:off x="2253890" y="2557829"/>
              <a:ext cx="4608512" cy="276687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ko-KR" altLang="en-US" sz="14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9" name="Title 4"/>
            <p:cNvSpPr txBox="1">
              <a:spLocks/>
            </p:cNvSpPr>
            <p:nvPr/>
          </p:nvSpPr>
          <p:spPr>
            <a:xfrm>
              <a:off x="2253890" y="2008261"/>
              <a:ext cx="4608512" cy="542078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3600" b="1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en-US" altLang="ko-KR" dirty="0">
                  <a:solidFill>
                    <a:schemeClr val="bg1"/>
                  </a:solidFill>
                  <a:latin typeface="+mj-lt"/>
                </a:rPr>
                <a:t>Section Break</a:t>
              </a:r>
              <a:endParaRPr lang="ko-KR" altLang="en-US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>
            <a:off x="4230213" y="1398899"/>
            <a:ext cx="683574" cy="730559"/>
          </a:xfrm>
          <a:custGeom>
            <a:avLst/>
            <a:gdLst>
              <a:gd name="connsiteX0" fmla="*/ 795647 w 2149434"/>
              <a:gd name="connsiteY0" fmla="*/ 2933205 h 2933205"/>
              <a:gd name="connsiteX1" fmla="*/ 0 w 2149434"/>
              <a:gd name="connsiteY1" fmla="*/ 1531917 h 2933205"/>
              <a:gd name="connsiteX2" fmla="*/ 463138 w 2149434"/>
              <a:gd name="connsiteY2" fmla="*/ 1733797 h 2933205"/>
              <a:gd name="connsiteX3" fmla="*/ 700645 w 2149434"/>
              <a:gd name="connsiteY3" fmla="*/ 166255 h 2933205"/>
              <a:gd name="connsiteX4" fmla="*/ 676894 w 2149434"/>
              <a:gd name="connsiteY4" fmla="*/ 0 h 2933205"/>
              <a:gd name="connsiteX5" fmla="*/ 2066307 w 2149434"/>
              <a:gd name="connsiteY5" fmla="*/ 819397 h 2933205"/>
              <a:gd name="connsiteX6" fmla="*/ 2149434 w 2149434"/>
              <a:gd name="connsiteY6" fmla="*/ 593766 h 2933205"/>
              <a:gd name="connsiteX7" fmla="*/ 1816925 w 2149434"/>
              <a:gd name="connsiteY7" fmla="*/ 2933205 h 2933205"/>
              <a:gd name="connsiteX8" fmla="*/ 1187533 w 2149434"/>
              <a:gd name="connsiteY8" fmla="*/ 926275 h 2933205"/>
              <a:gd name="connsiteX9" fmla="*/ 1080655 w 2149434"/>
              <a:gd name="connsiteY9" fmla="*/ 1828800 h 2933205"/>
              <a:gd name="connsiteX10" fmla="*/ 914400 w 2149434"/>
              <a:gd name="connsiteY10" fmla="*/ 1448790 h 2933205"/>
              <a:gd name="connsiteX11" fmla="*/ 795647 w 2149434"/>
              <a:gd name="connsiteY11" fmla="*/ 2933205 h 2933205"/>
              <a:gd name="connsiteX0" fmla="*/ 795647 w 2149434"/>
              <a:gd name="connsiteY0" fmla="*/ 2933205 h 2933205"/>
              <a:gd name="connsiteX1" fmla="*/ 0 w 2149434"/>
              <a:gd name="connsiteY1" fmla="*/ 1531917 h 2933205"/>
              <a:gd name="connsiteX2" fmla="*/ 463138 w 2149434"/>
              <a:gd name="connsiteY2" fmla="*/ 1733797 h 2933205"/>
              <a:gd name="connsiteX3" fmla="*/ 676894 w 2149434"/>
              <a:gd name="connsiteY3" fmla="*/ 0 h 2933205"/>
              <a:gd name="connsiteX4" fmla="*/ 2066307 w 2149434"/>
              <a:gd name="connsiteY4" fmla="*/ 819397 h 2933205"/>
              <a:gd name="connsiteX5" fmla="*/ 2149434 w 2149434"/>
              <a:gd name="connsiteY5" fmla="*/ 593766 h 2933205"/>
              <a:gd name="connsiteX6" fmla="*/ 1816925 w 2149434"/>
              <a:gd name="connsiteY6" fmla="*/ 2933205 h 2933205"/>
              <a:gd name="connsiteX7" fmla="*/ 1187533 w 2149434"/>
              <a:gd name="connsiteY7" fmla="*/ 926275 h 2933205"/>
              <a:gd name="connsiteX8" fmla="*/ 1080655 w 2149434"/>
              <a:gd name="connsiteY8" fmla="*/ 1828800 h 2933205"/>
              <a:gd name="connsiteX9" fmla="*/ 914400 w 2149434"/>
              <a:gd name="connsiteY9" fmla="*/ 1448790 h 2933205"/>
              <a:gd name="connsiteX10" fmla="*/ 795647 w 2149434"/>
              <a:gd name="connsiteY10" fmla="*/ 2933205 h 2933205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2066307 w 2149434"/>
              <a:gd name="connsiteY4" fmla="*/ 1036680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2066307 w 2149434"/>
              <a:gd name="connsiteY4" fmla="*/ 1036680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1975772 w 2149434"/>
              <a:gd name="connsiteY4" fmla="*/ 991413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1975772 w 2149434"/>
              <a:gd name="connsiteY4" fmla="*/ 991413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1975772 w 2149434"/>
              <a:gd name="connsiteY4" fmla="*/ 991413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095113"/>
              <a:gd name="connsiteY0" fmla="*/ 3150488 h 3150488"/>
              <a:gd name="connsiteX1" fmla="*/ 0 w 2095113"/>
              <a:gd name="connsiteY1" fmla="*/ 1749200 h 3150488"/>
              <a:gd name="connsiteX2" fmla="*/ 463138 w 2095113"/>
              <a:gd name="connsiteY2" fmla="*/ 1951080 h 3150488"/>
              <a:gd name="connsiteX3" fmla="*/ 776482 w 2095113"/>
              <a:gd name="connsiteY3" fmla="*/ 0 h 3150488"/>
              <a:gd name="connsiteX4" fmla="*/ 1975772 w 2095113"/>
              <a:gd name="connsiteY4" fmla="*/ 991413 h 3150488"/>
              <a:gd name="connsiteX5" fmla="*/ 2095113 w 2095113"/>
              <a:gd name="connsiteY5" fmla="*/ 702407 h 3150488"/>
              <a:gd name="connsiteX6" fmla="*/ 1816925 w 2095113"/>
              <a:gd name="connsiteY6" fmla="*/ 3150488 h 3150488"/>
              <a:gd name="connsiteX7" fmla="*/ 1187533 w 2095113"/>
              <a:gd name="connsiteY7" fmla="*/ 1143558 h 3150488"/>
              <a:gd name="connsiteX8" fmla="*/ 1080655 w 2095113"/>
              <a:gd name="connsiteY8" fmla="*/ 2046083 h 3150488"/>
              <a:gd name="connsiteX9" fmla="*/ 914400 w 2095113"/>
              <a:gd name="connsiteY9" fmla="*/ 1666073 h 3150488"/>
              <a:gd name="connsiteX10" fmla="*/ 795647 w 2095113"/>
              <a:gd name="connsiteY10" fmla="*/ 3150488 h 3150488"/>
              <a:gd name="connsiteX0" fmla="*/ 795647 w 2760540"/>
              <a:gd name="connsiteY0" fmla="*/ 3150488 h 3150488"/>
              <a:gd name="connsiteX1" fmla="*/ 0 w 2760540"/>
              <a:gd name="connsiteY1" fmla="*/ 1749200 h 3150488"/>
              <a:gd name="connsiteX2" fmla="*/ 463138 w 2760540"/>
              <a:gd name="connsiteY2" fmla="*/ 1951080 h 3150488"/>
              <a:gd name="connsiteX3" fmla="*/ 776482 w 2760540"/>
              <a:gd name="connsiteY3" fmla="*/ 0 h 3150488"/>
              <a:gd name="connsiteX4" fmla="*/ 1975772 w 2760540"/>
              <a:gd name="connsiteY4" fmla="*/ 991413 h 3150488"/>
              <a:gd name="connsiteX5" fmla="*/ 2095113 w 2760540"/>
              <a:gd name="connsiteY5" fmla="*/ 702407 h 3150488"/>
              <a:gd name="connsiteX6" fmla="*/ 1816925 w 2760540"/>
              <a:gd name="connsiteY6" fmla="*/ 3150488 h 3150488"/>
              <a:gd name="connsiteX7" fmla="*/ 1187533 w 2760540"/>
              <a:gd name="connsiteY7" fmla="*/ 1143558 h 3150488"/>
              <a:gd name="connsiteX8" fmla="*/ 1080655 w 2760540"/>
              <a:gd name="connsiteY8" fmla="*/ 2046083 h 3150488"/>
              <a:gd name="connsiteX9" fmla="*/ 914400 w 2760540"/>
              <a:gd name="connsiteY9" fmla="*/ 1666073 h 3150488"/>
              <a:gd name="connsiteX10" fmla="*/ 795647 w 2760540"/>
              <a:gd name="connsiteY10" fmla="*/ 3150488 h 3150488"/>
              <a:gd name="connsiteX0" fmla="*/ 795647 w 2904019"/>
              <a:gd name="connsiteY0" fmla="*/ 3150488 h 3150488"/>
              <a:gd name="connsiteX1" fmla="*/ 0 w 2904019"/>
              <a:gd name="connsiteY1" fmla="*/ 1749200 h 3150488"/>
              <a:gd name="connsiteX2" fmla="*/ 463138 w 2904019"/>
              <a:gd name="connsiteY2" fmla="*/ 1951080 h 3150488"/>
              <a:gd name="connsiteX3" fmla="*/ 776482 w 2904019"/>
              <a:gd name="connsiteY3" fmla="*/ 0 h 3150488"/>
              <a:gd name="connsiteX4" fmla="*/ 1975772 w 2904019"/>
              <a:gd name="connsiteY4" fmla="*/ 991413 h 3150488"/>
              <a:gd name="connsiteX5" fmla="*/ 2095113 w 2904019"/>
              <a:gd name="connsiteY5" fmla="*/ 702407 h 3150488"/>
              <a:gd name="connsiteX6" fmla="*/ 1816925 w 2904019"/>
              <a:gd name="connsiteY6" fmla="*/ 3150488 h 3150488"/>
              <a:gd name="connsiteX7" fmla="*/ 1187533 w 2904019"/>
              <a:gd name="connsiteY7" fmla="*/ 1143558 h 3150488"/>
              <a:gd name="connsiteX8" fmla="*/ 1080655 w 2904019"/>
              <a:gd name="connsiteY8" fmla="*/ 2046083 h 3150488"/>
              <a:gd name="connsiteX9" fmla="*/ 914400 w 2904019"/>
              <a:gd name="connsiteY9" fmla="*/ 1666073 h 3150488"/>
              <a:gd name="connsiteX10" fmla="*/ 795647 w 2904019"/>
              <a:gd name="connsiteY10" fmla="*/ 3150488 h 3150488"/>
              <a:gd name="connsiteX0" fmla="*/ 795647 w 2905418"/>
              <a:gd name="connsiteY0" fmla="*/ 3150488 h 3186701"/>
              <a:gd name="connsiteX1" fmla="*/ 0 w 2905418"/>
              <a:gd name="connsiteY1" fmla="*/ 1749200 h 3186701"/>
              <a:gd name="connsiteX2" fmla="*/ 463138 w 2905418"/>
              <a:gd name="connsiteY2" fmla="*/ 1951080 h 3186701"/>
              <a:gd name="connsiteX3" fmla="*/ 776482 w 2905418"/>
              <a:gd name="connsiteY3" fmla="*/ 0 h 3186701"/>
              <a:gd name="connsiteX4" fmla="*/ 1975772 w 2905418"/>
              <a:gd name="connsiteY4" fmla="*/ 991413 h 3186701"/>
              <a:gd name="connsiteX5" fmla="*/ 2095113 w 2905418"/>
              <a:gd name="connsiteY5" fmla="*/ 702407 h 3186701"/>
              <a:gd name="connsiteX6" fmla="*/ 1821452 w 2905418"/>
              <a:gd name="connsiteY6" fmla="*/ 3186701 h 3186701"/>
              <a:gd name="connsiteX7" fmla="*/ 1187533 w 2905418"/>
              <a:gd name="connsiteY7" fmla="*/ 1143558 h 3186701"/>
              <a:gd name="connsiteX8" fmla="*/ 1080655 w 2905418"/>
              <a:gd name="connsiteY8" fmla="*/ 2046083 h 3186701"/>
              <a:gd name="connsiteX9" fmla="*/ 914400 w 2905418"/>
              <a:gd name="connsiteY9" fmla="*/ 1666073 h 3186701"/>
              <a:gd name="connsiteX10" fmla="*/ 795647 w 2905418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1975772 w 2937337"/>
              <a:gd name="connsiteY4" fmla="*/ 991413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034620 w 2937337"/>
              <a:gd name="connsiteY4" fmla="*/ 129470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034620 w 2937337"/>
              <a:gd name="connsiteY4" fmla="*/ 129470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034620 w 2937337"/>
              <a:gd name="connsiteY4" fmla="*/ 129470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893849"/>
              <a:gd name="connsiteY0" fmla="*/ 3150488 h 3186701"/>
              <a:gd name="connsiteX1" fmla="*/ 0 w 2893849"/>
              <a:gd name="connsiteY1" fmla="*/ 1749200 h 3186701"/>
              <a:gd name="connsiteX2" fmla="*/ 463138 w 2893849"/>
              <a:gd name="connsiteY2" fmla="*/ 1951080 h 3186701"/>
              <a:gd name="connsiteX3" fmla="*/ 776482 w 2893849"/>
              <a:gd name="connsiteY3" fmla="*/ 0 h 3186701"/>
              <a:gd name="connsiteX4" fmla="*/ 2034620 w 2893849"/>
              <a:gd name="connsiteY4" fmla="*/ 1294704 h 3186701"/>
              <a:gd name="connsiteX5" fmla="*/ 2031739 w 2893849"/>
              <a:gd name="connsiteY5" fmla="*/ 711461 h 3186701"/>
              <a:gd name="connsiteX6" fmla="*/ 1821452 w 2893849"/>
              <a:gd name="connsiteY6" fmla="*/ 3186701 h 3186701"/>
              <a:gd name="connsiteX7" fmla="*/ 1187533 w 2893849"/>
              <a:gd name="connsiteY7" fmla="*/ 1143558 h 3186701"/>
              <a:gd name="connsiteX8" fmla="*/ 1080655 w 2893849"/>
              <a:gd name="connsiteY8" fmla="*/ 2046083 h 3186701"/>
              <a:gd name="connsiteX9" fmla="*/ 914400 w 2893849"/>
              <a:gd name="connsiteY9" fmla="*/ 1666073 h 3186701"/>
              <a:gd name="connsiteX10" fmla="*/ 795647 w 2893849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03465 w 2936139"/>
              <a:gd name="connsiteY0" fmla="*/ 3168594 h 3186701"/>
              <a:gd name="connsiteX1" fmla="*/ 0 w 2936139"/>
              <a:gd name="connsiteY1" fmla="*/ 1726566 h 3186701"/>
              <a:gd name="connsiteX2" fmla="*/ 404291 w 2936139"/>
              <a:gd name="connsiteY2" fmla="*/ 2009927 h 3186701"/>
              <a:gd name="connsiteX3" fmla="*/ 781009 w 2936139"/>
              <a:gd name="connsiteY3" fmla="*/ 0 h 3186701"/>
              <a:gd name="connsiteX4" fmla="*/ 2039147 w 2936139"/>
              <a:gd name="connsiteY4" fmla="*/ 1294704 h 3186701"/>
              <a:gd name="connsiteX5" fmla="*/ 2036266 w 2936139"/>
              <a:gd name="connsiteY5" fmla="*/ 711461 h 3186701"/>
              <a:gd name="connsiteX6" fmla="*/ 1825979 w 2936139"/>
              <a:gd name="connsiteY6" fmla="*/ 3186701 h 3186701"/>
              <a:gd name="connsiteX7" fmla="*/ 1192060 w 2936139"/>
              <a:gd name="connsiteY7" fmla="*/ 1143558 h 3186701"/>
              <a:gd name="connsiteX8" fmla="*/ 1085182 w 2936139"/>
              <a:gd name="connsiteY8" fmla="*/ 2046083 h 3186701"/>
              <a:gd name="connsiteX9" fmla="*/ 918927 w 2936139"/>
              <a:gd name="connsiteY9" fmla="*/ 1666073 h 3186701"/>
              <a:gd name="connsiteX10" fmla="*/ 1103465 w 2936139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64195 w 2981407"/>
              <a:gd name="connsiteY9" fmla="*/ 1666073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64195 w 2981407"/>
              <a:gd name="connsiteY9" fmla="*/ 1666073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64195 w 2981407"/>
              <a:gd name="connsiteY9" fmla="*/ 1666073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897156"/>
              <a:gd name="connsiteY0" fmla="*/ 3168594 h 3173121"/>
              <a:gd name="connsiteX1" fmla="*/ 0 w 2897156"/>
              <a:gd name="connsiteY1" fmla="*/ 1749200 h 3173121"/>
              <a:gd name="connsiteX2" fmla="*/ 449559 w 2897156"/>
              <a:gd name="connsiteY2" fmla="*/ 2009927 h 3173121"/>
              <a:gd name="connsiteX3" fmla="*/ 826277 w 2897156"/>
              <a:gd name="connsiteY3" fmla="*/ 0 h 3173121"/>
              <a:gd name="connsiteX4" fmla="*/ 2084415 w 2897156"/>
              <a:gd name="connsiteY4" fmla="*/ 1294704 h 3173121"/>
              <a:gd name="connsiteX5" fmla="*/ 2081534 w 2897156"/>
              <a:gd name="connsiteY5" fmla="*/ 711461 h 3173121"/>
              <a:gd name="connsiteX6" fmla="*/ 1581537 w 2897156"/>
              <a:gd name="connsiteY6" fmla="*/ 3173121 h 3173121"/>
              <a:gd name="connsiteX7" fmla="*/ 1237328 w 2897156"/>
              <a:gd name="connsiteY7" fmla="*/ 1143558 h 3173121"/>
              <a:gd name="connsiteX8" fmla="*/ 1130450 w 2897156"/>
              <a:gd name="connsiteY8" fmla="*/ 2046083 h 3173121"/>
              <a:gd name="connsiteX9" fmla="*/ 918927 w 2897156"/>
              <a:gd name="connsiteY9" fmla="*/ 1697760 h 3173121"/>
              <a:gd name="connsiteX10" fmla="*/ 1148733 w 2897156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30450 w 2969045"/>
              <a:gd name="connsiteY8" fmla="*/ 2046083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30450 w 2969045"/>
              <a:gd name="connsiteY8" fmla="*/ 2046083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288886 w 2969045"/>
              <a:gd name="connsiteY8" fmla="*/ 2367481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9045" h="3173121">
                <a:moveTo>
                  <a:pt x="1148733" y="3168594"/>
                </a:moveTo>
                <a:cubicBezTo>
                  <a:pt x="-68605" y="2992718"/>
                  <a:pt x="289357" y="2373225"/>
                  <a:pt x="0" y="1749200"/>
                </a:cubicBezTo>
                <a:cubicBezTo>
                  <a:pt x="211718" y="1712379"/>
                  <a:pt x="518500" y="2277611"/>
                  <a:pt x="449559" y="2009927"/>
                </a:cubicBezTo>
                <a:cubicBezTo>
                  <a:pt x="87752" y="952162"/>
                  <a:pt x="1169975" y="921963"/>
                  <a:pt x="826277" y="0"/>
                </a:cubicBezTo>
                <a:cubicBezTo>
                  <a:pt x="1894489" y="60376"/>
                  <a:pt x="1582046" y="1053258"/>
                  <a:pt x="2084415" y="1294704"/>
                </a:cubicBezTo>
                <a:cubicBezTo>
                  <a:pt x="2220765" y="1319082"/>
                  <a:pt x="2384277" y="1207659"/>
                  <a:pt x="2081534" y="711461"/>
                </a:cubicBezTo>
                <a:cubicBezTo>
                  <a:pt x="3844765" y="2025429"/>
                  <a:pt x="2606774" y="3099478"/>
                  <a:pt x="1581537" y="3173121"/>
                </a:cubicBezTo>
                <a:cubicBezTo>
                  <a:pt x="2049242" y="2917586"/>
                  <a:pt x="2204598" y="1824606"/>
                  <a:pt x="1237328" y="1143558"/>
                </a:cubicBezTo>
                <a:cubicBezTo>
                  <a:pt x="1479342" y="1777869"/>
                  <a:pt x="1318476" y="2090782"/>
                  <a:pt x="1162138" y="2408222"/>
                </a:cubicBezTo>
                <a:cubicBezTo>
                  <a:pt x="1159532" y="2246847"/>
                  <a:pt x="1324413" y="1899876"/>
                  <a:pt x="918927" y="1697760"/>
                </a:cubicBezTo>
                <a:cubicBezTo>
                  <a:pt x="1108697" y="2305733"/>
                  <a:pt x="307113" y="2497246"/>
                  <a:pt x="1148733" y="31685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63577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1143000" y="391716"/>
            <a:ext cx="68580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Wastewater </a:t>
            </a:r>
            <a:r>
              <a:rPr lang="en-US" sz="3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“Treatment”</a:t>
            </a:r>
            <a:r>
              <a:rPr lang="en-US" sz="3000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Process</a:t>
            </a:r>
          </a:p>
        </p:txBody>
      </p:sp>
      <p:graphicFrame>
        <p:nvGraphicFramePr>
          <p:cNvPr id="56323" name="Object 3"/>
          <p:cNvGraphicFramePr>
            <a:graphicFrameLocks noChangeAspect="1"/>
          </p:cNvGraphicFramePr>
          <p:nvPr/>
        </p:nvGraphicFramePr>
        <p:xfrm>
          <a:off x="2800350" y="1073944"/>
          <a:ext cx="3771900" cy="1612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Clip" r:id="rId4" imgW="5357813" imgH="3992563" progId="MS_ClipArt_Gallery.2">
                  <p:embed/>
                </p:oleObj>
              </mc:Choice>
              <mc:Fallback>
                <p:oleObj name="Clip" r:id="rId4" imgW="5357813" imgH="3992563" progId="MS_ClipArt_Gallery.2">
                  <p:embed/>
                  <p:pic>
                    <p:nvPicPr>
                      <p:cNvPr id="563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0350" y="1073944"/>
                        <a:ext cx="3771900" cy="16121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1200150" y="2628900"/>
            <a:ext cx="68580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300">
                <a:solidFill>
                  <a:schemeClr val="accent2"/>
                </a:solidFill>
                <a:latin typeface="Arial" pitchFamily="34" charset="0"/>
              </a:rPr>
              <a:t>Mostly</a:t>
            </a:r>
            <a:endParaRPr lang="en-US" altLang="en-US" sz="3300"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300">
                <a:solidFill>
                  <a:srgbClr val="FF0000"/>
                </a:solidFill>
                <a:latin typeface="Arial" pitchFamily="34" charset="0"/>
              </a:rPr>
              <a:t>BIOLOGICAL</a:t>
            </a:r>
            <a:endParaRPr lang="en-US" altLang="en-US" sz="3300">
              <a:latin typeface="Arial" pitchFamily="34" charset="0"/>
            </a:endParaRP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1143000" y="3919538"/>
            <a:ext cx="6858000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950">
                <a:solidFill>
                  <a:srgbClr val="990099"/>
                </a:solidFill>
                <a:latin typeface="Arial" pitchFamily="34" charset="0"/>
              </a:rPr>
              <a:t>*BACTERIA*</a:t>
            </a:r>
          </a:p>
        </p:txBody>
      </p:sp>
      <p:pic>
        <p:nvPicPr>
          <p:cNvPr id="56326" name="Picture 6" descr="bacteria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644" y="3633788"/>
            <a:ext cx="123825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7" descr="bacteria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029" y="2077641"/>
            <a:ext cx="1304925" cy="104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8" descr="bacteria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806" y="2525316"/>
            <a:ext cx="12668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9" descr="bacteria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116" y="3802856"/>
            <a:ext cx="11620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0" name="Picture 10" descr="bacteria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841" y="1547813"/>
            <a:ext cx="12477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903219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 autoUpdateAnimBg="0"/>
      <p:bldP spid="56324" grpId="0" autoUpdateAnimBg="0"/>
      <p:bldP spid="56325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457450" y="114300"/>
            <a:ext cx="4000500" cy="1200150"/>
          </a:xfrm>
          <a:ln w="101600" cmpd="thickThin"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BACTERIA</a:t>
            </a:r>
            <a:b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Types</a:t>
            </a: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1600200" y="1943100"/>
            <a:ext cx="5943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chemeClr val="accent2"/>
                </a:solidFill>
                <a:latin typeface="Arial" pitchFamily="34" charset="0"/>
              </a:rPr>
              <a:t>Bacteria that can use only oxygen that is “free” or not chemically combined.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1371600" y="1428751"/>
            <a:ext cx="135806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 u="sng">
                <a:solidFill>
                  <a:srgbClr val="000099"/>
                </a:solidFill>
                <a:latin typeface="Arial" pitchFamily="34" charset="0"/>
              </a:rPr>
              <a:t>Aerobic</a:t>
            </a: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1359694" y="2593182"/>
            <a:ext cx="174278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 u="sng">
                <a:solidFill>
                  <a:srgbClr val="006600"/>
                </a:solidFill>
                <a:latin typeface="Arial" pitchFamily="34" charset="0"/>
              </a:rPr>
              <a:t>Anaerobic</a:t>
            </a: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1988344" y="3050381"/>
            <a:ext cx="538400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009900"/>
                </a:solidFill>
                <a:latin typeface="Arial" pitchFamily="34" charset="0"/>
              </a:rPr>
              <a:t>Bacteria that can live in the absence of “free” oxygen.</a:t>
            </a: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1385888" y="3714751"/>
            <a:ext cx="185820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 u="sng">
                <a:solidFill>
                  <a:srgbClr val="CC0000"/>
                </a:solidFill>
                <a:latin typeface="Arial" pitchFamily="34" charset="0"/>
              </a:rPr>
              <a:t>Facultative</a:t>
            </a:r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2102644" y="4171950"/>
            <a:ext cx="532685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FF0000"/>
                </a:solidFill>
                <a:latin typeface="Arial" pitchFamily="34" charset="0"/>
              </a:rPr>
              <a:t>Bacteria that use either “free” or combined oxygen.</a:t>
            </a:r>
          </a:p>
        </p:txBody>
      </p:sp>
    </p:spTree>
    <p:extLst>
      <p:ext uri="{BB962C8B-B14F-4D97-AF65-F5344CB8AC3E}">
        <p14:creationId xmlns:p14="http://schemas.microsoft.com/office/powerpoint/2010/main" val="27974323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autoUpdateAnimBg="0"/>
      <p:bldP spid="58372" grpId="0" autoUpdateAnimBg="0"/>
      <p:bldP spid="58373" grpId="0" autoUpdateAnimBg="0"/>
      <p:bldP spid="58374" grpId="0" autoUpdateAnimBg="0"/>
      <p:bldP spid="58375" grpId="0" autoUpdateAnimBg="0"/>
      <p:bldP spid="58376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hlink"/>
          </a:solidFill>
          <a:ln w="127000" cmpd="tri">
            <a:solidFill>
              <a:srgbClr val="0033CC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495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Zones in a Lagoon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1143000" y="1806179"/>
            <a:ext cx="68580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3333FF"/>
                </a:solidFill>
                <a:latin typeface="Arial" pitchFamily="34" charset="0"/>
              </a:rPr>
              <a:t>AEROBIC</a:t>
            </a:r>
            <a:endParaRPr lang="en-US" altLang="en-US" sz="3600"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9900FF"/>
                </a:solidFill>
                <a:latin typeface="Arial" pitchFamily="34" charset="0"/>
              </a:rPr>
              <a:t>FACULTATIVE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rgbClr val="9900FF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99"/>
                </a:solidFill>
                <a:latin typeface="Arial" pitchFamily="34" charset="0"/>
              </a:rPr>
              <a:t>ANAEROBIC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85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3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lagoon copy 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14350"/>
            <a:ext cx="68580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Oval 3"/>
          <p:cNvSpPr>
            <a:spLocks noChangeArrowheads="1"/>
          </p:cNvSpPr>
          <p:nvPr/>
        </p:nvSpPr>
        <p:spPr bwMode="auto">
          <a:xfrm>
            <a:off x="6172200" y="536973"/>
            <a:ext cx="862013" cy="834628"/>
          </a:xfrm>
          <a:prstGeom prst="ellipse">
            <a:avLst/>
          </a:prstGeom>
          <a:solidFill>
            <a:srgbClr val="F8F39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>
              <a:latin typeface="Arial" pitchFamily="34" charset="0"/>
            </a:endParaRPr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6343650" y="800100"/>
            <a:ext cx="59182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>
                <a:latin typeface="Arial" pitchFamily="34" charset="0"/>
              </a:rPr>
              <a:t>SUN</a:t>
            </a:r>
          </a:p>
        </p:txBody>
      </p:sp>
      <p:sp>
        <p:nvSpPr>
          <p:cNvPr id="105477" name="Line 5"/>
          <p:cNvSpPr>
            <a:spLocks noChangeShapeType="1"/>
          </p:cNvSpPr>
          <p:nvPr/>
        </p:nvSpPr>
        <p:spPr bwMode="auto">
          <a:xfrm flipH="1">
            <a:off x="5886450" y="1371600"/>
            <a:ext cx="457200" cy="800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ms-MY" sz="1350"/>
          </a:p>
        </p:txBody>
      </p:sp>
      <p:sp>
        <p:nvSpPr>
          <p:cNvPr id="105478" name="Line 6"/>
          <p:cNvSpPr>
            <a:spLocks noChangeShapeType="1"/>
          </p:cNvSpPr>
          <p:nvPr/>
        </p:nvSpPr>
        <p:spPr bwMode="auto">
          <a:xfrm flipH="1">
            <a:off x="6515101" y="1485900"/>
            <a:ext cx="41672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ms-MY" sz="1350"/>
          </a:p>
        </p:txBody>
      </p:sp>
      <p:sp>
        <p:nvSpPr>
          <p:cNvPr id="105479" name="Line 7"/>
          <p:cNvSpPr>
            <a:spLocks noChangeShapeType="1"/>
          </p:cNvSpPr>
          <p:nvPr/>
        </p:nvSpPr>
        <p:spPr bwMode="auto">
          <a:xfrm>
            <a:off x="6800850" y="1428750"/>
            <a:ext cx="228600" cy="742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ms-MY" sz="1350"/>
          </a:p>
        </p:txBody>
      </p:sp>
      <p:sp>
        <p:nvSpPr>
          <p:cNvPr id="105480" name="Text Box 8"/>
          <p:cNvSpPr txBox="1">
            <a:spLocks noChangeArrowheads="1"/>
          </p:cNvSpPr>
          <p:nvPr/>
        </p:nvSpPr>
        <p:spPr bwMode="auto">
          <a:xfrm>
            <a:off x="4788694" y="1885950"/>
            <a:ext cx="40427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>
                <a:latin typeface="Arial" pitchFamily="34" charset="0"/>
              </a:rPr>
              <a:t>O</a:t>
            </a:r>
            <a:r>
              <a:rPr lang="en-US" altLang="en-US" sz="1500" baseline="-25000">
                <a:latin typeface="Arial" pitchFamily="34" charset="0"/>
              </a:rPr>
              <a:t>2</a:t>
            </a:r>
            <a:endParaRPr lang="en-US" altLang="en-US" sz="1500">
              <a:latin typeface="Arial" pitchFamily="34" charset="0"/>
            </a:endParaRPr>
          </a:p>
        </p:txBody>
      </p:sp>
      <p:sp>
        <p:nvSpPr>
          <p:cNvPr id="105481" name="Line 9"/>
          <p:cNvSpPr>
            <a:spLocks noChangeShapeType="1"/>
          </p:cNvSpPr>
          <p:nvPr/>
        </p:nvSpPr>
        <p:spPr bwMode="auto">
          <a:xfrm>
            <a:off x="4800600" y="2114550"/>
            <a:ext cx="114300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ms-MY" sz="1350"/>
          </a:p>
        </p:txBody>
      </p:sp>
      <p:sp>
        <p:nvSpPr>
          <p:cNvPr id="105482" name="Text Box 10"/>
          <p:cNvSpPr txBox="1">
            <a:spLocks noChangeArrowheads="1"/>
          </p:cNvSpPr>
          <p:nvPr/>
        </p:nvSpPr>
        <p:spPr bwMode="auto">
          <a:xfrm>
            <a:off x="3257551" y="2222897"/>
            <a:ext cx="204895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>
                <a:latin typeface="Arial" pitchFamily="34" charset="0"/>
              </a:rPr>
              <a:t>Aerobic Zone</a:t>
            </a:r>
            <a:r>
              <a:rPr lang="en-US" altLang="en-US" sz="1200">
                <a:latin typeface="Arial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50">
                <a:latin typeface="Arial" pitchFamily="34" charset="0"/>
              </a:rPr>
              <a:t>     (Dissolved Oxygen Present)</a:t>
            </a:r>
          </a:p>
        </p:txBody>
      </p:sp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4343400" y="2849166"/>
            <a:ext cx="160813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>
                <a:latin typeface="Arial" pitchFamily="34" charset="0"/>
              </a:rPr>
              <a:t>Facultative Zone</a:t>
            </a:r>
          </a:p>
        </p:txBody>
      </p:sp>
      <p:sp>
        <p:nvSpPr>
          <p:cNvPr id="105484" name="Text Box 12"/>
          <p:cNvSpPr txBox="1">
            <a:spLocks noChangeArrowheads="1"/>
          </p:cNvSpPr>
          <p:nvPr/>
        </p:nvSpPr>
        <p:spPr bwMode="auto">
          <a:xfrm>
            <a:off x="3487341" y="3538538"/>
            <a:ext cx="37778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>
                <a:latin typeface="Arial" pitchFamily="34" charset="0"/>
              </a:rPr>
              <a:t>Anaerobic Zone</a:t>
            </a:r>
            <a:r>
              <a:rPr lang="en-US" altLang="en-US" sz="1350">
                <a:latin typeface="Arial" pitchFamily="34" charset="0"/>
              </a:rPr>
              <a:t>  </a:t>
            </a:r>
            <a:r>
              <a:rPr lang="en-US" altLang="en-US" sz="1050">
                <a:latin typeface="Arial" pitchFamily="34" charset="0"/>
              </a:rPr>
              <a:t>(No Dissolved Oxygen Present)</a:t>
            </a:r>
          </a:p>
        </p:txBody>
      </p:sp>
      <p:sp>
        <p:nvSpPr>
          <p:cNvPr id="105485" name="Text Box 13"/>
          <p:cNvSpPr txBox="1">
            <a:spLocks noChangeArrowheads="1"/>
          </p:cNvSpPr>
          <p:nvPr/>
        </p:nvSpPr>
        <p:spPr bwMode="auto">
          <a:xfrm>
            <a:off x="4562475" y="3865960"/>
            <a:ext cx="6607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Sludge</a:t>
            </a:r>
          </a:p>
        </p:txBody>
      </p:sp>
      <p:sp>
        <p:nvSpPr>
          <p:cNvPr id="105486" name="Text Box 14"/>
          <p:cNvSpPr txBox="1">
            <a:spLocks noChangeArrowheads="1"/>
          </p:cNvSpPr>
          <p:nvPr/>
        </p:nvSpPr>
        <p:spPr bwMode="auto">
          <a:xfrm>
            <a:off x="5657850" y="3865960"/>
            <a:ext cx="6607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Sludge</a:t>
            </a:r>
          </a:p>
        </p:txBody>
      </p:sp>
      <p:sp>
        <p:nvSpPr>
          <p:cNvPr id="105487" name="Text Box 15"/>
          <p:cNvSpPr txBox="1">
            <a:spLocks noChangeArrowheads="1"/>
          </p:cNvSpPr>
          <p:nvPr/>
        </p:nvSpPr>
        <p:spPr bwMode="auto">
          <a:xfrm>
            <a:off x="2286000" y="4199335"/>
            <a:ext cx="6880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Influent</a:t>
            </a:r>
          </a:p>
        </p:txBody>
      </p:sp>
      <p:sp>
        <p:nvSpPr>
          <p:cNvPr id="105488" name="Text Box 16"/>
          <p:cNvSpPr txBox="1">
            <a:spLocks noChangeArrowheads="1"/>
          </p:cNvSpPr>
          <p:nvPr/>
        </p:nvSpPr>
        <p:spPr bwMode="auto">
          <a:xfrm>
            <a:off x="2010967" y="2524125"/>
            <a:ext cx="53091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latin typeface="Arial" pitchFamily="34" charset="0"/>
              </a:rPr>
              <a:t>Dike</a:t>
            </a:r>
          </a:p>
        </p:txBody>
      </p:sp>
      <p:sp>
        <p:nvSpPr>
          <p:cNvPr id="105489" name="plant"/>
          <p:cNvSpPr>
            <a:spLocks noEditPoints="1" noChangeArrowheads="1"/>
          </p:cNvSpPr>
          <p:nvPr/>
        </p:nvSpPr>
        <p:spPr bwMode="auto">
          <a:xfrm>
            <a:off x="6800850" y="2343151"/>
            <a:ext cx="291704" cy="20359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ms-MY" sz="1350"/>
          </a:p>
        </p:txBody>
      </p:sp>
      <p:sp>
        <p:nvSpPr>
          <p:cNvPr id="105490" name="Line 18"/>
          <p:cNvSpPr>
            <a:spLocks noChangeShapeType="1"/>
          </p:cNvSpPr>
          <p:nvPr/>
        </p:nvSpPr>
        <p:spPr bwMode="auto">
          <a:xfrm flipH="1">
            <a:off x="6572250" y="2457450"/>
            <a:ext cx="370285" cy="297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ms-MY" sz="1350"/>
          </a:p>
        </p:txBody>
      </p:sp>
      <p:sp>
        <p:nvSpPr>
          <p:cNvPr id="105491" name="Text Box 19"/>
          <p:cNvSpPr txBox="1">
            <a:spLocks noChangeArrowheads="1"/>
          </p:cNvSpPr>
          <p:nvPr/>
        </p:nvSpPr>
        <p:spPr bwMode="auto">
          <a:xfrm>
            <a:off x="6286500" y="2343150"/>
            <a:ext cx="40427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>
                <a:latin typeface="Arial" pitchFamily="34" charset="0"/>
              </a:rPr>
              <a:t>O</a:t>
            </a:r>
            <a:r>
              <a:rPr lang="en-US" altLang="en-US" sz="1500" baseline="-25000">
                <a:latin typeface="Arial" pitchFamily="34" charset="0"/>
              </a:rPr>
              <a:t>2</a:t>
            </a:r>
            <a:endParaRPr lang="en-US" altLang="en-US" sz="1500">
              <a:latin typeface="Arial" pitchFamily="34" charset="0"/>
            </a:endParaRPr>
          </a:p>
        </p:txBody>
      </p:sp>
      <p:sp>
        <p:nvSpPr>
          <p:cNvPr id="105492" name="Text Box 20"/>
          <p:cNvSpPr txBox="1">
            <a:spLocks noChangeArrowheads="1"/>
          </p:cNvSpPr>
          <p:nvPr/>
        </p:nvSpPr>
        <p:spPr bwMode="auto">
          <a:xfrm>
            <a:off x="2534841" y="28575"/>
            <a:ext cx="402065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latin typeface="Arial" pitchFamily="34" charset="0"/>
              </a:rPr>
              <a:t>Zonal Relationships in a Lagoon</a:t>
            </a:r>
          </a:p>
        </p:txBody>
      </p:sp>
    </p:spTree>
    <p:extLst>
      <p:ext uri="{BB962C8B-B14F-4D97-AF65-F5344CB8AC3E}">
        <p14:creationId xmlns:p14="http://schemas.microsoft.com/office/powerpoint/2010/main" val="2785735334"/>
      </p:ext>
    </p:extLst>
  </p:cSld>
  <p:clrMapOvr>
    <a:masterClrMapping/>
  </p:clrMapOvr>
  <p:transition spd="med">
    <p:split orient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hlink"/>
          </a:solidFill>
          <a:ln w="127000" cmpd="tri">
            <a:solidFill>
              <a:srgbClr val="0033CC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495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Zonal Differences</a:t>
            </a:r>
          </a:p>
        </p:txBody>
      </p:sp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1143000" y="1619250"/>
            <a:ext cx="68580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3333FF"/>
                </a:solidFill>
                <a:latin typeface="Arial" pitchFamily="34" charset="0"/>
              </a:rPr>
              <a:t>Environments</a:t>
            </a:r>
            <a:endParaRPr lang="en-US" altLang="en-US" sz="3600"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9900FF"/>
                </a:solidFill>
                <a:latin typeface="Arial" pitchFamily="34" charset="0"/>
              </a:rPr>
              <a:t>Bacteria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rgbClr val="9900FF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99"/>
                </a:solidFill>
                <a:latin typeface="Arial" pitchFamily="34" charset="0"/>
              </a:rPr>
              <a:t>Activities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01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300"/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300"/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300"/>
                                        <p:tgtEl>
                                          <p:spTgt spid="146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5" grpId="0" build="p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57350" y="30957"/>
            <a:ext cx="5829300" cy="578644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ANAEROBIC ZONE</a:t>
            </a: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2624138" y="996554"/>
            <a:ext cx="21547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B68600"/>
                </a:solidFill>
                <a:latin typeface="Arial" pitchFamily="34" charset="0"/>
              </a:rPr>
              <a:t>Sedimentation</a:t>
            </a: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2081213" y="1860948"/>
            <a:ext cx="18469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Arial" pitchFamily="34" charset="0"/>
              </a:rPr>
              <a:t>Stabilization</a:t>
            </a: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2595563" y="2355056"/>
            <a:ext cx="126028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009900"/>
                </a:solidFill>
                <a:latin typeface="Arial" pitchFamily="34" charset="0"/>
              </a:rPr>
              <a:t>Organics</a:t>
            </a:r>
          </a:p>
        </p:txBody>
      </p:sp>
      <p:sp>
        <p:nvSpPr>
          <p:cNvPr id="62470" name="AutoShape 6"/>
          <p:cNvSpPr>
            <a:spLocks noChangeArrowheads="1"/>
          </p:cNvSpPr>
          <p:nvPr/>
        </p:nvSpPr>
        <p:spPr bwMode="auto">
          <a:xfrm>
            <a:off x="4138613" y="2371725"/>
            <a:ext cx="783431" cy="366713"/>
          </a:xfrm>
          <a:prstGeom prst="rightArrow">
            <a:avLst>
              <a:gd name="adj1" fmla="val 50000"/>
              <a:gd name="adj2" fmla="val 5340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latin typeface="Arial" pitchFamily="34" charset="0"/>
              </a:rPr>
              <a:t>Bacteria</a:t>
            </a:r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5126832" y="2355056"/>
            <a:ext cx="18433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FF0066"/>
                </a:solidFill>
                <a:latin typeface="Arial" pitchFamily="34" charset="0"/>
              </a:rPr>
              <a:t>Organic Acids</a:t>
            </a:r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1713310" y="3590925"/>
            <a:ext cx="18433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FF0066"/>
                </a:solidFill>
                <a:latin typeface="Arial" pitchFamily="34" charset="0"/>
              </a:rPr>
              <a:t>Organic Acids</a:t>
            </a:r>
          </a:p>
        </p:txBody>
      </p:sp>
      <p:sp>
        <p:nvSpPr>
          <p:cNvPr id="62474" name="Text Box 10"/>
          <p:cNvSpPr txBox="1">
            <a:spLocks noChangeArrowheads="1"/>
          </p:cNvSpPr>
          <p:nvPr/>
        </p:nvSpPr>
        <p:spPr bwMode="auto">
          <a:xfrm>
            <a:off x="4625579" y="3169444"/>
            <a:ext cx="2972289" cy="13849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FFFF00"/>
                </a:solidFill>
                <a:latin typeface="Arial" pitchFamily="34" charset="0"/>
              </a:rPr>
              <a:t>Carbon Dioxide (CO</a:t>
            </a:r>
            <a:r>
              <a:rPr lang="en-US" altLang="en-US" sz="2100" baseline="-25000">
                <a:solidFill>
                  <a:srgbClr val="FFFF00"/>
                </a:solidFill>
                <a:latin typeface="Arial" pitchFamily="34" charset="0"/>
              </a:rPr>
              <a:t>2</a:t>
            </a:r>
            <a:r>
              <a:rPr lang="en-US" altLang="en-US" sz="2100">
                <a:solidFill>
                  <a:srgbClr val="FFFF00"/>
                </a:solidFill>
                <a:latin typeface="Arial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FFFF00"/>
                </a:solidFill>
                <a:latin typeface="Arial" pitchFamily="34" charset="0"/>
              </a:rPr>
              <a:t>Ammonia  (NH</a:t>
            </a:r>
            <a:r>
              <a:rPr lang="en-US" altLang="en-US" sz="2100" baseline="-25000">
                <a:solidFill>
                  <a:srgbClr val="FFFF00"/>
                </a:solidFill>
                <a:latin typeface="Arial" pitchFamily="34" charset="0"/>
              </a:rPr>
              <a:t>3</a:t>
            </a:r>
            <a:r>
              <a:rPr lang="en-US" altLang="en-US" sz="2100">
                <a:solidFill>
                  <a:srgbClr val="FFFF00"/>
                </a:solidFill>
                <a:latin typeface="Arial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FFFF00"/>
                </a:solidFill>
                <a:latin typeface="Arial" pitchFamily="34" charset="0"/>
              </a:rPr>
              <a:t>Hydrogen Sulfide (H</a:t>
            </a:r>
            <a:r>
              <a:rPr lang="en-US" altLang="en-US" sz="2100" baseline="-25000">
                <a:solidFill>
                  <a:srgbClr val="FFFF00"/>
                </a:solidFill>
                <a:latin typeface="Arial" pitchFamily="34" charset="0"/>
              </a:rPr>
              <a:t>2</a:t>
            </a:r>
            <a:r>
              <a:rPr lang="en-US" altLang="en-US" sz="2100">
                <a:solidFill>
                  <a:srgbClr val="FFFF00"/>
                </a:solidFill>
                <a:latin typeface="Arial" pitchFamily="34" charset="0"/>
              </a:rPr>
              <a:t>S)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FFFF00"/>
                </a:solidFill>
                <a:latin typeface="Arial" pitchFamily="34" charset="0"/>
              </a:rPr>
              <a:t>Methane (CH</a:t>
            </a:r>
            <a:r>
              <a:rPr lang="en-US" altLang="en-US" sz="2100" baseline="-25000">
                <a:solidFill>
                  <a:srgbClr val="FFFF00"/>
                </a:solidFill>
                <a:latin typeface="Arial" pitchFamily="34" charset="0"/>
              </a:rPr>
              <a:t>4</a:t>
            </a:r>
            <a:r>
              <a:rPr lang="en-US" altLang="en-US" sz="2100">
                <a:solidFill>
                  <a:srgbClr val="FFFF00"/>
                </a:solidFill>
                <a:latin typeface="Arial" pitchFamily="34" charset="0"/>
              </a:rPr>
              <a:t>)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345906" y="835819"/>
            <a:ext cx="1171575" cy="837010"/>
            <a:chOff x="4302" y="2697"/>
            <a:chExt cx="984" cy="703"/>
          </a:xfrm>
        </p:grpSpPr>
        <p:sp>
          <p:nvSpPr>
            <p:cNvPr id="62476" name="Text Box 12"/>
            <p:cNvSpPr txBox="1">
              <a:spLocks noChangeArrowheads="1"/>
            </p:cNvSpPr>
            <p:nvPr/>
          </p:nvSpPr>
          <p:spPr bwMode="auto">
            <a:xfrm>
              <a:off x="4302" y="2697"/>
              <a:ext cx="984" cy="3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100" dirty="0">
                  <a:solidFill>
                    <a:srgbClr val="99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SOLIDS</a:t>
              </a:r>
            </a:p>
          </p:txBody>
        </p:sp>
        <p:sp>
          <p:nvSpPr>
            <p:cNvPr id="107533" name="AutoShape 13"/>
            <p:cNvSpPr>
              <a:spLocks noChangeArrowheads="1"/>
            </p:cNvSpPr>
            <p:nvPr/>
          </p:nvSpPr>
          <p:spPr bwMode="auto">
            <a:xfrm>
              <a:off x="4656" y="3032"/>
              <a:ext cx="248" cy="368"/>
            </a:xfrm>
            <a:prstGeom prst="downArrow">
              <a:avLst>
                <a:gd name="adj1" fmla="val 50000"/>
                <a:gd name="adj2" fmla="val 37097"/>
              </a:avLst>
            </a:prstGeom>
            <a:solidFill>
              <a:srgbClr val="99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>
                <a:latin typeface="Arial" pitchFamily="34" charset="0"/>
              </a:endParaRPr>
            </a:p>
          </p:txBody>
        </p:sp>
      </p:grpSp>
      <p:sp>
        <p:nvSpPr>
          <p:cNvPr id="62478" name="AutoShape 14"/>
          <p:cNvSpPr>
            <a:spLocks noChangeArrowheads="1"/>
          </p:cNvSpPr>
          <p:nvPr/>
        </p:nvSpPr>
        <p:spPr bwMode="auto">
          <a:xfrm>
            <a:off x="3718323" y="3621881"/>
            <a:ext cx="783431" cy="366713"/>
          </a:xfrm>
          <a:prstGeom prst="rightArrow">
            <a:avLst>
              <a:gd name="adj1" fmla="val 50000"/>
              <a:gd name="adj2" fmla="val 5340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latin typeface="Arial" pitchFamily="34" charset="0"/>
              </a:rPr>
              <a:t>Bacteria</a:t>
            </a:r>
          </a:p>
        </p:txBody>
      </p:sp>
    </p:spTree>
    <p:extLst>
      <p:ext uri="{BB962C8B-B14F-4D97-AF65-F5344CB8AC3E}">
        <p14:creationId xmlns:p14="http://schemas.microsoft.com/office/powerpoint/2010/main" val="413629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62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62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62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760"/>
                            </p:stCondLst>
                            <p:childTnLst>
                              <p:par>
                                <p:cTn id="5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62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62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62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280"/>
                            </p:stCondLst>
                            <p:childTnLst>
                              <p:par>
                                <p:cTn id="6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62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62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62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3120"/>
                            </p:stCondLst>
                            <p:childTnLst>
                              <p:par>
                                <p:cTn id="6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9" dur="80"/>
                                        <p:tgtEl>
                                          <p:spTgt spid="62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0" dur="80"/>
                                        <p:tgtEl>
                                          <p:spTgt spid="62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80"/>
                                        <p:tgtEl>
                                          <p:spTgt spid="62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autoUpdateAnimBg="0"/>
      <p:bldP spid="62468" grpId="0" autoUpdateAnimBg="0"/>
      <p:bldP spid="62469" grpId="0" autoUpdateAnimBg="0"/>
      <p:bldP spid="62470" grpId="0" animBg="1"/>
      <p:bldP spid="62471" grpId="0" autoUpdateAnimBg="0"/>
      <p:bldP spid="62472" grpId="0" autoUpdateAnimBg="0"/>
      <p:bldP spid="62474" grpId="0" build="p" autoUpdateAnimBg="0"/>
      <p:bldP spid="6247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57350" y="30957"/>
            <a:ext cx="5829300" cy="578644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ANAEROBIC ZONE</a:t>
            </a:r>
          </a:p>
        </p:txBody>
      </p:sp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2624138" y="996554"/>
            <a:ext cx="21547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B68600"/>
                </a:solidFill>
                <a:latin typeface="Arial" pitchFamily="34" charset="0"/>
              </a:rPr>
              <a:t>Sedimentation</a:t>
            </a:r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2081213" y="1860948"/>
            <a:ext cx="18469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Arial" pitchFamily="34" charset="0"/>
              </a:rPr>
              <a:t>Stabilization</a:t>
            </a:r>
          </a:p>
        </p:txBody>
      </p:sp>
      <p:grpSp>
        <p:nvGrpSpPr>
          <p:cNvPr id="108549" name="Group 10"/>
          <p:cNvGrpSpPr>
            <a:grpSpLocks/>
          </p:cNvGrpSpPr>
          <p:nvPr/>
        </p:nvGrpSpPr>
        <p:grpSpPr bwMode="auto">
          <a:xfrm>
            <a:off x="5345906" y="835819"/>
            <a:ext cx="1171575" cy="837010"/>
            <a:chOff x="4302" y="2697"/>
            <a:chExt cx="984" cy="703"/>
          </a:xfrm>
        </p:grpSpPr>
        <p:sp>
          <p:nvSpPr>
            <p:cNvPr id="271371" name="Text Box 11"/>
            <p:cNvSpPr txBox="1">
              <a:spLocks noChangeArrowheads="1"/>
            </p:cNvSpPr>
            <p:nvPr/>
          </p:nvSpPr>
          <p:spPr bwMode="auto">
            <a:xfrm>
              <a:off x="4302" y="2697"/>
              <a:ext cx="984" cy="3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100" dirty="0">
                  <a:solidFill>
                    <a:srgbClr val="99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SOLIDS</a:t>
              </a:r>
            </a:p>
          </p:txBody>
        </p:sp>
        <p:sp>
          <p:nvSpPr>
            <p:cNvPr id="108555" name="AutoShape 12"/>
            <p:cNvSpPr>
              <a:spLocks noChangeArrowheads="1"/>
            </p:cNvSpPr>
            <p:nvPr/>
          </p:nvSpPr>
          <p:spPr bwMode="auto">
            <a:xfrm>
              <a:off x="4656" y="3032"/>
              <a:ext cx="248" cy="368"/>
            </a:xfrm>
            <a:prstGeom prst="downArrow">
              <a:avLst>
                <a:gd name="adj1" fmla="val 50000"/>
                <a:gd name="adj2" fmla="val 37097"/>
              </a:avLst>
            </a:prstGeom>
            <a:solidFill>
              <a:srgbClr val="99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>
                <a:latin typeface="Arial" pitchFamily="34" charset="0"/>
              </a:endParaRPr>
            </a:p>
          </p:txBody>
        </p:sp>
      </p:grpSp>
      <p:sp>
        <p:nvSpPr>
          <p:cNvPr id="271374" name="Text Box 14"/>
          <p:cNvSpPr txBox="1">
            <a:spLocks noChangeArrowheads="1"/>
          </p:cNvSpPr>
          <p:nvPr/>
        </p:nvSpPr>
        <p:spPr bwMode="auto">
          <a:xfrm>
            <a:off x="1581150" y="2595562"/>
            <a:ext cx="616502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latin typeface="Arial" pitchFamily="34" charset="0"/>
              </a:rPr>
              <a:t>Not All Of the Settled Solids Will Be Broken Down.</a:t>
            </a:r>
          </a:p>
        </p:txBody>
      </p:sp>
      <p:pic>
        <p:nvPicPr>
          <p:cNvPr id="271375" name="Picture 15" descr="lagoon copy 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4" r="7547"/>
          <a:stretch>
            <a:fillRect/>
          </a:stretch>
        </p:blipFill>
        <p:spPr bwMode="auto">
          <a:xfrm>
            <a:off x="1779985" y="3232548"/>
            <a:ext cx="1878806" cy="1420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76" name="Text Box 16"/>
          <p:cNvSpPr txBox="1">
            <a:spLocks noChangeArrowheads="1"/>
          </p:cNvSpPr>
          <p:nvPr/>
        </p:nvSpPr>
        <p:spPr bwMode="auto">
          <a:xfrm>
            <a:off x="3936206" y="3358754"/>
            <a:ext cx="3811191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latin typeface="Arial" pitchFamily="34" charset="0"/>
              </a:rPr>
              <a:t>The Sludge Layer Will Increase Slowly Over the Life of the Lagoon</a:t>
            </a:r>
          </a:p>
        </p:txBody>
      </p:sp>
      <p:sp>
        <p:nvSpPr>
          <p:cNvPr id="271377" name="Oval 17"/>
          <p:cNvSpPr>
            <a:spLocks noChangeArrowheads="1"/>
          </p:cNvSpPr>
          <p:nvPr/>
        </p:nvSpPr>
        <p:spPr bwMode="auto">
          <a:xfrm>
            <a:off x="2100263" y="4216004"/>
            <a:ext cx="1743075" cy="44886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16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71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271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1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1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1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1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1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1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74" grpId="0"/>
      <p:bldP spid="271376" grpId="0"/>
      <p:bldP spid="27137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57350" y="171450"/>
            <a:ext cx="5829300" cy="8572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4500" b="1" u="sng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AEROBIC ZONE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1988344" y="1554957"/>
            <a:ext cx="4379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0066FF"/>
                </a:solidFill>
                <a:latin typeface="Arial" pitchFamily="34" charset="0"/>
              </a:rPr>
              <a:t>Bacteria Use Soluble Organics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3169978" y="2171700"/>
            <a:ext cx="23599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9933FF"/>
                </a:solidFill>
                <a:latin typeface="Arial" pitchFamily="34" charset="0"/>
              </a:rPr>
              <a:t>Influent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9933FF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9933FF"/>
                </a:solidFill>
                <a:latin typeface="Arial" pitchFamily="34" charset="0"/>
              </a:rPr>
              <a:t>Anaerobic Zone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1143000" y="3704035"/>
            <a:ext cx="68580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500">
                <a:solidFill>
                  <a:srgbClr val="FF0000"/>
                </a:solidFill>
                <a:latin typeface="Arial" pitchFamily="34" charset="0"/>
              </a:rPr>
              <a:t>Respiration</a:t>
            </a:r>
          </a:p>
        </p:txBody>
      </p:sp>
    </p:spTree>
    <p:extLst>
      <p:ext uri="{BB962C8B-B14F-4D97-AF65-F5344CB8AC3E}">
        <p14:creationId xmlns:p14="http://schemas.microsoft.com/office/powerpoint/2010/main" val="175981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45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45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autoUpdateAnimBg="0"/>
      <p:bldP spid="64516" grpId="0" build="p" autoUpdateAnimBg="0"/>
      <p:bldP spid="64517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57350" y="257175"/>
            <a:ext cx="5829300" cy="857250"/>
          </a:xfrm>
          <a:ln w="76200" cmpd="tri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en-US" sz="3600" b="1">
                <a:solidFill>
                  <a:schemeClr val="accent2"/>
                </a:solidFill>
              </a:rPr>
              <a:t>RESIPRATION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1338942" y="1690688"/>
            <a:ext cx="163217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009900"/>
                </a:solidFill>
                <a:latin typeface="Arial" pitchFamily="34" charset="0"/>
              </a:rPr>
              <a:t>Organic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009900"/>
                </a:solidFill>
                <a:latin typeface="Arial" pitchFamily="34" charset="0"/>
              </a:rPr>
              <a:t>Compounds</a:t>
            </a: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2857500" y="1690688"/>
            <a:ext cx="4539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Arial" pitchFamily="34" charset="0"/>
              </a:rPr>
              <a:t>+</a:t>
            </a:r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3257550" y="1828800"/>
            <a:ext cx="11112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0066FF"/>
                </a:solidFill>
                <a:latin typeface="Arial" pitchFamily="34" charset="0"/>
              </a:rPr>
              <a:t>Oxygen</a:t>
            </a:r>
          </a:p>
        </p:txBody>
      </p:sp>
      <p:sp>
        <p:nvSpPr>
          <p:cNvPr id="66566" name="AutoShape 6"/>
          <p:cNvSpPr>
            <a:spLocks noChangeArrowheads="1"/>
          </p:cNvSpPr>
          <p:nvPr/>
        </p:nvSpPr>
        <p:spPr bwMode="auto">
          <a:xfrm>
            <a:off x="4457700" y="1943100"/>
            <a:ext cx="457200" cy="171450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>
              <a:latin typeface="Arial" pitchFamily="34" charset="0"/>
            </a:endParaRP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5086350" y="1690688"/>
            <a:ext cx="107914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009999"/>
                </a:solidFill>
                <a:latin typeface="Arial" pitchFamily="34" charset="0"/>
              </a:rPr>
              <a:t>Carbon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009999"/>
                </a:solidFill>
                <a:latin typeface="Arial" pitchFamily="34" charset="0"/>
              </a:rPr>
              <a:t>Dioxide</a:t>
            </a: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6230541" y="1718073"/>
            <a:ext cx="4539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Arial" pitchFamily="34" charset="0"/>
              </a:rPr>
              <a:t>+</a:t>
            </a:r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6680598" y="1839516"/>
            <a:ext cx="89280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chemeClr val="accent2"/>
                </a:solidFill>
                <a:latin typeface="Arial" pitchFamily="34" charset="0"/>
              </a:rPr>
              <a:t>Water</a:t>
            </a:r>
          </a:p>
        </p:txBody>
      </p:sp>
      <p:sp>
        <p:nvSpPr>
          <p:cNvPr id="66570" name="Text Box 10"/>
          <p:cNvSpPr txBox="1">
            <a:spLocks noChangeArrowheads="1"/>
          </p:cNvSpPr>
          <p:nvPr/>
        </p:nvSpPr>
        <p:spPr bwMode="auto">
          <a:xfrm>
            <a:off x="1669256" y="3255169"/>
            <a:ext cx="2364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solidFill>
                  <a:srgbClr val="009900"/>
                </a:solidFill>
                <a:latin typeface="Arial" pitchFamily="34" charset="0"/>
              </a:rPr>
              <a:t>CH</a:t>
            </a:r>
            <a:r>
              <a:rPr lang="en-US" altLang="en-US" sz="3000" baseline="-25000">
                <a:solidFill>
                  <a:srgbClr val="009900"/>
                </a:solidFill>
                <a:latin typeface="Arial" pitchFamily="34" charset="0"/>
              </a:rPr>
              <a:t>2</a:t>
            </a:r>
            <a:r>
              <a:rPr lang="en-US" altLang="en-US" sz="3000">
                <a:solidFill>
                  <a:srgbClr val="009900"/>
                </a:solidFill>
                <a:latin typeface="Arial" pitchFamily="34" charset="0"/>
              </a:rPr>
              <a:t>O</a:t>
            </a:r>
            <a:r>
              <a:rPr lang="en-US" altLang="en-US" sz="3000">
                <a:latin typeface="Arial" pitchFamily="34" charset="0"/>
              </a:rPr>
              <a:t>  </a:t>
            </a:r>
            <a:r>
              <a:rPr lang="en-US" altLang="en-US" sz="3600">
                <a:latin typeface="Arial" pitchFamily="34" charset="0"/>
              </a:rPr>
              <a:t>+  </a:t>
            </a:r>
            <a:r>
              <a:rPr lang="en-US" altLang="en-US" sz="3000">
                <a:solidFill>
                  <a:srgbClr val="0066FF"/>
                </a:solidFill>
                <a:latin typeface="Arial" pitchFamily="34" charset="0"/>
              </a:rPr>
              <a:t>O</a:t>
            </a:r>
            <a:r>
              <a:rPr lang="en-US" altLang="en-US" sz="3000" baseline="-25000">
                <a:solidFill>
                  <a:srgbClr val="0066FF"/>
                </a:solidFill>
                <a:latin typeface="Arial" pitchFamily="34" charset="0"/>
              </a:rPr>
              <a:t>2</a:t>
            </a:r>
            <a:endParaRPr lang="en-US" altLang="en-US" sz="3000">
              <a:latin typeface="Arial" pitchFamily="34" charset="0"/>
            </a:endParaRPr>
          </a:p>
        </p:txBody>
      </p:sp>
      <p:sp>
        <p:nvSpPr>
          <p:cNvPr id="66571" name="AutoShape 11"/>
          <p:cNvSpPr>
            <a:spLocks noChangeArrowheads="1"/>
          </p:cNvSpPr>
          <p:nvPr/>
        </p:nvSpPr>
        <p:spPr bwMode="auto">
          <a:xfrm>
            <a:off x="4343400" y="3543300"/>
            <a:ext cx="457200" cy="171450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>
              <a:latin typeface="Arial" pitchFamily="34" charset="0"/>
            </a:endParaRPr>
          </a:p>
        </p:txBody>
      </p:sp>
      <p:sp>
        <p:nvSpPr>
          <p:cNvPr id="66572" name="Text Box 12"/>
          <p:cNvSpPr txBox="1">
            <a:spLocks noChangeArrowheads="1"/>
          </p:cNvSpPr>
          <p:nvPr/>
        </p:nvSpPr>
        <p:spPr bwMode="auto">
          <a:xfrm>
            <a:off x="5314950" y="3242073"/>
            <a:ext cx="23230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solidFill>
                  <a:srgbClr val="009999"/>
                </a:solidFill>
                <a:latin typeface="Arial" pitchFamily="34" charset="0"/>
              </a:rPr>
              <a:t>CO</a:t>
            </a:r>
            <a:r>
              <a:rPr lang="en-US" altLang="en-US" sz="3000" baseline="-25000">
                <a:solidFill>
                  <a:srgbClr val="009999"/>
                </a:solidFill>
                <a:latin typeface="Arial" pitchFamily="34" charset="0"/>
              </a:rPr>
              <a:t>2</a:t>
            </a:r>
            <a:r>
              <a:rPr lang="en-US" altLang="en-US" sz="3000">
                <a:solidFill>
                  <a:srgbClr val="009999"/>
                </a:solidFill>
                <a:latin typeface="Arial" pitchFamily="34" charset="0"/>
              </a:rPr>
              <a:t>  </a:t>
            </a:r>
            <a:r>
              <a:rPr lang="en-US" altLang="en-US" sz="3600">
                <a:latin typeface="Arial" pitchFamily="34" charset="0"/>
              </a:rPr>
              <a:t>+</a:t>
            </a:r>
            <a:r>
              <a:rPr lang="en-US" altLang="en-US" sz="3000">
                <a:latin typeface="Arial" pitchFamily="34" charset="0"/>
              </a:rPr>
              <a:t>  </a:t>
            </a:r>
            <a:r>
              <a:rPr lang="en-US" altLang="en-US" sz="3000">
                <a:solidFill>
                  <a:schemeClr val="accent2"/>
                </a:solidFill>
                <a:latin typeface="Arial" pitchFamily="34" charset="0"/>
              </a:rPr>
              <a:t>H</a:t>
            </a:r>
            <a:r>
              <a:rPr lang="en-US" altLang="en-US" sz="3000" baseline="-25000">
                <a:solidFill>
                  <a:schemeClr val="accent2"/>
                </a:solidFill>
                <a:latin typeface="Arial" pitchFamily="34" charset="0"/>
              </a:rPr>
              <a:t>2</a:t>
            </a:r>
            <a:r>
              <a:rPr lang="en-US" altLang="en-US" sz="3000">
                <a:solidFill>
                  <a:schemeClr val="accent2"/>
                </a:solidFill>
                <a:latin typeface="Arial" pitchFamily="34" charset="0"/>
              </a:rPr>
              <a:t>O</a:t>
            </a:r>
            <a:endParaRPr lang="en-US" altLang="en-US" sz="30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29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6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6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autoUpdateAnimBg="0"/>
      <p:bldP spid="66564" grpId="0" autoUpdateAnimBg="0"/>
      <p:bldP spid="66565" grpId="0" autoUpdateAnimBg="0"/>
      <p:bldP spid="66566" grpId="0" animBg="1"/>
      <p:bldP spid="66567" grpId="0" autoUpdateAnimBg="0"/>
      <p:bldP spid="66568" grpId="0" autoUpdateAnimBg="0"/>
      <p:bldP spid="66569" grpId="0" autoUpdateAnimBg="0"/>
      <p:bldP spid="66570" grpId="0" autoUpdateAnimBg="0"/>
      <p:bldP spid="66571" grpId="0" animBg="1"/>
      <p:bldP spid="66572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reeform 2"/>
          <p:cNvSpPr>
            <a:spLocks/>
          </p:cNvSpPr>
          <p:nvPr/>
        </p:nvSpPr>
        <p:spPr bwMode="auto">
          <a:xfrm>
            <a:off x="2462213" y="1428751"/>
            <a:ext cx="4048125" cy="2175272"/>
          </a:xfrm>
          <a:custGeom>
            <a:avLst/>
            <a:gdLst>
              <a:gd name="T0" fmla="*/ 2147483647 w 3400"/>
              <a:gd name="T1" fmla="*/ 2147483647 h 1827"/>
              <a:gd name="T2" fmla="*/ 2147483647 w 3400"/>
              <a:gd name="T3" fmla="*/ 2147483647 h 1827"/>
              <a:gd name="T4" fmla="*/ 2147483647 w 3400"/>
              <a:gd name="T5" fmla="*/ 2147483647 h 1827"/>
              <a:gd name="T6" fmla="*/ 2147483647 w 3400"/>
              <a:gd name="T7" fmla="*/ 2147483647 h 1827"/>
              <a:gd name="T8" fmla="*/ 2147483647 w 3400"/>
              <a:gd name="T9" fmla="*/ 2147483647 h 1827"/>
              <a:gd name="T10" fmla="*/ 2147483647 w 3400"/>
              <a:gd name="T11" fmla="*/ 2147483647 h 1827"/>
              <a:gd name="T12" fmla="*/ 2147483647 w 3400"/>
              <a:gd name="T13" fmla="*/ 2147483647 h 1827"/>
              <a:gd name="T14" fmla="*/ 2147483647 w 3400"/>
              <a:gd name="T15" fmla="*/ 2147483647 h 1827"/>
              <a:gd name="T16" fmla="*/ 2147483647 w 3400"/>
              <a:gd name="T17" fmla="*/ 2147483647 h 1827"/>
              <a:gd name="T18" fmla="*/ 2147483647 w 3400"/>
              <a:gd name="T19" fmla="*/ 2147483647 h 1827"/>
              <a:gd name="T20" fmla="*/ 2147483647 w 3400"/>
              <a:gd name="T21" fmla="*/ 2147483647 h 1827"/>
              <a:gd name="T22" fmla="*/ 2147483647 w 3400"/>
              <a:gd name="T23" fmla="*/ 2147483647 h 1827"/>
              <a:gd name="T24" fmla="*/ 2147483647 w 3400"/>
              <a:gd name="T25" fmla="*/ 2147483647 h 1827"/>
              <a:gd name="T26" fmla="*/ 2147483647 w 3400"/>
              <a:gd name="T27" fmla="*/ 2147483647 h 1827"/>
              <a:gd name="T28" fmla="*/ 2147483647 w 3400"/>
              <a:gd name="T29" fmla="*/ 2147483647 h 1827"/>
              <a:gd name="T30" fmla="*/ 2147483647 w 3400"/>
              <a:gd name="T31" fmla="*/ 2147483647 h 1827"/>
              <a:gd name="T32" fmla="*/ 2147483647 w 3400"/>
              <a:gd name="T33" fmla="*/ 2147483647 h 1827"/>
              <a:gd name="T34" fmla="*/ 2147483647 w 3400"/>
              <a:gd name="T35" fmla="*/ 2147483647 h 1827"/>
              <a:gd name="T36" fmla="*/ 2147483647 w 3400"/>
              <a:gd name="T37" fmla="*/ 2147483647 h 1827"/>
              <a:gd name="T38" fmla="*/ 2147483647 w 3400"/>
              <a:gd name="T39" fmla="*/ 2147483647 h 1827"/>
              <a:gd name="T40" fmla="*/ 2147483647 w 3400"/>
              <a:gd name="T41" fmla="*/ 2147483647 h 1827"/>
              <a:gd name="T42" fmla="*/ 2147483647 w 3400"/>
              <a:gd name="T43" fmla="*/ 2147483647 h 1827"/>
              <a:gd name="T44" fmla="*/ 2147483647 w 3400"/>
              <a:gd name="T45" fmla="*/ 2147483647 h 1827"/>
              <a:gd name="T46" fmla="*/ 2147483647 w 3400"/>
              <a:gd name="T47" fmla="*/ 2147483647 h 1827"/>
              <a:gd name="T48" fmla="*/ 2147483647 w 3400"/>
              <a:gd name="T49" fmla="*/ 2147483647 h 1827"/>
              <a:gd name="T50" fmla="*/ 2147483647 w 3400"/>
              <a:gd name="T51" fmla="*/ 2147483647 h 1827"/>
              <a:gd name="T52" fmla="*/ 2147483647 w 3400"/>
              <a:gd name="T53" fmla="*/ 2147483647 h 1827"/>
              <a:gd name="T54" fmla="*/ 2147483647 w 3400"/>
              <a:gd name="T55" fmla="*/ 2147483647 h 1827"/>
              <a:gd name="T56" fmla="*/ 2147483647 w 3400"/>
              <a:gd name="T57" fmla="*/ 2147483647 h 1827"/>
              <a:gd name="T58" fmla="*/ 2147483647 w 3400"/>
              <a:gd name="T59" fmla="*/ 2147483647 h 1827"/>
              <a:gd name="T60" fmla="*/ 2147483647 w 3400"/>
              <a:gd name="T61" fmla="*/ 2147483647 h 1827"/>
              <a:gd name="T62" fmla="*/ 2147483647 w 3400"/>
              <a:gd name="T63" fmla="*/ 2147483647 h 1827"/>
              <a:gd name="T64" fmla="*/ 2147483647 w 3400"/>
              <a:gd name="T65" fmla="*/ 2147483647 h 1827"/>
              <a:gd name="T66" fmla="*/ 2147483647 w 3400"/>
              <a:gd name="T67" fmla="*/ 2147483647 h 1827"/>
              <a:gd name="T68" fmla="*/ 2147483647 w 3400"/>
              <a:gd name="T69" fmla="*/ 2147483647 h 1827"/>
              <a:gd name="T70" fmla="*/ 2147483647 w 3400"/>
              <a:gd name="T71" fmla="*/ 2147483647 h 1827"/>
              <a:gd name="T72" fmla="*/ 2147483647 w 3400"/>
              <a:gd name="T73" fmla="*/ 2147483647 h 1827"/>
              <a:gd name="T74" fmla="*/ 2147483647 w 3400"/>
              <a:gd name="T75" fmla="*/ 2147483647 h 1827"/>
              <a:gd name="T76" fmla="*/ 2147483647 w 3400"/>
              <a:gd name="T77" fmla="*/ 2147483647 h 1827"/>
              <a:gd name="T78" fmla="*/ 2147483647 w 3400"/>
              <a:gd name="T79" fmla="*/ 2147483647 h 1827"/>
              <a:gd name="T80" fmla="*/ 2147483647 w 3400"/>
              <a:gd name="T81" fmla="*/ 2147483647 h 1827"/>
              <a:gd name="T82" fmla="*/ 2147483647 w 3400"/>
              <a:gd name="T83" fmla="*/ 2147483647 h 1827"/>
              <a:gd name="T84" fmla="*/ 2147483647 w 3400"/>
              <a:gd name="T85" fmla="*/ 0 h 1827"/>
              <a:gd name="T86" fmla="*/ 2147483647 w 3400"/>
              <a:gd name="T87" fmla="*/ 2147483647 h 1827"/>
              <a:gd name="T88" fmla="*/ 2147483647 w 3400"/>
              <a:gd name="T89" fmla="*/ 2147483647 h 1827"/>
              <a:gd name="T90" fmla="*/ 2147483647 w 3400"/>
              <a:gd name="T91" fmla="*/ 2147483647 h 1827"/>
              <a:gd name="T92" fmla="*/ 2147483647 w 3400"/>
              <a:gd name="T93" fmla="*/ 2147483647 h 1827"/>
              <a:gd name="T94" fmla="*/ 2147483647 w 3400"/>
              <a:gd name="T95" fmla="*/ 2147483647 h 182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400"/>
              <a:gd name="T145" fmla="*/ 0 h 1827"/>
              <a:gd name="T146" fmla="*/ 3400 w 3400"/>
              <a:gd name="T147" fmla="*/ 1827 h 1827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400" h="1827">
                <a:moveTo>
                  <a:pt x="448" y="244"/>
                </a:moveTo>
                <a:cubicBezTo>
                  <a:pt x="415" y="252"/>
                  <a:pt x="380" y="255"/>
                  <a:pt x="348" y="267"/>
                </a:cubicBezTo>
                <a:cubicBezTo>
                  <a:pt x="331" y="274"/>
                  <a:pt x="320" y="292"/>
                  <a:pt x="303" y="300"/>
                </a:cubicBezTo>
                <a:cubicBezTo>
                  <a:pt x="282" y="310"/>
                  <a:pt x="259" y="315"/>
                  <a:pt x="237" y="322"/>
                </a:cubicBezTo>
                <a:cubicBezTo>
                  <a:pt x="193" y="384"/>
                  <a:pt x="223" y="331"/>
                  <a:pt x="203" y="444"/>
                </a:cubicBezTo>
                <a:cubicBezTo>
                  <a:pt x="196" y="485"/>
                  <a:pt x="171" y="521"/>
                  <a:pt x="148" y="555"/>
                </a:cubicBezTo>
                <a:cubicBezTo>
                  <a:pt x="127" y="619"/>
                  <a:pt x="98" y="678"/>
                  <a:pt x="81" y="744"/>
                </a:cubicBezTo>
                <a:cubicBezTo>
                  <a:pt x="77" y="774"/>
                  <a:pt x="70" y="803"/>
                  <a:pt x="70" y="833"/>
                </a:cubicBezTo>
                <a:cubicBezTo>
                  <a:pt x="70" y="881"/>
                  <a:pt x="0" y="1261"/>
                  <a:pt x="170" y="1322"/>
                </a:cubicBezTo>
                <a:cubicBezTo>
                  <a:pt x="201" y="1333"/>
                  <a:pt x="275" y="1347"/>
                  <a:pt x="314" y="1355"/>
                </a:cubicBezTo>
                <a:cubicBezTo>
                  <a:pt x="436" y="1417"/>
                  <a:pt x="266" y="1336"/>
                  <a:pt x="426" y="1389"/>
                </a:cubicBezTo>
                <a:cubicBezTo>
                  <a:pt x="439" y="1393"/>
                  <a:pt x="447" y="1406"/>
                  <a:pt x="459" y="1411"/>
                </a:cubicBezTo>
                <a:cubicBezTo>
                  <a:pt x="538" y="1447"/>
                  <a:pt x="539" y="1442"/>
                  <a:pt x="614" y="1455"/>
                </a:cubicBezTo>
                <a:cubicBezTo>
                  <a:pt x="683" y="1481"/>
                  <a:pt x="744" y="1502"/>
                  <a:pt x="814" y="1522"/>
                </a:cubicBezTo>
                <a:cubicBezTo>
                  <a:pt x="844" y="1551"/>
                  <a:pt x="881" y="1563"/>
                  <a:pt x="914" y="1589"/>
                </a:cubicBezTo>
                <a:cubicBezTo>
                  <a:pt x="941" y="1611"/>
                  <a:pt x="980" y="1645"/>
                  <a:pt x="1014" y="1655"/>
                </a:cubicBezTo>
                <a:cubicBezTo>
                  <a:pt x="1083" y="1675"/>
                  <a:pt x="1156" y="1683"/>
                  <a:pt x="1226" y="1700"/>
                </a:cubicBezTo>
                <a:cubicBezTo>
                  <a:pt x="1481" y="1827"/>
                  <a:pt x="2218" y="1765"/>
                  <a:pt x="2292" y="1766"/>
                </a:cubicBezTo>
                <a:cubicBezTo>
                  <a:pt x="2412" y="1782"/>
                  <a:pt x="2396" y="1786"/>
                  <a:pt x="2548" y="1766"/>
                </a:cubicBezTo>
                <a:cubicBezTo>
                  <a:pt x="2578" y="1762"/>
                  <a:pt x="2637" y="1744"/>
                  <a:pt x="2637" y="1744"/>
                </a:cubicBezTo>
                <a:cubicBezTo>
                  <a:pt x="2662" y="1731"/>
                  <a:pt x="2690" y="1725"/>
                  <a:pt x="2715" y="1711"/>
                </a:cubicBezTo>
                <a:cubicBezTo>
                  <a:pt x="2738" y="1698"/>
                  <a:pt x="2756" y="1674"/>
                  <a:pt x="2781" y="1666"/>
                </a:cubicBezTo>
                <a:cubicBezTo>
                  <a:pt x="2877" y="1634"/>
                  <a:pt x="2825" y="1650"/>
                  <a:pt x="2937" y="1622"/>
                </a:cubicBezTo>
                <a:cubicBezTo>
                  <a:pt x="3004" y="1577"/>
                  <a:pt x="2931" y="1620"/>
                  <a:pt x="3037" y="1589"/>
                </a:cubicBezTo>
                <a:cubicBezTo>
                  <a:pt x="3109" y="1568"/>
                  <a:pt x="3143" y="1549"/>
                  <a:pt x="3193" y="1500"/>
                </a:cubicBezTo>
                <a:cubicBezTo>
                  <a:pt x="3197" y="1489"/>
                  <a:pt x="3198" y="1476"/>
                  <a:pt x="3204" y="1466"/>
                </a:cubicBezTo>
                <a:cubicBezTo>
                  <a:pt x="3217" y="1443"/>
                  <a:pt x="3248" y="1400"/>
                  <a:pt x="3248" y="1400"/>
                </a:cubicBezTo>
                <a:cubicBezTo>
                  <a:pt x="3268" y="1337"/>
                  <a:pt x="3311" y="1282"/>
                  <a:pt x="3337" y="1222"/>
                </a:cubicBezTo>
                <a:cubicBezTo>
                  <a:pt x="3362" y="1165"/>
                  <a:pt x="3372" y="1102"/>
                  <a:pt x="3393" y="1044"/>
                </a:cubicBezTo>
                <a:cubicBezTo>
                  <a:pt x="3389" y="918"/>
                  <a:pt x="3400" y="791"/>
                  <a:pt x="3381" y="667"/>
                </a:cubicBezTo>
                <a:cubicBezTo>
                  <a:pt x="3377" y="641"/>
                  <a:pt x="3344" y="630"/>
                  <a:pt x="3326" y="611"/>
                </a:cubicBezTo>
                <a:cubicBezTo>
                  <a:pt x="3271" y="555"/>
                  <a:pt x="3271" y="546"/>
                  <a:pt x="3193" y="533"/>
                </a:cubicBezTo>
                <a:cubicBezTo>
                  <a:pt x="3178" y="522"/>
                  <a:pt x="3164" y="509"/>
                  <a:pt x="3148" y="500"/>
                </a:cubicBezTo>
                <a:cubicBezTo>
                  <a:pt x="3138" y="494"/>
                  <a:pt x="3123" y="497"/>
                  <a:pt x="3115" y="489"/>
                </a:cubicBezTo>
                <a:cubicBezTo>
                  <a:pt x="3010" y="382"/>
                  <a:pt x="3170" y="494"/>
                  <a:pt x="3059" y="422"/>
                </a:cubicBezTo>
                <a:cubicBezTo>
                  <a:pt x="3018" y="361"/>
                  <a:pt x="2970" y="344"/>
                  <a:pt x="2904" y="322"/>
                </a:cubicBezTo>
                <a:cubicBezTo>
                  <a:pt x="2823" y="244"/>
                  <a:pt x="2946" y="356"/>
                  <a:pt x="2848" y="289"/>
                </a:cubicBezTo>
                <a:cubicBezTo>
                  <a:pt x="2767" y="233"/>
                  <a:pt x="2860" y="270"/>
                  <a:pt x="2781" y="244"/>
                </a:cubicBezTo>
                <a:cubicBezTo>
                  <a:pt x="2674" y="172"/>
                  <a:pt x="2562" y="83"/>
                  <a:pt x="2426" y="78"/>
                </a:cubicBezTo>
                <a:cubicBezTo>
                  <a:pt x="2230" y="71"/>
                  <a:pt x="2033" y="71"/>
                  <a:pt x="1837" y="67"/>
                </a:cubicBezTo>
                <a:cubicBezTo>
                  <a:pt x="1785" y="63"/>
                  <a:pt x="1733" y="61"/>
                  <a:pt x="1681" y="55"/>
                </a:cubicBezTo>
                <a:cubicBezTo>
                  <a:pt x="1654" y="52"/>
                  <a:pt x="1629" y="38"/>
                  <a:pt x="1603" y="33"/>
                </a:cubicBezTo>
                <a:cubicBezTo>
                  <a:pt x="1534" y="19"/>
                  <a:pt x="1474" y="8"/>
                  <a:pt x="1403" y="0"/>
                </a:cubicBezTo>
                <a:cubicBezTo>
                  <a:pt x="1299" y="4"/>
                  <a:pt x="1195" y="1"/>
                  <a:pt x="1092" y="11"/>
                </a:cubicBezTo>
                <a:cubicBezTo>
                  <a:pt x="1068" y="13"/>
                  <a:pt x="1036" y="45"/>
                  <a:pt x="1014" y="55"/>
                </a:cubicBezTo>
                <a:cubicBezTo>
                  <a:pt x="963" y="78"/>
                  <a:pt x="912" y="104"/>
                  <a:pt x="859" y="122"/>
                </a:cubicBezTo>
                <a:cubicBezTo>
                  <a:pt x="759" y="155"/>
                  <a:pt x="669" y="211"/>
                  <a:pt x="570" y="244"/>
                </a:cubicBezTo>
                <a:cubicBezTo>
                  <a:pt x="531" y="257"/>
                  <a:pt x="489" y="244"/>
                  <a:pt x="448" y="244"/>
                </a:cubicBezTo>
                <a:close/>
              </a:path>
            </a:pathLst>
          </a:custGeom>
          <a:solidFill>
            <a:srgbClr val="CCFFCC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68611" name="Oval 3"/>
          <p:cNvSpPr>
            <a:spLocks noChangeArrowheads="1"/>
          </p:cNvSpPr>
          <p:nvPr/>
        </p:nvSpPr>
        <p:spPr bwMode="auto">
          <a:xfrm>
            <a:off x="2782491" y="1706167"/>
            <a:ext cx="3427809" cy="1534715"/>
          </a:xfrm>
          <a:prstGeom prst="ellipse">
            <a:avLst/>
          </a:prstGeom>
          <a:solidFill>
            <a:schemeClr val="accent1"/>
          </a:solidFill>
          <a:ln w="762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>
              <a:latin typeface="Arial" pitchFamily="34" charset="0"/>
            </a:endParaRPr>
          </a:p>
        </p:txBody>
      </p:sp>
      <p:sp>
        <p:nvSpPr>
          <p:cNvPr id="68612" name="Oval 4"/>
          <p:cNvSpPr>
            <a:spLocks noChangeArrowheads="1"/>
          </p:cNvSpPr>
          <p:nvPr/>
        </p:nvSpPr>
        <p:spPr bwMode="auto">
          <a:xfrm>
            <a:off x="3273028" y="1997869"/>
            <a:ext cx="965597" cy="647700"/>
          </a:xfrm>
          <a:prstGeom prst="ellipse">
            <a:avLst/>
          </a:prstGeom>
          <a:solidFill>
            <a:srgbClr val="CCFFCC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>
              <a:latin typeface="Arial" pitchFamily="34" charset="0"/>
            </a:endParaRP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3362908" y="1980010"/>
            <a:ext cx="79060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solidFill>
                  <a:srgbClr val="008000"/>
                </a:solidFill>
                <a:latin typeface="Arial" pitchFamily="34" charset="0"/>
              </a:rPr>
              <a:t>Food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solidFill>
                  <a:srgbClr val="008000"/>
                </a:solidFill>
                <a:latin typeface="Arial" pitchFamily="34" charset="0"/>
              </a:rPr>
              <a:t>Storage</a:t>
            </a:r>
          </a:p>
        </p:txBody>
      </p:sp>
      <p:sp>
        <p:nvSpPr>
          <p:cNvPr id="68614" name="Freeform 6"/>
          <p:cNvSpPr>
            <a:spLocks/>
          </p:cNvSpPr>
          <p:nvPr/>
        </p:nvSpPr>
        <p:spPr bwMode="auto">
          <a:xfrm>
            <a:off x="6435329" y="3730229"/>
            <a:ext cx="876300" cy="846534"/>
          </a:xfrm>
          <a:custGeom>
            <a:avLst/>
            <a:gdLst>
              <a:gd name="T0" fmla="*/ 2147483647 w 736"/>
              <a:gd name="T1" fmla="*/ 2147483647 h 711"/>
              <a:gd name="T2" fmla="*/ 0 w 736"/>
              <a:gd name="T3" fmla="*/ 2147483647 h 711"/>
              <a:gd name="T4" fmla="*/ 2147483647 w 736"/>
              <a:gd name="T5" fmla="*/ 2147483647 h 711"/>
              <a:gd name="T6" fmla="*/ 2147483647 w 736"/>
              <a:gd name="T7" fmla="*/ 2147483647 h 711"/>
              <a:gd name="T8" fmla="*/ 2147483647 w 736"/>
              <a:gd name="T9" fmla="*/ 2147483647 h 711"/>
              <a:gd name="T10" fmla="*/ 2147483647 w 736"/>
              <a:gd name="T11" fmla="*/ 2147483647 h 711"/>
              <a:gd name="T12" fmla="*/ 2147483647 w 736"/>
              <a:gd name="T13" fmla="*/ 2147483647 h 711"/>
              <a:gd name="T14" fmla="*/ 2147483647 w 736"/>
              <a:gd name="T15" fmla="*/ 2147483647 h 711"/>
              <a:gd name="T16" fmla="*/ 2147483647 w 736"/>
              <a:gd name="T17" fmla="*/ 2147483647 h 711"/>
              <a:gd name="T18" fmla="*/ 2147483647 w 736"/>
              <a:gd name="T19" fmla="*/ 2147483647 h 711"/>
              <a:gd name="T20" fmla="*/ 2147483647 w 736"/>
              <a:gd name="T21" fmla="*/ 2147483647 h 711"/>
              <a:gd name="T22" fmla="*/ 2147483647 w 736"/>
              <a:gd name="T23" fmla="*/ 2147483647 h 711"/>
              <a:gd name="T24" fmla="*/ 2147483647 w 736"/>
              <a:gd name="T25" fmla="*/ 2147483647 h 711"/>
              <a:gd name="T26" fmla="*/ 2147483647 w 736"/>
              <a:gd name="T27" fmla="*/ 2147483647 h 711"/>
              <a:gd name="T28" fmla="*/ 2147483647 w 736"/>
              <a:gd name="T29" fmla="*/ 2147483647 h 711"/>
              <a:gd name="T30" fmla="*/ 2147483647 w 736"/>
              <a:gd name="T31" fmla="*/ 2147483647 h 711"/>
              <a:gd name="T32" fmla="*/ 2147483647 w 736"/>
              <a:gd name="T33" fmla="*/ 2147483647 h 71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36"/>
              <a:gd name="T52" fmla="*/ 0 h 711"/>
              <a:gd name="T53" fmla="*/ 736 w 736"/>
              <a:gd name="T54" fmla="*/ 711 h 711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36" h="711">
                <a:moveTo>
                  <a:pt x="56" y="233"/>
                </a:moveTo>
                <a:cubicBezTo>
                  <a:pt x="19" y="270"/>
                  <a:pt x="12" y="328"/>
                  <a:pt x="0" y="378"/>
                </a:cubicBezTo>
                <a:cubicBezTo>
                  <a:pt x="21" y="462"/>
                  <a:pt x="46" y="571"/>
                  <a:pt x="122" y="622"/>
                </a:cubicBezTo>
                <a:cubicBezTo>
                  <a:pt x="178" y="709"/>
                  <a:pt x="283" y="699"/>
                  <a:pt x="378" y="711"/>
                </a:cubicBezTo>
                <a:cubicBezTo>
                  <a:pt x="380" y="711"/>
                  <a:pt x="497" y="706"/>
                  <a:pt x="511" y="678"/>
                </a:cubicBezTo>
                <a:cubicBezTo>
                  <a:pt x="560" y="579"/>
                  <a:pt x="484" y="599"/>
                  <a:pt x="578" y="533"/>
                </a:cubicBezTo>
                <a:cubicBezTo>
                  <a:pt x="624" y="464"/>
                  <a:pt x="692" y="448"/>
                  <a:pt x="733" y="367"/>
                </a:cubicBezTo>
                <a:cubicBezTo>
                  <a:pt x="729" y="308"/>
                  <a:pt x="736" y="247"/>
                  <a:pt x="722" y="189"/>
                </a:cubicBezTo>
                <a:cubicBezTo>
                  <a:pt x="712" y="148"/>
                  <a:pt x="661" y="140"/>
                  <a:pt x="633" y="122"/>
                </a:cubicBezTo>
                <a:cubicBezTo>
                  <a:pt x="542" y="62"/>
                  <a:pt x="521" y="40"/>
                  <a:pt x="411" y="22"/>
                </a:cubicBezTo>
                <a:cubicBezTo>
                  <a:pt x="344" y="0"/>
                  <a:pt x="313" y="28"/>
                  <a:pt x="256" y="67"/>
                </a:cubicBezTo>
                <a:cubicBezTo>
                  <a:pt x="247" y="73"/>
                  <a:pt x="243" y="84"/>
                  <a:pt x="233" y="89"/>
                </a:cubicBezTo>
                <a:cubicBezTo>
                  <a:pt x="219" y="96"/>
                  <a:pt x="204" y="96"/>
                  <a:pt x="189" y="100"/>
                </a:cubicBezTo>
                <a:cubicBezTo>
                  <a:pt x="176" y="109"/>
                  <a:pt x="143" y="128"/>
                  <a:pt x="133" y="144"/>
                </a:cubicBezTo>
                <a:cubicBezTo>
                  <a:pt x="127" y="154"/>
                  <a:pt x="129" y="169"/>
                  <a:pt x="122" y="178"/>
                </a:cubicBezTo>
                <a:cubicBezTo>
                  <a:pt x="114" y="188"/>
                  <a:pt x="99" y="192"/>
                  <a:pt x="89" y="200"/>
                </a:cubicBezTo>
                <a:cubicBezTo>
                  <a:pt x="77" y="210"/>
                  <a:pt x="56" y="233"/>
                  <a:pt x="56" y="233"/>
                </a:cubicBezTo>
                <a:close/>
              </a:path>
            </a:pathLst>
          </a:cu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4261247" y="1187053"/>
            <a:ext cx="109837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solidFill>
                  <a:srgbClr val="008000"/>
                </a:solidFill>
                <a:latin typeface="Arial" pitchFamily="34" charset="0"/>
              </a:rPr>
              <a:t>Slime Layer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429941" y="257175"/>
            <a:ext cx="2608659" cy="1550194"/>
            <a:chOff x="181" y="288"/>
            <a:chExt cx="1643" cy="1736"/>
          </a:xfrm>
        </p:grpSpPr>
        <p:sp>
          <p:nvSpPr>
            <p:cNvPr id="111645" name="Oval 9"/>
            <p:cNvSpPr>
              <a:spLocks noChangeArrowheads="1"/>
            </p:cNvSpPr>
            <p:nvPr/>
          </p:nvSpPr>
          <p:spPr bwMode="auto">
            <a:xfrm>
              <a:off x="538" y="768"/>
              <a:ext cx="566" cy="446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>
                <a:latin typeface="Arial" pitchFamily="34" charset="0"/>
              </a:endParaRPr>
            </a:p>
          </p:txBody>
        </p:sp>
        <p:sp>
          <p:nvSpPr>
            <p:cNvPr id="111646" name="Oval 10"/>
            <p:cNvSpPr>
              <a:spLocks noChangeArrowheads="1"/>
            </p:cNvSpPr>
            <p:nvPr/>
          </p:nvSpPr>
          <p:spPr bwMode="auto">
            <a:xfrm>
              <a:off x="1258" y="404"/>
              <a:ext cx="566" cy="445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>
                <a:solidFill>
                  <a:srgbClr val="008000"/>
                </a:solidFill>
                <a:latin typeface="Arial" pitchFamily="34" charset="0"/>
              </a:endParaRPr>
            </a:p>
          </p:txBody>
        </p:sp>
        <p:sp>
          <p:nvSpPr>
            <p:cNvPr id="111647" name="Freeform 11"/>
            <p:cNvSpPr>
              <a:spLocks/>
            </p:cNvSpPr>
            <p:nvPr/>
          </p:nvSpPr>
          <p:spPr bwMode="auto">
            <a:xfrm>
              <a:off x="1459" y="913"/>
              <a:ext cx="269" cy="1111"/>
            </a:xfrm>
            <a:custGeom>
              <a:avLst/>
              <a:gdLst>
                <a:gd name="T0" fmla="*/ 2 w 358"/>
                <a:gd name="T1" fmla="*/ 148626 h 833"/>
                <a:gd name="T2" fmla="*/ 2 w 358"/>
                <a:gd name="T3" fmla="*/ 89232 h 833"/>
                <a:gd name="T4" fmla="*/ 2 w 358"/>
                <a:gd name="T5" fmla="*/ 0 h 833"/>
                <a:gd name="T6" fmla="*/ 0 60000 65536"/>
                <a:gd name="T7" fmla="*/ 0 60000 65536"/>
                <a:gd name="T8" fmla="*/ 0 60000 65536"/>
                <a:gd name="T9" fmla="*/ 0 w 358"/>
                <a:gd name="T10" fmla="*/ 0 h 833"/>
                <a:gd name="T11" fmla="*/ 358 w 358"/>
                <a:gd name="T12" fmla="*/ 833 h 8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8" h="833">
                  <a:moveTo>
                    <a:pt x="358" y="833"/>
                  </a:moveTo>
                  <a:cubicBezTo>
                    <a:pt x="237" y="736"/>
                    <a:pt x="116" y="639"/>
                    <a:pt x="58" y="500"/>
                  </a:cubicBezTo>
                  <a:cubicBezTo>
                    <a:pt x="0" y="361"/>
                    <a:pt x="6" y="180"/>
                    <a:pt x="13" y="0"/>
                  </a:cubicBezTo>
                </a:path>
              </a:pathLst>
            </a:custGeom>
            <a:noFill/>
            <a:ln w="38100">
              <a:solidFill>
                <a:srgbClr val="33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ms-MY" sz="1350"/>
            </a:p>
          </p:txBody>
        </p:sp>
        <p:sp>
          <p:nvSpPr>
            <p:cNvPr id="111648" name="Freeform 12"/>
            <p:cNvSpPr>
              <a:spLocks/>
            </p:cNvSpPr>
            <p:nvPr/>
          </p:nvSpPr>
          <p:spPr bwMode="auto">
            <a:xfrm>
              <a:off x="1153" y="1076"/>
              <a:ext cx="342" cy="489"/>
            </a:xfrm>
            <a:custGeom>
              <a:avLst/>
              <a:gdLst>
                <a:gd name="T0" fmla="*/ 3 w 456"/>
                <a:gd name="T1" fmla="*/ 64371 h 367"/>
                <a:gd name="T2" fmla="*/ 2 w 456"/>
                <a:gd name="T3" fmla="*/ 17448 h 367"/>
                <a:gd name="T4" fmla="*/ 0 w 456"/>
                <a:gd name="T5" fmla="*/ 0 h 367"/>
                <a:gd name="T6" fmla="*/ 0 60000 65536"/>
                <a:gd name="T7" fmla="*/ 0 60000 65536"/>
                <a:gd name="T8" fmla="*/ 0 60000 65536"/>
                <a:gd name="T9" fmla="*/ 0 w 456"/>
                <a:gd name="T10" fmla="*/ 0 h 367"/>
                <a:gd name="T11" fmla="*/ 456 w 456"/>
                <a:gd name="T12" fmla="*/ 367 h 3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6" h="367">
                  <a:moveTo>
                    <a:pt x="456" y="367"/>
                  </a:moveTo>
                  <a:cubicBezTo>
                    <a:pt x="382" y="264"/>
                    <a:pt x="309" y="161"/>
                    <a:pt x="233" y="100"/>
                  </a:cubicBezTo>
                  <a:cubicBezTo>
                    <a:pt x="157" y="39"/>
                    <a:pt x="78" y="19"/>
                    <a:pt x="0" y="0"/>
                  </a:cubicBezTo>
                </a:path>
              </a:pathLst>
            </a:custGeom>
            <a:noFill/>
            <a:ln w="38100">
              <a:solidFill>
                <a:srgbClr val="33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ms-MY" sz="1350"/>
            </a:p>
          </p:txBody>
        </p:sp>
        <p:sp>
          <p:nvSpPr>
            <p:cNvPr id="111649" name="Text Box 13"/>
            <p:cNvSpPr txBox="1">
              <a:spLocks noChangeArrowheads="1"/>
            </p:cNvSpPr>
            <p:nvPr/>
          </p:nvSpPr>
          <p:spPr bwMode="auto">
            <a:xfrm>
              <a:off x="181" y="288"/>
              <a:ext cx="878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100">
                  <a:solidFill>
                    <a:srgbClr val="008000"/>
                  </a:solidFill>
                  <a:latin typeface="Arial" pitchFamily="34" charset="0"/>
                </a:rPr>
                <a:t>New Cells</a:t>
              </a:r>
            </a:p>
          </p:txBody>
        </p:sp>
      </p:grpSp>
      <p:sp>
        <p:nvSpPr>
          <p:cNvPr id="68622" name="Text Box 14"/>
          <p:cNvSpPr txBox="1">
            <a:spLocks noChangeArrowheads="1"/>
          </p:cNvSpPr>
          <p:nvPr/>
        </p:nvSpPr>
        <p:spPr bwMode="auto">
          <a:xfrm>
            <a:off x="1365648" y="2060972"/>
            <a:ext cx="78098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solidFill>
                  <a:srgbClr val="CC0000"/>
                </a:solidFill>
                <a:latin typeface="Arial" pitchFamily="34" charset="0"/>
              </a:rPr>
              <a:t>Oxygen</a:t>
            </a:r>
          </a:p>
        </p:txBody>
      </p:sp>
      <p:sp>
        <p:nvSpPr>
          <p:cNvPr id="68623" name="Freeform 15"/>
          <p:cNvSpPr>
            <a:spLocks/>
          </p:cNvSpPr>
          <p:nvPr/>
        </p:nvSpPr>
        <p:spPr bwMode="auto">
          <a:xfrm>
            <a:off x="1791891" y="1606154"/>
            <a:ext cx="1362075" cy="788194"/>
          </a:xfrm>
          <a:custGeom>
            <a:avLst/>
            <a:gdLst>
              <a:gd name="T0" fmla="*/ 0 w 1144"/>
              <a:gd name="T1" fmla="*/ 2147483647 h 662"/>
              <a:gd name="T2" fmla="*/ 2147483647 w 1144"/>
              <a:gd name="T3" fmla="*/ 2147483647 h 662"/>
              <a:gd name="T4" fmla="*/ 2147483647 w 1144"/>
              <a:gd name="T5" fmla="*/ 2147483647 h 662"/>
              <a:gd name="T6" fmla="*/ 2147483647 w 1144"/>
              <a:gd name="T7" fmla="*/ 2147483647 h 662"/>
              <a:gd name="T8" fmla="*/ 2147483647 w 1144"/>
              <a:gd name="T9" fmla="*/ 2147483647 h 662"/>
              <a:gd name="T10" fmla="*/ 2147483647 w 1144"/>
              <a:gd name="T11" fmla="*/ 2147483647 h 66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44"/>
              <a:gd name="T19" fmla="*/ 0 h 662"/>
              <a:gd name="T20" fmla="*/ 1144 w 1144"/>
              <a:gd name="T21" fmla="*/ 662 h 66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44" h="662">
                <a:moveTo>
                  <a:pt x="0" y="384"/>
                </a:moveTo>
                <a:cubicBezTo>
                  <a:pt x="29" y="347"/>
                  <a:pt x="122" y="217"/>
                  <a:pt x="177" y="162"/>
                </a:cubicBezTo>
                <a:cubicBezTo>
                  <a:pt x="232" y="107"/>
                  <a:pt x="263" y="75"/>
                  <a:pt x="333" y="51"/>
                </a:cubicBezTo>
                <a:cubicBezTo>
                  <a:pt x="403" y="27"/>
                  <a:pt x="506" y="0"/>
                  <a:pt x="600" y="18"/>
                </a:cubicBezTo>
                <a:cubicBezTo>
                  <a:pt x="694" y="36"/>
                  <a:pt x="809" y="55"/>
                  <a:pt x="900" y="162"/>
                </a:cubicBezTo>
                <a:cubicBezTo>
                  <a:pt x="991" y="269"/>
                  <a:pt x="1093" y="558"/>
                  <a:pt x="1144" y="662"/>
                </a:cubicBezTo>
              </a:path>
            </a:pathLst>
          </a:cu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68624" name="Text Box 16"/>
          <p:cNvSpPr txBox="1">
            <a:spLocks noChangeArrowheads="1"/>
          </p:cNvSpPr>
          <p:nvPr/>
        </p:nvSpPr>
        <p:spPr bwMode="auto">
          <a:xfrm>
            <a:off x="2968346" y="3867151"/>
            <a:ext cx="15023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solidFill>
                  <a:srgbClr val="CC0000"/>
                </a:solidFill>
                <a:latin typeface="Arial" pitchFamily="34" charset="0"/>
              </a:rPr>
              <a:t>Soluble Organics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>
              <a:solidFill>
                <a:srgbClr val="CC0000"/>
              </a:solidFill>
              <a:latin typeface="Arial" pitchFamily="34" charset="0"/>
            </a:endParaRPr>
          </a:p>
        </p:txBody>
      </p:sp>
      <p:sp>
        <p:nvSpPr>
          <p:cNvPr id="68625" name="Freeform 17"/>
          <p:cNvSpPr>
            <a:spLocks/>
          </p:cNvSpPr>
          <p:nvPr/>
        </p:nvSpPr>
        <p:spPr bwMode="auto">
          <a:xfrm>
            <a:off x="2062163" y="2844404"/>
            <a:ext cx="1594247" cy="1123950"/>
          </a:xfrm>
          <a:custGeom>
            <a:avLst/>
            <a:gdLst>
              <a:gd name="T0" fmla="*/ 2147483647 w 1339"/>
              <a:gd name="T1" fmla="*/ 2147483647 h 944"/>
              <a:gd name="T2" fmla="*/ 2147483647 w 1339"/>
              <a:gd name="T3" fmla="*/ 2147483647 h 944"/>
              <a:gd name="T4" fmla="*/ 2147483647 w 1339"/>
              <a:gd name="T5" fmla="*/ 0 h 944"/>
              <a:gd name="T6" fmla="*/ 0 60000 65536"/>
              <a:gd name="T7" fmla="*/ 0 60000 65536"/>
              <a:gd name="T8" fmla="*/ 0 60000 65536"/>
              <a:gd name="T9" fmla="*/ 0 w 1339"/>
              <a:gd name="T10" fmla="*/ 0 h 944"/>
              <a:gd name="T11" fmla="*/ 1339 w 1339"/>
              <a:gd name="T12" fmla="*/ 944 h 9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39" h="944">
                <a:moveTo>
                  <a:pt x="439" y="944"/>
                </a:moveTo>
                <a:cubicBezTo>
                  <a:pt x="393" y="899"/>
                  <a:pt x="0" y="834"/>
                  <a:pt x="150" y="677"/>
                </a:cubicBezTo>
                <a:cubicBezTo>
                  <a:pt x="300" y="520"/>
                  <a:pt x="852" y="253"/>
                  <a:pt x="1339" y="0"/>
                </a:cubicBezTo>
              </a:path>
            </a:pathLst>
          </a:cu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68626" name="Text Box 18"/>
          <p:cNvSpPr txBox="1">
            <a:spLocks noChangeArrowheads="1"/>
          </p:cNvSpPr>
          <p:nvPr/>
        </p:nvSpPr>
        <p:spPr bwMode="auto">
          <a:xfrm>
            <a:off x="4388752" y="1669257"/>
            <a:ext cx="101181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solidFill>
                  <a:srgbClr val="008000"/>
                </a:solidFill>
                <a:latin typeface="Arial" pitchFamily="34" charset="0"/>
              </a:rPr>
              <a:t>Cell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solidFill>
                  <a:srgbClr val="008000"/>
                </a:solidFill>
                <a:latin typeface="Arial" pitchFamily="34" charset="0"/>
              </a:rPr>
              <a:t>Membrane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5667375" y="1003697"/>
            <a:ext cx="1890713" cy="1398984"/>
            <a:chOff x="2850" y="1124"/>
            <a:chExt cx="1191" cy="1567"/>
          </a:xfrm>
        </p:grpSpPr>
        <p:sp>
          <p:nvSpPr>
            <p:cNvPr id="111641" name="Freeform 20"/>
            <p:cNvSpPr>
              <a:spLocks/>
            </p:cNvSpPr>
            <p:nvPr/>
          </p:nvSpPr>
          <p:spPr bwMode="auto">
            <a:xfrm>
              <a:off x="2850" y="1289"/>
              <a:ext cx="542" cy="1402"/>
            </a:xfrm>
            <a:custGeom>
              <a:avLst/>
              <a:gdLst>
                <a:gd name="T0" fmla="*/ 0 w 723"/>
                <a:gd name="T1" fmla="*/ 186813 h 1051"/>
                <a:gd name="T2" fmla="*/ 1 w 723"/>
                <a:gd name="T3" fmla="*/ 168822 h 1051"/>
                <a:gd name="T4" fmla="*/ 2 w 723"/>
                <a:gd name="T5" fmla="*/ 71574 h 1051"/>
                <a:gd name="T6" fmla="*/ 4 w 723"/>
                <a:gd name="T7" fmla="*/ 0 h 105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3"/>
                <a:gd name="T13" fmla="*/ 0 h 1051"/>
                <a:gd name="T14" fmla="*/ 723 w 723"/>
                <a:gd name="T15" fmla="*/ 1051 h 105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3" h="1051">
                  <a:moveTo>
                    <a:pt x="0" y="1044"/>
                  </a:moveTo>
                  <a:cubicBezTo>
                    <a:pt x="41" y="1027"/>
                    <a:pt x="169" y="1051"/>
                    <a:pt x="234" y="944"/>
                  </a:cubicBezTo>
                  <a:cubicBezTo>
                    <a:pt x="299" y="837"/>
                    <a:pt x="308" y="557"/>
                    <a:pt x="389" y="400"/>
                  </a:cubicBezTo>
                  <a:cubicBezTo>
                    <a:pt x="470" y="243"/>
                    <a:pt x="662" y="74"/>
                    <a:pt x="723" y="0"/>
                  </a:cubicBezTo>
                </a:path>
              </a:pathLst>
            </a:custGeom>
            <a:noFill/>
            <a:ln w="57150">
              <a:solidFill>
                <a:srgbClr val="33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ms-MY" sz="1350"/>
            </a:p>
          </p:txBody>
        </p:sp>
        <p:sp>
          <p:nvSpPr>
            <p:cNvPr id="111642" name="Text Box 21"/>
            <p:cNvSpPr txBox="1">
              <a:spLocks noChangeArrowheads="1"/>
            </p:cNvSpPr>
            <p:nvPr/>
          </p:nvSpPr>
          <p:spPr bwMode="auto">
            <a:xfrm>
              <a:off x="3414" y="1124"/>
              <a:ext cx="627" cy="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350">
                  <a:solidFill>
                    <a:srgbClr val="333399"/>
                  </a:solidFill>
                  <a:latin typeface="Arial" pitchFamily="34" charset="0"/>
                </a:rPr>
                <a:t>NH</a:t>
              </a:r>
              <a:r>
                <a:rPr lang="en-US" altLang="en-US" sz="1350" baseline="-25000">
                  <a:solidFill>
                    <a:srgbClr val="333399"/>
                  </a:solidFill>
                  <a:latin typeface="Arial" pitchFamily="34" charset="0"/>
                </a:rPr>
                <a:t>3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350">
                  <a:solidFill>
                    <a:srgbClr val="333399"/>
                  </a:solidFill>
                  <a:latin typeface="Arial" pitchFamily="34" charset="0"/>
                </a:rPr>
                <a:t>CO</a:t>
              </a:r>
              <a:r>
                <a:rPr lang="en-US" altLang="en-US" sz="1350" baseline="-25000">
                  <a:solidFill>
                    <a:srgbClr val="333399"/>
                  </a:solidFill>
                  <a:latin typeface="Arial" pitchFamily="34" charset="0"/>
                </a:rPr>
                <a:t>2</a:t>
              </a:r>
              <a:endParaRPr lang="en-US" altLang="en-US" sz="1350">
                <a:solidFill>
                  <a:srgbClr val="333399"/>
                </a:solidFill>
                <a:latin typeface="Arial" pitchFamily="34" charset="0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350">
                  <a:solidFill>
                    <a:srgbClr val="333399"/>
                  </a:solidFill>
                  <a:latin typeface="Arial" pitchFamily="34" charset="0"/>
                </a:rPr>
                <a:t>H</a:t>
              </a:r>
              <a:r>
                <a:rPr lang="en-US" altLang="en-US" sz="1350" baseline="-25000">
                  <a:solidFill>
                    <a:srgbClr val="333399"/>
                  </a:solidFill>
                  <a:latin typeface="Arial" pitchFamily="34" charset="0"/>
                </a:rPr>
                <a:t>2</a:t>
              </a:r>
              <a:r>
                <a:rPr lang="en-US" altLang="en-US" sz="1350">
                  <a:solidFill>
                    <a:srgbClr val="333399"/>
                  </a:solidFill>
                  <a:latin typeface="Arial" pitchFamily="34" charset="0"/>
                </a:rPr>
                <a:t>O</a:t>
              </a:r>
            </a:p>
          </p:txBody>
        </p:sp>
        <p:sp>
          <p:nvSpPr>
            <p:cNvPr id="111643" name="Freeform 22"/>
            <p:cNvSpPr>
              <a:spLocks/>
            </p:cNvSpPr>
            <p:nvPr/>
          </p:nvSpPr>
          <p:spPr bwMode="auto">
            <a:xfrm>
              <a:off x="3134" y="1556"/>
              <a:ext cx="308" cy="281"/>
            </a:xfrm>
            <a:custGeom>
              <a:avLst/>
              <a:gdLst>
                <a:gd name="T0" fmla="*/ 0 w 411"/>
                <a:gd name="T1" fmla="*/ 36609 h 211"/>
                <a:gd name="T2" fmla="*/ 1 w 411"/>
                <a:gd name="T3" fmla="*/ 7703 h 211"/>
                <a:gd name="T4" fmla="*/ 2 w 411"/>
                <a:gd name="T5" fmla="*/ 0 h 211"/>
                <a:gd name="T6" fmla="*/ 0 60000 65536"/>
                <a:gd name="T7" fmla="*/ 0 60000 65536"/>
                <a:gd name="T8" fmla="*/ 0 60000 65536"/>
                <a:gd name="T9" fmla="*/ 0 w 411"/>
                <a:gd name="T10" fmla="*/ 0 h 211"/>
                <a:gd name="T11" fmla="*/ 411 w 411"/>
                <a:gd name="T12" fmla="*/ 211 h 2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1" h="211">
                  <a:moveTo>
                    <a:pt x="0" y="211"/>
                  </a:moveTo>
                  <a:cubicBezTo>
                    <a:pt x="32" y="185"/>
                    <a:pt x="120" y="79"/>
                    <a:pt x="189" y="44"/>
                  </a:cubicBezTo>
                  <a:cubicBezTo>
                    <a:pt x="258" y="9"/>
                    <a:pt x="327" y="12"/>
                    <a:pt x="411" y="0"/>
                  </a:cubicBezTo>
                </a:path>
              </a:pathLst>
            </a:custGeom>
            <a:noFill/>
            <a:ln w="38100">
              <a:solidFill>
                <a:srgbClr val="33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ms-MY" sz="1350"/>
            </a:p>
          </p:txBody>
        </p:sp>
        <p:sp>
          <p:nvSpPr>
            <p:cNvPr id="111644" name="Freeform 23"/>
            <p:cNvSpPr>
              <a:spLocks/>
            </p:cNvSpPr>
            <p:nvPr/>
          </p:nvSpPr>
          <p:spPr bwMode="auto">
            <a:xfrm>
              <a:off x="3167" y="1716"/>
              <a:ext cx="258" cy="91"/>
            </a:xfrm>
            <a:custGeom>
              <a:avLst/>
              <a:gdLst>
                <a:gd name="T0" fmla="*/ 0 w 344"/>
                <a:gd name="T1" fmla="*/ 10821 h 68"/>
                <a:gd name="T2" fmla="*/ 2 w 344"/>
                <a:gd name="T3" fmla="*/ 385 h 68"/>
                <a:gd name="T4" fmla="*/ 2 w 344"/>
                <a:gd name="T5" fmla="*/ 12903 h 68"/>
                <a:gd name="T6" fmla="*/ 0 60000 65536"/>
                <a:gd name="T7" fmla="*/ 0 60000 65536"/>
                <a:gd name="T8" fmla="*/ 0 60000 65536"/>
                <a:gd name="T9" fmla="*/ 0 w 344"/>
                <a:gd name="T10" fmla="*/ 0 h 68"/>
                <a:gd name="T11" fmla="*/ 344 w 344"/>
                <a:gd name="T12" fmla="*/ 68 h 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4" h="68">
                  <a:moveTo>
                    <a:pt x="0" y="57"/>
                  </a:moveTo>
                  <a:cubicBezTo>
                    <a:pt x="26" y="44"/>
                    <a:pt x="87" y="0"/>
                    <a:pt x="144" y="2"/>
                  </a:cubicBezTo>
                  <a:cubicBezTo>
                    <a:pt x="201" y="4"/>
                    <a:pt x="269" y="40"/>
                    <a:pt x="344" y="68"/>
                  </a:cubicBezTo>
                </a:path>
              </a:pathLst>
            </a:custGeom>
            <a:noFill/>
            <a:ln w="38100">
              <a:solidFill>
                <a:srgbClr val="33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ms-MY" sz="1350"/>
            </a:p>
          </p:txBody>
        </p:sp>
      </p:grpSp>
      <p:sp>
        <p:nvSpPr>
          <p:cNvPr id="68632" name="Freeform 24"/>
          <p:cNvSpPr>
            <a:spLocks/>
          </p:cNvSpPr>
          <p:nvPr/>
        </p:nvSpPr>
        <p:spPr bwMode="auto">
          <a:xfrm>
            <a:off x="5310187" y="3117056"/>
            <a:ext cx="748904" cy="666750"/>
          </a:xfrm>
          <a:custGeom>
            <a:avLst/>
            <a:gdLst>
              <a:gd name="T0" fmla="*/ 2147483647 w 629"/>
              <a:gd name="T1" fmla="*/ 2147483647 h 560"/>
              <a:gd name="T2" fmla="*/ 2147483647 w 629"/>
              <a:gd name="T3" fmla="*/ 2147483647 h 560"/>
              <a:gd name="T4" fmla="*/ 0 w 629"/>
              <a:gd name="T5" fmla="*/ 2147483647 h 560"/>
              <a:gd name="T6" fmla="*/ 2147483647 w 629"/>
              <a:gd name="T7" fmla="*/ 2147483647 h 560"/>
              <a:gd name="T8" fmla="*/ 2147483647 w 629"/>
              <a:gd name="T9" fmla="*/ 2147483647 h 560"/>
              <a:gd name="T10" fmla="*/ 2147483647 w 629"/>
              <a:gd name="T11" fmla="*/ 2147483647 h 560"/>
              <a:gd name="T12" fmla="*/ 2147483647 w 629"/>
              <a:gd name="T13" fmla="*/ 2147483647 h 560"/>
              <a:gd name="T14" fmla="*/ 2147483647 w 629"/>
              <a:gd name="T15" fmla="*/ 2147483647 h 560"/>
              <a:gd name="T16" fmla="*/ 2147483647 w 629"/>
              <a:gd name="T17" fmla="*/ 2147483647 h 560"/>
              <a:gd name="T18" fmla="*/ 2147483647 w 629"/>
              <a:gd name="T19" fmla="*/ 2147483647 h 560"/>
              <a:gd name="T20" fmla="*/ 2147483647 w 629"/>
              <a:gd name="T21" fmla="*/ 2147483647 h 560"/>
              <a:gd name="T22" fmla="*/ 2147483647 w 629"/>
              <a:gd name="T23" fmla="*/ 2147483647 h 560"/>
              <a:gd name="T24" fmla="*/ 2147483647 w 629"/>
              <a:gd name="T25" fmla="*/ 2147483647 h 560"/>
              <a:gd name="T26" fmla="*/ 2147483647 w 629"/>
              <a:gd name="T27" fmla="*/ 2147483647 h 560"/>
              <a:gd name="T28" fmla="*/ 2147483647 w 629"/>
              <a:gd name="T29" fmla="*/ 2147483647 h 560"/>
              <a:gd name="T30" fmla="*/ 2147483647 w 629"/>
              <a:gd name="T31" fmla="*/ 2147483647 h 56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29"/>
              <a:gd name="T49" fmla="*/ 0 h 560"/>
              <a:gd name="T50" fmla="*/ 629 w 629"/>
              <a:gd name="T51" fmla="*/ 560 h 56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29" h="560">
                <a:moveTo>
                  <a:pt x="100" y="15"/>
                </a:moveTo>
                <a:cubicBezTo>
                  <a:pt x="98" y="34"/>
                  <a:pt x="93" y="135"/>
                  <a:pt x="78" y="171"/>
                </a:cubicBezTo>
                <a:cubicBezTo>
                  <a:pt x="61" y="211"/>
                  <a:pt x="24" y="246"/>
                  <a:pt x="0" y="282"/>
                </a:cubicBezTo>
                <a:cubicBezTo>
                  <a:pt x="9" y="375"/>
                  <a:pt x="3" y="450"/>
                  <a:pt x="100" y="482"/>
                </a:cubicBezTo>
                <a:cubicBezTo>
                  <a:pt x="147" y="527"/>
                  <a:pt x="97" y="486"/>
                  <a:pt x="189" y="526"/>
                </a:cubicBezTo>
                <a:cubicBezTo>
                  <a:pt x="201" y="531"/>
                  <a:pt x="211" y="542"/>
                  <a:pt x="223" y="548"/>
                </a:cubicBezTo>
                <a:cubicBezTo>
                  <a:pt x="233" y="553"/>
                  <a:pt x="245" y="556"/>
                  <a:pt x="256" y="560"/>
                </a:cubicBezTo>
                <a:cubicBezTo>
                  <a:pt x="349" y="556"/>
                  <a:pt x="442" y="558"/>
                  <a:pt x="534" y="548"/>
                </a:cubicBezTo>
                <a:cubicBezTo>
                  <a:pt x="568" y="544"/>
                  <a:pt x="589" y="460"/>
                  <a:pt x="589" y="460"/>
                </a:cubicBezTo>
                <a:cubicBezTo>
                  <a:pt x="593" y="389"/>
                  <a:pt x="594" y="318"/>
                  <a:pt x="601" y="248"/>
                </a:cubicBezTo>
                <a:cubicBezTo>
                  <a:pt x="602" y="234"/>
                  <a:pt x="629" y="196"/>
                  <a:pt x="601" y="182"/>
                </a:cubicBezTo>
                <a:cubicBezTo>
                  <a:pt x="577" y="170"/>
                  <a:pt x="549" y="175"/>
                  <a:pt x="523" y="171"/>
                </a:cubicBezTo>
                <a:cubicBezTo>
                  <a:pt x="519" y="160"/>
                  <a:pt x="514" y="149"/>
                  <a:pt x="512" y="137"/>
                </a:cubicBezTo>
                <a:cubicBezTo>
                  <a:pt x="490" y="0"/>
                  <a:pt x="543" y="33"/>
                  <a:pt x="389" y="48"/>
                </a:cubicBezTo>
                <a:cubicBezTo>
                  <a:pt x="305" y="40"/>
                  <a:pt x="274" y="46"/>
                  <a:pt x="212" y="4"/>
                </a:cubicBezTo>
                <a:cubicBezTo>
                  <a:pt x="123" y="17"/>
                  <a:pt x="160" y="15"/>
                  <a:pt x="100" y="15"/>
                </a:cubicBezTo>
                <a:close/>
              </a:path>
            </a:pathLst>
          </a:cu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68633" name="Text Box 25"/>
          <p:cNvSpPr txBox="1">
            <a:spLocks noChangeArrowheads="1"/>
          </p:cNvSpPr>
          <p:nvPr/>
        </p:nvSpPr>
        <p:spPr bwMode="auto">
          <a:xfrm>
            <a:off x="5405965" y="3818335"/>
            <a:ext cx="92525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solidFill>
                  <a:srgbClr val="CC0000"/>
                </a:solidFill>
                <a:latin typeface="Arial" pitchFamily="34" charset="0"/>
              </a:rPr>
              <a:t>Adsorbed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solidFill>
                  <a:srgbClr val="CC0000"/>
                </a:solidFill>
                <a:latin typeface="Arial" pitchFamily="34" charset="0"/>
              </a:rPr>
              <a:t>Particle</a:t>
            </a:r>
          </a:p>
        </p:txBody>
      </p:sp>
      <p:sp>
        <p:nvSpPr>
          <p:cNvPr id="68634" name="Freeform 26"/>
          <p:cNvSpPr>
            <a:spLocks/>
          </p:cNvSpPr>
          <p:nvPr/>
        </p:nvSpPr>
        <p:spPr bwMode="auto">
          <a:xfrm>
            <a:off x="3762375" y="2963466"/>
            <a:ext cx="1562100" cy="788194"/>
          </a:xfrm>
          <a:custGeom>
            <a:avLst/>
            <a:gdLst>
              <a:gd name="T0" fmla="*/ 2147483647 w 1312"/>
              <a:gd name="T1" fmla="*/ 2147483647 h 662"/>
              <a:gd name="T2" fmla="*/ 2147483647 w 1312"/>
              <a:gd name="T3" fmla="*/ 2147483647 h 662"/>
              <a:gd name="T4" fmla="*/ 2147483647 w 1312"/>
              <a:gd name="T5" fmla="*/ 2147483647 h 662"/>
              <a:gd name="T6" fmla="*/ 0 w 1312"/>
              <a:gd name="T7" fmla="*/ 0 h 662"/>
              <a:gd name="T8" fmla="*/ 0 60000 65536"/>
              <a:gd name="T9" fmla="*/ 0 60000 65536"/>
              <a:gd name="T10" fmla="*/ 0 60000 65536"/>
              <a:gd name="T11" fmla="*/ 0 60000 65536"/>
              <a:gd name="T12" fmla="*/ 0 w 1312"/>
              <a:gd name="T13" fmla="*/ 0 h 662"/>
              <a:gd name="T14" fmla="*/ 1312 w 1312"/>
              <a:gd name="T15" fmla="*/ 662 h 66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12" h="662">
                <a:moveTo>
                  <a:pt x="1312" y="400"/>
                </a:moveTo>
                <a:cubicBezTo>
                  <a:pt x="1141" y="539"/>
                  <a:pt x="928" y="648"/>
                  <a:pt x="756" y="655"/>
                </a:cubicBezTo>
                <a:cubicBezTo>
                  <a:pt x="584" y="662"/>
                  <a:pt x="404" y="553"/>
                  <a:pt x="278" y="444"/>
                </a:cubicBezTo>
                <a:cubicBezTo>
                  <a:pt x="152" y="335"/>
                  <a:pt x="58" y="92"/>
                  <a:pt x="0" y="0"/>
                </a:cubicBezTo>
              </a:path>
            </a:pathLst>
          </a:cu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5113735" y="2526506"/>
            <a:ext cx="714375" cy="820341"/>
            <a:chOff x="3334" y="2122"/>
            <a:chExt cx="600" cy="689"/>
          </a:xfrm>
        </p:grpSpPr>
        <p:sp>
          <p:nvSpPr>
            <p:cNvPr id="111638" name="Freeform 28"/>
            <p:cNvSpPr>
              <a:spLocks/>
            </p:cNvSpPr>
            <p:nvPr/>
          </p:nvSpPr>
          <p:spPr bwMode="auto">
            <a:xfrm>
              <a:off x="3334" y="2257"/>
              <a:ext cx="233" cy="487"/>
            </a:xfrm>
            <a:custGeom>
              <a:avLst/>
              <a:gdLst>
                <a:gd name="T0" fmla="*/ 0 w 233"/>
                <a:gd name="T1" fmla="*/ 32 h 487"/>
                <a:gd name="T2" fmla="*/ 55 w 233"/>
                <a:gd name="T3" fmla="*/ 76 h 487"/>
                <a:gd name="T4" fmla="*/ 233 w 233"/>
                <a:gd name="T5" fmla="*/ 487 h 487"/>
                <a:gd name="T6" fmla="*/ 0 60000 65536"/>
                <a:gd name="T7" fmla="*/ 0 60000 65536"/>
                <a:gd name="T8" fmla="*/ 0 60000 65536"/>
                <a:gd name="T9" fmla="*/ 0 w 233"/>
                <a:gd name="T10" fmla="*/ 0 h 487"/>
                <a:gd name="T11" fmla="*/ 233 w 233"/>
                <a:gd name="T12" fmla="*/ 487 h 4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3" h="487">
                  <a:moveTo>
                    <a:pt x="0" y="32"/>
                  </a:moveTo>
                  <a:cubicBezTo>
                    <a:pt x="9" y="41"/>
                    <a:pt x="16" y="0"/>
                    <a:pt x="55" y="76"/>
                  </a:cubicBezTo>
                  <a:cubicBezTo>
                    <a:pt x="94" y="152"/>
                    <a:pt x="203" y="419"/>
                    <a:pt x="233" y="487"/>
                  </a:cubicBezTo>
                </a:path>
              </a:pathLst>
            </a:custGeom>
            <a:noFill/>
            <a:ln w="38100">
              <a:solidFill>
                <a:srgbClr val="33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ms-MY" sz="1350"/>
            </a:p>
          </p:txBody>
        </p:sp>
        <p:sp>
          <p:nvSpPr>
            <p:cNvPr id="111639" name="Freeform 29"/>
            <p:cNvSpPr>
              <a:spLocks/>
            </p:cNvSpPr>
            <p:nvPr/>
          </p:nvSpPr>
          <p:spPr bwMode="auto">
            <a:xfrm>
              <a:off x="3600" y="2122"/>
              <a:ext cx="334" cy="500"/>
            </a:xfrm>
            <a:custGeom>
              <a:avLst/>
              <a:gdLst>
                <a:gd name="T0" fmla="*/ 0 w 334"/>
                <a:gd name="T1" fmla="*/ 0 h 500"/>
                <a:gd name="T2" fmla="*/ 178 w 334"/>
                <a:gd name="T3" fmla="*/ 233 h 500"/>
                <a:gd name="T4" fmla="*/ 334 w 334"/>
                <a:gd name="T5" fmla="*/ 500 h 500"/>
                <a:gd name="T6" fmla="*/ 0 60000 65536"/>
                <a:gd name="T7" fmla="*/ 0 60000 65536"/>
                <a:gd name="T8" fmla="*/ 0 60000 65536"/>
                <a:gd name="T9" fmla="*/ 0 w 334"/>
                <a:gd name="T10" fmla="*/ 0 h 500"/>
                <a:gd name="T11" fmla="*/ 334 w 334"/>
                <a:gd name="T12" fmla="*/ 500 h 5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4" h="500">
                  <a:moveTo>
                    <a:pt x="0" y="0"/>
                  </a:moveTo>
                  <a:cubicBezTo>
                    <a:pt x="30" y="41"/>
                    <a:pt x="122" y="150"/>
                    <a:pt x="178" y="233"/>
                  </a:cubicBezTo>
                  <a:cubicBezTo>
                    <a:pt x="234" y="316"/>
                    <a:pt x="258" y="398"/>
                    <a:pt x="334" y="500"/>
                  </a:cubicBezTo>
                </a:path>
              </a:pathLst>
            </a:custGeom>
            <a:noFill/>
            <a:ln w="38100">
              <a:solidFill>
                <a:srgbClr val="33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ms-MY" sz="1350"/>
            </a:p>
          </p:txBody>
        </p:sp>
        <p:sp>
          <p:nvSpPr>
            <p:cNvPr id="111640" name="Freeform 30"/>
            <p:cNvSpPr>
              <a:spLocks/>
            </p:cNvSpPr>
            <p:nvPr/>
          </p:nvSpPr>
          <p:spPr bwMode="auto">
            <a:xfrm>
              <a:off x="3456" y="2196"/>
              <a:ext cx="311" cy="615"/>
            </a:xfrm>
            <a:custGeom>
              <a:avLst/>
              <a:gdLst>
                <a:gd name="T0" fmla="*/ 11 w 311"/>
                <a:gd name="T1" fmla="*/ 26 h 615"/>
                <a:gd name="T2" fmla="*/ 22 w 311"/>
                <a:gd name="T3" fmla="*/ 26 h 615"/>
                <a:gd name="T4" fmla="*/ 144 w 311"/>
                <a:gd name="T5" fmla="*/ 182 h 615"/>
                <a:gd name="T6" fmla="*/ 311 w 311"/>
                <a:gd name="T7" fmla="*/ 615 h 6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1"/>
                <a:gd name="T13" fmla="*/ 0 h 615"/>
                <a:gd name="T14" fmla="*/ 311 w 311"/>
                <a:gd name="T15" fmla="*/ 615 h 6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1" h="615">
                  <a:moveTo>
                    <a:pt x="11" y="26"/>
                  </a:moveTo>
                  <a:cubicBezTo>
                    <a:pt x="13" y="28"/>
                    <a:pt x="0" y="0"/>
                    <a:pt x="22" y="26"/>
                  </a:cubicBezTo>
                  <a:cubicBezTo>
                    <a:pt x="44" y="52"/>
                    <a:pt x="96" y="84"/>
                    <a:pt x="144" y="182"/>
                  </a:cubicBezTo>
                  <a:cubicBezTo>
                    <a:pt x="192" y="280"/>
                    <a:pt x="251" y="447"/>
                    <a:pt x="311" y="615"/>
                  </a:cubicBezTo>
                </a:path>
              </a:pathLst>
            </a:custGeom>
            <a:noFill/>
            <a:ln w="38100">
              <a:solidFill>
                <a:srgbClr val="33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ms-MY" sz="1350"/>
            </a:p>
          </p:txBody>
        </p:sp>
      </p:grpSp>
      <p:sp>
        <p:nvSpPr>
          <p:cNvPr id="68639" name="Text Box 31"/>
          <p:cNvSpPr txBox="1">
            <a:spLocks noChangeArrowheads="1"/>
          </p:cNvSpPr>
          <p:nvPr/>
        </p:nvSpPr>
        <p:spPr bwMode="auto">
          <a:xfrm>
            <a:off x="4423173" y="2362200"/>
            <a:ext cx="89639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solidFill>
                  <a:schemeClr val="accent2"/>
                </a:solidFill>
                <a:latin typeface="Arial" pitchFamily="34" charset="0"/>
              </a:rPr>
              <a:t>Enzymes</a:t>
            </a:r>
          </a:p>
        </p:txBody>
      </p:sp>
      <p:sp>
        <p:nvSpPr>
          <p:cNvPr id="68640" name="Text Box 32"/>
          <p:cNvSpPr txBox="1">
            <a:spLocks noChangeArrowheads="1"/>
          </p:cNvSpPr>
          <p:nvPr/>
        </p:nvSpPr>
        <p:spPr bwMode="auto">
          <a:xfrm>
            <a:off x="4800600" y="57150"/>
            <a:ext cx="219976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solidFill>
                  <a:srgbClr val="663300"/>
                </a:solidFill>
                <a:latin typeface="Arial" pitchFamily="34" charset="0"/>
              </a:rPr>
              <a:t>Wastewater</a:t>
            </a:r>
          </a:p>
        </p:txBody>
      </p:sp>
      <p:sp>
        <p:nvSpPr>
          <p:cNvPr id="68641" name="Rectangle 33"/>
          <p:cNvSpPr>
            <a:spLocks noChangeArrowheads="1"/>
          </p:cNvSpPr>
          <p:nvPr/>
        </p:nvSpPr>
        <p:spPr bwMode="auto">
          <a:xfrm>
            <a:off x="2352675" y="3424237"/>
            <a:ext cx="112723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solidFill>
                  <a:srgbClr val="CC0000"/>
                </a:solidFill>
                <a:latin typeface="Arial" pitchFamily="34" charset="0"/>
              </a:rPr>
              <a:t>(Absorption)</a:t>
            </a:r>
          </a:p>
        </p:txBody>
      </p:sp>
    </p:spTree>
    <p:extLst>
      <p:ext uri="{BB962C8B-B14F-4D97-AF65-F5344CB8AC3E}">
        <p14:creationId xmlns:p14="http://schemas.microsoft.com/office/powerpoint/2010/main" val="91853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68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5" dur="300"/>
                                        <p:tgtEl>
                                          <p:spTgt spid="68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8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8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8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68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 animBg="1"/>
      <p:bldP spid="68611" grpId="0" animBg="1"/>
      <p:bldP spid="68612" grpId="0" animBg="1"/>
      <p:bldP spid="68613" grpId="0" autoUpdateAnimBg="0"/>
      <p:bldP spid="68614" grpId="0" animBg="1"/>
      <p:bldP spid="68615" grpId="0" autoUpdateAnimBg="0"/>
      <p:bldP spid="68622" grpId="0" autoUpdateAnimBg="0"/>
      <p:bldP spid="68623" grpId="0" animBg="1"/>
      <p:bldP spid="68624" grpId="0" autoUpdateAnimBg="0"/>
      <p:bldP spid="68625" grpId="0" animBg="1"/>
      <p:bldP spid="68626" grpId="0" autoUpdateAnimBg="0"/>
      <p:bldP spid="68632" grpId="0" animBg="1"/>
      <p:bldP spid="68633" grpId="0" autoUpdateAnimBg="0"/>
      <p:bldP spid="68634" grpId="0" animBg="1"/>
      <p:bldP spid="68639" grpId="0" autoUpdateAnimBg="0"/>
      <p:bldP spid="68640" grpId="0" autoUpdateAnimBg="0"/>
      <p:bldP spid="68641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67744" y="2265660"/>
            <a:ext cx="4608512" cy="826255"/>
            <a:chOff x="2253890" y="2008261"/>
            <a:chExt cx="4608512" cy="826255"/>
          </a:xfrm>
        </p:grpSpPr>
        <p:sp>
          <p:nvSpPr>
            <p:cNvPr id="8" name="Text Placeholder 3"/>
            <p:cNvSpPr txBox="1">
              <a:spLocks/>
            </p:cNvSpPr>
            <p:nvPr/>
          </p:nvSpPr>
          <p:spPr>
            <a:xfrm>
              <a:off x="2253890" y="2557829"/>
              <a:ext cx="4608512" cy="276687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ko-KR" altLang="en-US" sz="14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9" name="Title 4"/>
            <p:cNvSpPr txBox="1">
              <a:spLocks/>
            </p:cNvSpPr>
            <p:nvPr/>
          </p:nvSpPr>
          <p:spPr>
            <a:xfrm>
              <a:off x="2253890" y="2008261"/>
              <a:ext cx="4608512" cy="542078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1" hangingPunct="1">
                <a:spcBef>
                  <a:spcPct val="0"/>
                </a:spcBef>
                <a:buNone/>
                <a:defRPr sz="3600" b="1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en-US" altLang="ko-KR" dirty="0">
                  <a:solidFill>
                    <a:schemeClr val="bg1"/>
                  </a:solidFill>
                  <a:latin typeface="+mj-lt"/>
                </a:rPr>
                <a:t>Wastewater</a:t>
              </a:r>
              <a:endParaRPr lang="ko-KR" altLang="en-US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>
            <a:off x="4230213" y="1398899"/>
            <a:ext cx="683574" cy="730559"/>
          </a:xfrm>
          <a:custGeom>
            <a:avLst/>
            <a:gdLst>
              <a:gd name="connsiteX0" fmla="*/ 795647 w 2149434"/>
              <a:gd name="connsiteY0" fmla="*/ 2933205 h 2933205"/>
              <a:gd name="connsiteX1" fmla="*/ 0 w 2149434"/>
              <a:gd name="connsiteY1" fmla="*/ 1531917 h 2933205"/>
              <a:gd name="connsiteX2" fmla="*/ 463138 w 2149434"/>
              <a:gd name="connsiteY2" fmla="*/ 1733797 h 2933205"/>
              <a:gd name="connsiteX3" fmla="*/ 700645 w 2149434"/>
              <a:gd name="connsiteY3" fmla="*/ 166255 h 2933205"/>
              <a:gd name="connsiteX4" fmla="*/ 676894 w 2149434"/>
              <a:gd name="connsiteY4" fmla="*/ 0 h 2933205"/>
              <a:gd name="connsiteX5" fmla="*/ 2066307 w 2149434"/>
              <a:gd name="connsiteY5" fmla="*/ 819397 h 2933205"/>
              <a:gd name="connsiteX6" fmla="*/ 2149434 w 2149434"/>
              <a:gd name="connsiteY6" fmla="*/ 593766 h 2933205"/>
              <a:gd name="connsiteX7" fmla="*/ 1816925 w 2149434"/>
              <a:gd name="connsiteY7" fmla="*/ 2933205 h 2933205"/>
              <a:gd name="connsiteX8" fmla="*/ 1187533 w 2149434"/>
              <a:gd name="connsiteY8" fmla="*/ 926275 h 2933205"/>
              <a:gd name="connsiteX9" fmla="*/ 1080655 w 2149434"/>
              <a:gd name="connsiteY9" fmla="*/ 1828800 h 2933205"/>
              <a:gd name="connsiteX10" fmla="*/ 914400 w 2149434"/>
              <a:gd name="connsiteY10" fmla="*/ 1448790 h 2933205"/>
              <a:gd name="connsiteX11" fmla="*/ 795647 w 2149434"/>
              <a:gd name="connsiteY11" fmla="*/ 2933205 h 2933205"/>
              <a:gd name="connsiteX0" fmla="*/ 795647 w 2149434"/>
              <a:gd name="connsiteY0" fmla="*/ 2933205 h 2933205"/>
              <a:gd name="connsiteX1" fmla="*/ 0 w 2149434"/>
              <a:gd name="connsiteY1" fmla="*/ 1531917 h 2933205"/>
              <a:gd name="connsiteX2" fmla="*/ 463138 w 2149434"/>
              <a:gd name="connsiteY2" fmla="*/ 1733797 h 2933205"/>
              <a:gd name="connsiteX3" fmla="*/ 676894 w 2149434"/>
              <a:gd name="connsiteY3" fmla="*/ 0 h 2933205"/>
              <a:gd name="connsiteX4" fmla="*/ 2066307 w 2149434"/>
              <a:gd name="connsiteY4" fmla="*/ 819397 h 2933205"/>
              <a:gd name="connsiteX5" fmla="*/ 2149434 w 2149434"/>
              <a:gd name="connsiteY5" fmla="*/ 593766 h 2933205"/>
              <a:gd name="connsiteX6" fmla="*/ 1816925 w 2149434"/>
              <a:gd name="connsiteY6" fmla="*/ 2933205 h 2933205"/>
              <a:gd name="connsiteX7" fmla="*/ 1187533 w 2149434"/>
              <a:gd name="connsiteY7" fmla="*/ 926275 h 2933205"/>
              <a:gd name="connsiteX8" fmla="*/ 1080655 w 2149434"/>
              <a:gd name="connsiteY8" fmla="*/ 1828800 h 2933205"/>
              <a:gd name="connsiteX9" fmla="*/ 914400 w 2149434"/>
              <a:gd name="connsiteY9" fmla="*/ 1448790 h 2933205"/>
              <a:gd name="connsiteX10" fmla="*/ 795647 w 2149434"/>
              <a:gd name="connsiteY10" fmla="*/ 2933205 h 2933205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2066307 w 2149434"/>
              <a:gd name="connsiteY4" fmla="*/ 1036680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2066307 w 2149434"/>
              <a:gd name="connsiteY4" fmla="*/ 1036680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1975772 w 2149434"/>
              <a:gd name="connsiteY4" fmla="*/ 991413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1975772 w 2149434"/>
              <a:gd name="connsiteY4" fmla="*/ 991413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1975772 w 2149434"/>
              <a:gd name="connsiteY4" fmla="*/ 991413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095113"/>
              <a:gd name="connsiteY0" fmla="*/ 3150488 h 3150488"/>
              <a:gd name="connsiteX1" fmla="*/ 0 w 2095113"/>
              <a:gd name="connsiteY1" fmla="*/ 1749200 h 3150488"/>
              <a:gd name="connsiteX2" fmla="*/ 463138 w 2095113"/>
              <a:gd name="connsiteY2" fmla="*/ 1951080 h 3150488"/>
              <a:gd name="connsiteX3" fmla="*/ 776482 w 2095113"/>
              <a:gd name="connsiteY3" fmla="*/ 0 h 3150488"/>
              <a:gd name="connsiteX4" fmla="*/ 1975772 w 2095113"/>
              <a:gd name="connsiteY4" fmla="*/ 991413 h 3150488"/>
              <a:gd name="connsiteX5" fmla="*/ 2095113 w 2095113"/>
              <a:gd name="connsiteY5" fmla="*/ 702407 h 3150488"/>
              <a:gd name="connsiteX6" fmla="*/ 1816925 w 2095113"/>
              <a:gd name="connsiteY6" fmla="*/ 3150488 h 3150488"/>
              <a:gd name="connsiteX7" fmla="*/ 1187533 w 2095113"/>
              <a:gd name="connsiteY7" fmla="*/ 1143558 h 3150488"/>
              <a:gd name="connsiteX8" fmla="*/ 1080655 w 2095113"/>
              <a:gd name="connsiteY8" fmla="*/ 2046083 h 3150488"/>
              <a:gd name="connsiteX9" fmla="*/ 914400 w 2095113"/>
              <a:gd name="connsiteY9" fmla="*/ 1666073 h 3150488"/>
              <a:gd name="connsiteX10" fmla="*/ 795647 w 2095113"/>
              <a:gd name="connsiteY10" fmla="*/ 3150488 h 3150488"/>
              <a:gd name="connsiteX0" fmla="*/ 795647 w 2760540"/>
              <a:gd name="connsiteY0" fmla="*/ 3150488 h 3150488"/>
              <a:gd name="connsiteX1" fmla="*/ 0 w 2760540"/>
              <a:gd name="connsiteY1" fmla="*/ 1749200 h 3150488"/>
              <a:gd name="connsiteX2" fmla="*/ 463138 w 2760540"/>
              <a:gd name="connsiteY2" fmla="*/ 1951080 h 3150488"/>
              <a:gd name="connsiteX3" fmla="*/ 776482 w 2760540"/>
              <a:gd name="connsiteY3" fmla="*/ 0 h 3150488"/>
              <a:gd name="connsiteX4" fmla="*/ 1975772 w 2760540"/>
              <a:gd name="connsiteY4" fmla="*/ 991413 h 3150488"/>
              <a:gd name="connsiteX5" fmla="*/ 2095113 w 2760540"/>
              <a:gd name="connsiteY5" fmla="*/ 702407 h 3150488"/>
              <a:gd name="connsiteX6" fmla="*/ 1816925 w 2760540"/>
              <a:gd name="connsiteY6" fmla="*/ 3150488 h 3150488"/>
              <a:gd name="connsiteX7" fmla="*/ 1187533 w 2760540"/>
              <a:gd name="connsiteY7" fmla="*/ 1143558 h 3150488"/>
              <a:gd name="connsiteX8" fmla="*/ 1080655 w 2760540"/>
              <a:gd name="connsiteY8" fmla="*/ 2046083 h 3150488"/>
              <a:gd name="connsiteX9" fmla="*/ 914400 w 2760540"/>
              <a:gd name="connsiteY9" fmla="*/ 1666073 h 3150488"/>
              <a:gd name="connsiteX10" fmla="*/ 795647 w 2760540"/>
              <a:gd name="connsiteY10" fmla="*/ 3150488 h 3150488"/>
              <a:gd name="connsiteX0" fmla="*/ 795647 w 2904019"/>
              <a:gd name="connsiteY0" fmla="*/ 3150488 h 3150488"/>
              <a:gd name="connsiteX1" fmla="*/ 0 w 2904019"/>
              <a:gd name="connsiteY1" fmla="*/ 1749200 h 3150488"/>
              <a:gd name="connsiteX2" fmla="*/ 463138 w 2904019"/>
              <a:gd name="connsiteY2" fmla="*/ 1951080 h 3150488"/>
              <a:gd name="connsiteX3" fmla="*/ 776482 w 2904019"/>
              <a:gd name="connsiteY3" fmla="*/ 0 h 3150488"/>
              <a:gd name="connsiteX4" fmla="*/ 1975772 w 2904019"/>
              <a:gd name="connsiteY4" fmla="*/ 991413 h 3150488"/>
              <a:gd name="connsiteX5" fmla="*/ 2095113 w 2904019"/>
              <a:gd name="connsiteY5" fmla="*/ 702407 h 3150488"/>
              <a:gd name="connsiteX6" fmla="*/ 1816925 w 2904019"/>
              <a:gd name="connsiteY6" fmla="*/ 3150488 h 3150488"/>
              <a:gd name="connsiteX7" fmla="*/ 1187533 w 2904019"/>
              <a:gd name="connsiteY7" fmla="*/ 1143558 h 3150488"/>
              <a:gd name="connsiteX8" fmla="*/ 1080655 w 2904019"/>
              <a:gd name="connsiteY8" fmla="*/ 2046083 h 3150488"/>
              <a:gd name="connsiteX9" fmla="*/ 914400 w 2904019"/>
              <a:gd name="connsiteY9" fmla="*/ 1666073 h 3150488"/>
              <a:gd name="connsiteX10" fmla="*/ 795647 w 2904019"/>
              <a:gd name="connsiteY10" fmla="*/ 3150488 h 3150488"/>
              <a:gd name="connsiteX0" fmla="*/ 795647 w 2905418"/>
              <a:gd name="connsiteY0" fmla="*/ 3150488 h 3186701"/>
              <a:gd name="connsiteX1" fmla="*/ 0 w 2905418"/>
              <a:gd name="connsiteY1" fmla="*/ 1749200 h 3186701"/>
              <a:gd name="connsiteX2" fmla="*/ 463138 w 2905418"/>
              <a:gd name="connsiteY2" fmla="*/ 1951080 h 3186701"/>
              <a:gd name="connsiteX3" fmla="*/ 776482 w 2905418"/>
              <a:gd name="connsiteY3" fmla="*/ 0 h 3186701"/>
              <a:gd name="connsiteX4" fmla="*/ 1975772 w 2905418"/>
              <a:gd name="connsiteY4" fmla="*/ 991413 h 3186701"/>
              <a:gd name="connsiteX5" fmla="*/ 2095113 w 2905418"/>
              <a:gd name="connsiteY5" fmla="*/ 702407 h 3186701"/>
              <a:gd name="connsiteX6" fmla="*/ 1821452 w 2905418"/>
              <a:gd name="connsiteY6" fmla="*/ 3186701 h 3186701"/>
              <a:gd name="connsiteX7" fmla="*/ 1187533 w 2905418"/>
              <a:gd name="connsiteY7" fmla="*/ 1143558 h 3186701"/>
              <a:gd name="connsiteX8" fmla="*/ 1080655 w 2905418"/>
              <a:gd name="connsiteY8" fmla="*/ 2046083 h 3186701"/>
              <a:gd name="connsiteX9" fmla="*/ 914400 w 2905418"/>
              <a:gd name="connsiteY9" fmla="*/ 1666073 h 3186701"/>
              <a:gd name="connsiteX10" fmla="*/ 795647 w 2905418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1975772 w 2937337"/>
              <a:gd name="connsiteY4" fmla="*/ 991413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034620 w 2937337"/>
              <a:gd name="connsiteY4" fmla="*/ 129470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034620 w 2937337"/>
              <a:gd name="connsiteY4" fmla="*/ 129470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034620 w 2937337"/>
              <a:gd name="connsiteY4" fmla="*/ 129470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893849"/>
              <a:gd name="connsiteY0" fmla="*/ 3150488 h 3186701"/>
              <a:gd name="connsiteX1" fmla="*/ 0 w 2893849"/>
              <a:gd name="connsiteY1" fmla="*/ 1749200 h 3186701"/>
              <a:gd name="connsiteX2" fmla="*/ 463138 w 2893849"/>
              <a:gd name="connsiteY2" fmla="*/ 1951080 h 3186701"/>
              <a:gd name="connsiteX3" fmla="*/ 776482 w 2893849"/>
              <a:gd name="connsiteY3" fmla="*/ 0 h 3186701"/>
              <a:gd name="connsiteX4" fmla="*/ 2034620 w 2893849"/>
              <a:gd name="connsiteY4" fmla="*/ 1294704 h 3186701"/>
              <a:gd name="connsiteX5" fmla="*/ 2031739 w 2893849"/>
              <a:gd name="connsiteY5" fmla="*/ 711461 h 3186701"/>
              <a:gd name="connsiteX6" fmla="*/ 1821452 w 2893849"/>
              <a:gd name="connsiteY6" fmla="*/ 3186701 h 3186701"/>
              <a:gd name="connsiteX7" fmla="*/ 1187533 w 2893849"/>
              <a:gd name="connsiteY7" fmla="*/ 1143558 h 3186701"/>
              <a:gd name="connsiteX8" fmla="*/ 1080655 w 2893849"/>
              <a:gd name="connsiteY8" fmla="*/ 2046083 h 3186701"/>
              <a:gd name="connsiteX9" fmla="*/ 914400 w 2893849"/>
              <a:gd name="connsiteY9" fmla="*/ 1666073 h 3186701"/>
              <a:gd name="connsiteX10" fmla="*/ 795647 w 2893849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03465 w 2936139"/>
              <a:gd name="connsiteY0" fmla="*/ 3168594 h 3186701"/>
              <a:gd name="connsiteX1" fmla="*/ 0 w 2936139"/>
              <a:gd name="connsiteY1" fmla="*/ 1726566 h 3186701"/>
              <a:gd name="connsiteX2" fmla="*/ 404291 w 2936139"/>
              <a:gd name="connsiteY2" fmla="*/ 2009927 h 3186701"/>
              <a:gd name="connsiteX3" fmla="*/ 781009 w 2936139"/>
              <a:gd name="connsiteY3" fmla="*/ 0 h 3186701"/>
              <a:gd name="connsiteX4" fmla="*/ 2039147 w 2936139"/>
              <a:gd name="connsiteY4" fmla="*/ 1294704 h 3186701"/>
              <a:gd name="connsiteX5" fmla="*/ 2036266 w 2936139"/>
              <a:gd name="connsiteY5" fmla="*/ 711461 h 3186701"/>
              <a:gd name="connsiteX6" fmla="*/ 1825979 w 2936139"/>
              <a:gd name="connsiteY6" fmla="*/ 3186701 h 3186701"/>
              <a:gd name="connsiteX7" fmla="*/ 1192060 w 2936139"/>
              <a:gd name="connsiteY7" fmla="*/ 1143558 h 3186701"/>
              <a:gd name="connsiteX8" fmla="*/ 1085182 w 2936139"/>
              <a:gd name="connsiteY8" fmla="*/ 2046083 h 3186701"/>
              <a:gd name="connsiteX9" fmla="*/ 918927 w 2936139"/>
              <a:gd name="connsiteY9" fmla="*/ 1666073 h 3186701"/>
              <a:gd name="connsiteX10" fmla="*/ 1103465 w 2936139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64195 w 2981407"/>
              <a:gd name="connsiteY9" fmla="*/ 1666073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64195 w 2981407"/>
              <a:gd name="connsiteY9" fmla="*/ 1666073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64195 w 2981407"/>
              <a:gd name="connsiteY9" fmla="*/ 1666073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897156"/>
              <a:gd name="connsiteY0" fmla="*/ 3168594 h 3173121"/>
              <a:gd name="connsiteX1" fmla="*/ 0 w 2897156"/>
              <a:gd name="connsiteY1" fmla="*/ 1749200 h 3173121"/>
              <a:gd name="connsiteX2" fmla="*/ 449559 w 2897156"/>
              <a:gd name="connsiteY2" fmla="*/ 2009927 h 3173121"/>
              <a:gd name="connsiteX3" fmla="*/ 826277 w 2897156"/>
              <a:gd name="connsiteY3" fmla="*/ 0 h 3173121"/>
              <a:gd name="connsiteX4" fmla="*/ 2084415 w 2897156"/>
              <a:gd name="connsiteY4" fmla="*/ 1294704 h 3173121"/>
              <a:gd name="connsiteX5" fmla="*/ 2081534 w 2897156"/>
              <a:gd name="connsiteY5" fmla="*/ 711461 h 3173121"/>
              <a:gd name="connsiteX6" fmla="*/ 1581537 w 2897156"/>
              <a:gd name="connsiteY6" fmla="*/ 3173121 h 3173121"/>
              <a:gd name="connsiteX7" fmla="*/ 1237328 w 2897156"/>
              <a:gd name="connsiteY7" fmla="*/ 1143558 h 3173121"/>
              <a:gd name="connsiteX8" fmla="*/ 1130450 w 2897156"/>
              <a:gd name="connsiteY8" fmla="*/ 2046083 h 3173121"/>
              <a:gd name="connsiteX9" fmla="*/ 918927 w 2897156"/>
              <a:gd name="connsiteY9" fmla="*/ 1697760 h 3173121"/>
              <a:gd name="connsiteX10" fmla="*/ 1148733 w 2897156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30450 w 2969045"/>
              <a:gd name="connsiteY8" fmla="*/ 2046083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30450 w 2969045"/>
              <a:gd name="connsiteY8" fmla="*/ 2046083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288886 w 2969045"/>
              <a:gd name="connsiteY8" fmla="*/ 2367481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9045" h="3173121">
                <a:moveTo>
                  <a:pt x="1148733" y="3168594"/>
                </a:moveTo>
                <a:cubicBezTo>
                  <a:pt x="-68605" y="2992718"/>
                  <a:pt x="289357" y="2373225"/>
                  <a:pt x="0" y="1749200"/>
                </a:cubicBezTo>
                <a:cubicBezTo>
                  <a:pt x="211718" y="1712379"/>
                  <a:pt x="518500" y="2277611"/>
                  <a:pt x="449559" y="2009927"/>
                </a:cubicBezTo>
                <a:cubicBezTo>
                  <a:pt x="87752" y="952162"/>
                  <a:pt x="1169975" y="921963"/>
                  <a:pt x="826277" y="0"/>
                </a:cubicBezTo>
                <a:cubicBezTo>
                  <a:pt x="1894489" y="60376"/>
                  <a:pt x="1582046" y="1053258"/>
                  <a:pt x="2084415" y="1294704"/>
                </a:cubicBezTo>
                <a:cubicBezTo>
                  <a:pt x="2220765" y="1319082"/>
                  <a:pt x="2384277" y="1207659"/>
                  <a:pt x="2081534" y="711461"/>
                </a:cubicBezTo>
                <a:cubicBezTo>
                  <a:pt x="3844765" y="2025429"/>
                  <a:pt x="2606774" y="3099478"/>
                  <a:pt x="1581537" y="3173121"/>
                </a:cubicBezTo>
                <a:cubicBezTo>
                  <a:pt x="2049242" y="2917586"/>
                  <a:pt x="2204598" y="1824606"/>
                  <a:pt x="1237328" y="1143558"/>
                </a:cubicBezTo>
                <a:cubicBezTo>
                  <a:pt x="1479342" y="1777869"/>
                  <a:pt x="1318476" y="2090782"/>
                  <a:pt x="1162138" y="2408222"/>
                </a:cubicBezTo>
                <a:cubicBezTo>
                  <a:pt x="1159532" y="2246847"/>
                  <a:pt x="1324413" y="1899876"/>
                  <a:pt x="918927" y="1697760"/>
                </a:cubicBezTo>
                <a:cubicBezTo>
                  <a:pt x="1108697" y="2305733"/>
                  <a:pt x="307113" y="2497246"/>
                  <a:pt x="1148733" y="31685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59632" y="963087"/>
            <a:ext cx="6480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WASTEWATER </a:t>
            </a:r>
          </a:p>
          <a:p>
            <a:pPr algn="ctr"/>
            <a:endParaRPr lang="en-US" sz="3200" dirty="0"/>
          </a:p>
          <a:p>
            <a:pPr marL="285750" indent="-285750" algn="ctr">
              <a:buFontTx/>
              <a:buChar char="-"/>
            </a:pPr>
            <a:r>
              <a:rPr lang="en-US" sz="3200" dirty="0"/>
              <a:t>DOMESTIC WASTE</a:t>
            </a:r>
          </a:p>
          <a:p>
            <a:pPr marL="285750" indent="-285750" algn="ctr">
              <a:buFontTx/>
              <a:buChar char="-"/>
            </a:pPr>
            <a:r>
              <a:rPr lang="en-US" sz="3200" dirty="0"/>
              <a:t>INDUSTRIAL WASTE</a:t>
            </a:r>
          </a:p>
        </p:txBody>
      </p:sp>
    </p:spTree>
    <p:extLst>
      <p:ext uri="{BB962C8B-B14F-4D97-AF65-F5344CB8AC3E}">
        <p14:creationId xmlns:p14="http://schemas.microsoft.com/office/powerpoint/2010/main" val="33132735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 descr="Image result for adsorption and absorp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1200150"/>
            <a:ext cx="3429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1915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57350" y="171450"/>
            <a:ext cx="5829300" cy="8572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FACULTATIVE  ZONE</a:t>
            </a: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1143000" y="1543050"/>
            <a:ext cx="685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Arial" pitchFamily="34" charset="0"/>
              </a:rPr>
              <a:t>Organisms Utilize Dissolved Oxygen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Arial" pitchFamily="34" charset="0"/>
              </a:rPr>
              <a:t>or Combined Oxygen</a:t>
            </a: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1143000" y="2686050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9900CC"/>
                </a:solidFill>
                <a:latin typeface="Arial" pitchFamily="34" charset="0"/>
              </a:rPr>
              <a:t>Adapt to Changing Conditions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1143000" y="3543300"/>
            <a:ext cx="6858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D60093"/>
                </a:solidFill>
                <a:latin typeface="Arial" pitchFamily="34" charset="0"/>
              </a:rPr>
              <a:t>Continue Decomposition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D60093"/>
                </a:solidFill>
                <a:latin typeface="Arial" pitchFamily="34" charset="0"/>
              </a:rPr>
              <a:t>During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D60093"/>
                </a:solidFill>
                <a:latin typeface="Arial" pitchFamily="34" charset="0"/>
              </a:rPr>
              <a:t>Changing Conditions</a:t>
            </a:r>
          </a:p>
        </p:txBody>
      </p:sp>
    </p:spTree>
    <p:extLst>
      <p:ext uri="{BB962C8B-B14F-4D97-AF65-F5344CB8AC3E}">
        <p14:creationId xmlns:p14="http://schemas.microsoft.com/office/powerpoint/2010/main" val="95183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autoUpdateAnimBg="0"/>
      <p:bldP spid="79876" grpId="0" autoUpdateAnimBg="0"/>
      <p:bldP spid="79877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lagoon copy 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14350"/>
            <a:ext cx="68580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Oval 3"/>
          <p:cNvSpPr>
            <a:spLocks noChangeArrowheads="1"/>
          </p:cNvSpPr>
          <p:nvPr/>
        </p:nvSpPr>
        <p:spPr bwMode="auto">
          <a:xfrm>
            <a:off x="6172200" y="536973"/>
            <a:ext cx="862013" cy="834628"/>
          </a:xfrm>
          <a:prstGeom prst="ellipse">
            <a:avLst/>
          </a:prstGeom>
          <a:solidFill>
            <a:srgbClr val="F8F39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>
              <a:latin typeface="Arial" pitchFamily="34" charset="0"/>
            </a:endParaRPr>
          </a:p>
        </p:txBody>
      </p:sp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6343650" y="800100"/>
            <a:ext cx="59182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>
                <a:latin typeface="Arial" pitchFamily="34" charset="0"/>
              </a:rPr>
              <a:t>SUN</a:t>
            </a:r>
          </a:p>
        </p:txBody>
      </p:sp>
      <p:sp>
        <p:nvSpPr>
          <p:cNvPr id="113669" name="Line 5"/>
          <p:cNvSpPr>
            <a:spLocks noChangeShapeType="1"/>
          </p:cNvSpPr>
          <p:nvPr/>
        </p:nvSpPr>
        <p:spPr bwMode="auto">
          <a:xfrm flipH="1">
            <a:off x="5886450" y="1371600"/>
            <a:ext cx="457200" cy="800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ms-MY" sz="1350"/>
          </a:p>
        </p:txBody>
      </p:sp>
      <p:sp>
        <p:nvSpPr>
          <p:cNvPr id="113670" name="Line 6"/>
          <p:cNvSpPr>
            <a:spLocks noChangeShapeType="1"/>
          </p:cNvSpPr>
          <p:nvPr/>
        </p:nvSpPr>
        <p:spPr bwMode="auto">
          <a:xfrm flipH="1">
            <a:off x="6515101" y="1485900"/>
            <a:ext cx="41672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ms-MY" sz="1350"/>
          </a:p>
        </p:txBody>
      </p:sp>
      <p:sp>
        <p:nvSpPr>
          <p:cNvPr id="113671" name="Line 7"/>
          <p:cNvSpPr>
            <a:spLocks noChangeShapeType="1"/>
          </p:cNvSpPr>
          <p:nvPr/>
        </p:nvSpPr>
        <p:spPr bwMode="auto">
          <a:xfrm>
            <a:off x="6800850" y="1428750"/>
            <a:ext cx="228600" cy="742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ms-MY" sz="1350"/>
          </a:p>
        </p:txBody>
      </p:sp>
      <p:sp>
        <p:nvSpPr>
          <p:cNvPr id="113672" name="Text Box 8"/>
          <p:cNvSpPr txBox="1">
            <a:spLocks noChangeArrowheads="1"/>
          </p:cNvSpPr>
          <p:nvPr/>
        </p:nvSpPr>
        <p:spPr bwMode="auto">
          <a:xfrm>
            <a:off x="4788694" y="1885950"/>
            <a:ext cx="40427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>
                <a:latin typeface="Arial" pitchFamily="34" charset="0"/>
              </a:rPr>
              <a:t>O</a:t>
            </a:r>
            <a:r>
              <a:rPr lang="en-US" altLang="en-US" sz="1500" baseline="-25000">
                <a:latin typeface="Arial" pitchFamily="34" charset="0"/>
              </a:rPr>
              <a:t>2</a:t>
            </a:r>
            <a:endParaRPr lang="en-US" altLang="en-US" sz="1500">
              <a:latin typeface="Arial" pitchFamily="34" charset="0"/>
            </a:endParaRPr>
          </a:p>
        </p:txBody>
      </p:sp>
      <p:sp>
        <p:nvSpPr>
          <p:cNvPr id="113673" name="Line 9"/>
          <p:cNvSpPr>
            <a:spLocks noChangeShapeType="1"/>
          </p:cNvSpPr>
          <p:nvPr/>
        </p:nvSpPr>
        <p:spPr bwMode="auto">
          <a:xfrm>
            <a:off x="4800600" y="2114550"/>
            <a:ext cx="114300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ms-MY" sz="1350"/>
          </a:p>
        </p:txBody>
      </p:sp>
      <p:sp>
        <p:nvSpPr>
          <p:cNvPr id="113674" name="Text Box 10"/>
          <p:cNvSpPr txBox="1">
            <a:spLocks noChangeArrowheads="1"/>
          </p:cNvSpPr>
          <p:nvPr/>
        </p:nvSpPr>
        <p:spPr bwMode="auto">
          <a:xfrm>
            <a:off x="3257551" y="2222897"/>
            <a:ext cx="204895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>
                <a:latin typeface="Arial" pitchFamily="34" charset="0"/>
              </a:rPr>
              <a:t>Aerobic Zone</a:t>
            </a:r>
            <a:r>
              <a:rPr lang="en-US" altLang="en-US" sz="1200">
                <a:latin typeface="Arial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50">
                <a:latin typeface="Arial" pitchFamily="34" charset="0"/>
              </a:rPr>
              <a:t>     (Dissolved Oxygen Present)</a:t>
            </a:r>
          </a:p>
        </p:txBody>
      </p:sp>
      <p:sp>
        <p:nvSpPr>
          <p:cNvPr id="113675" name="Text Box 11"/>
          <p:cNvSpPr txBox="1">
            <a:spLocks noChangeArrowheads="1"/>
          </p:cNvSpPr>
          <p:nvPr/>
        </p:nvSpPr>
        <p:spPr bwMode="auto">
          <a:xfrm>
            <a:off x="4343400" y="2849166"/>
            <a:ext cx="160813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>
                <a:latin typeface="Arial" pitchFamily="34" charset="0"/>
              </a:rPr>
              <a:t>Facultative Zone</a:t>
            </a:r>
          </a:p>
        </p:txBody>
      </p:sp>
      <p:sp>
        <p:nvSpPr>
          <p:cNvPr id="113676" name="Text Box 12"/>
          <p:cNvSpPr txBox="1">
            <a:spLocks noChangeArrowheads="1"/>
          </p:cNvSpPr>
          <p:nvPr/>
        </p:nvSpPr>
        <p:spPr bwMode="auto">
          <a:xfrm>
            <a:off x="3487341" y="3538538"/>
            <a:ext cx="37778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>
                <a:latin typeface="Arial" pitchFamily="34" charset="0"/>
              </a:rPr>
              <a:t>Anaerobic Zone</a:t>
            </a:r>
            <a:r>
              <a:rPr lang="en-US" altLang="en-US" sz="1350">
                <a:latin typeface="Arial" pitchFamily="34" charset="0"/>
              </a:rPr>
              <a:t>  </a:t>
            </a:r>
            <a:r>
              <a:rPr lang="en-US" altLang="en-US" sz="1050">
                <a:latin typeface="Arial" pitchFamily="34" charset="0"/>
              </a:rPr>
              <a:t>(No Dissolved Oxygen Present)</a:t>
            </a:r>
          </a:p>
        </p:txBody>
      </p:sp>
      <p:sp>
        <p:nvSpPr>
          <p:cNvPr id="113677" name="Text Box 13"/>
          <p:cNvSpPr txBox="1">
            <a:spLocks noChangeArrowheads="1"/>
          </p:cNvSpPr>
          <p:nvPr/>
        </p:nvSpPr>
        <p:spPr bwMode="auto">
          <a:xfrm>
            <a:off x="4562475" y="3865960"/>
            <a:ext cx="6607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Sludge</a:t>
            </a:r>
          </a:p>
        </p:txBody>
      </p:sp>
      <p:sp>
        <p:nvSpPr>
          <p:cNvPr id="113678" name="Text Box 14"/>
          <p:cNvSpPr txBox="1">
            <a:spLocks noChangeArrowheads="1"/>
          </p:cNvSpPr>
          <p:nvPr/>
        </p:nvSpPr>
        <p:spPr bwMode="auto">
          <a:xfrm>
            <a:off x="5657850" y="3865960"/>
            <a:ext cx="6607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Sludge</a:t>
            </a:r>
          </a:p>
        </p:txBody>
      </p:sp>
      <p:sp>
        <p:nvSpPr>
          <p:cNvPr id="113679" name="Text Box 15"/>
          <p:cNvSpPr txBox="1">
            <a:spLocks noChangeArrowheads="1"/>
          </p:cNvSpPr>
          <p:nvPr/>
        </p:nvSpPr>
        <p:spPr bwMode="auto">
          <a:xfrm>
            <a:off x="2286000" y="4199335"/>
            <a:ext cx="6880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Influent</a:t>
            </a:r>
          </a:p>
        </p:txBody>
      </p:sp>
      <p:sp>
        <p:nvSpPr>
          <p:cNvPr id="113680" name="Text Box 16"/>
          <p:cNvSpPr txBox="1">
            <a:spLocks noChangeArrowheads="1"/>
          </p:cNvSpPr>
          <p:nvPr/>
        </p:nvSpPr>
        <p:spPr bwMode="auto">
          <a:xfrm>
            <a:off x="2010967" y="2524125"/>
            <a:ext cx="53091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latin typeface="Arial" pitchFamily="34" charset="0"/>
              </a:rPr>
              <a:t>Dike</a:t>
            </a:r>
          </a:p>
        </p:txBody>
      </p:sp>
      <p:sp>
        <p:nvSpPr>
          <p:cNvPr id="113681" name="plant"/>
          <p:cNvSpPr>
            <a:spLocks noEditPoints="1" noChangeArrowheads="1"/>
          </p:cNvSpPr>
          <p:nvPr/>
        </p:nvSpPr>
        <p:spPr bwMode="auto">
          <a:xfrm>
            <a:off x="6800850" y="2343151"/>
            <a:ext cx="291704" cy="20359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ms-MY" sz="1350"/>
          </a:p>
        </p:txBody>
      </p:sp>
      <p:sp>
        <p:nvSpPr>
          <p:cNvPr id="113682" name="Line 18"/>
          <p:cNvSpPr>
            <a:spLocks noChangeShapeType="1"/>
          </p:cNvSpPr>
          <p:nvPr/>
        </p:nvSpPr>
        <p:spPr bwMode="auto">
          <a:xfrm flipH="1">
            <a:off x="6572250" y="2457450"/>
            <a:ext cx="370285" cy="297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ms-MY" sz="1350"/>
          </a:p>
        </p:txBody>
      </p:sp>
      <p:sp>
        <p:nvSpPr>
          <p:cNvPr id="113683" name="Text Box 19"/>
          <p:cNvSpPr txBox="1">
            <a:spLocks noChangeArrowheads="1"/>
          </p:cNvSpPr>
          <p:nvPr/>
        </p:nvSpPr>
        <p:spPr bwMode="auto">
          <a:xfrm>
            <a:off x="6286500" y="2343150"/>
            <a:ext cx="40427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>
                <a:latin typeface="Arial" pitchFamily="34" charset="0"/>
              </a:rPr>
              <a:t>O</a:t>
            </a:r>
            <a:r>
              <a:rPr lang="en-US" altLang="en-US" sz="1500" baseline="-25000">
                <a:latin typeface="Arial" pitchFamily="34" charset="0"/>
              </a:rPr>
              <a:t>2</a:t>
            </a:r>
            <a:endParaRPr lang="en-US" altLang="en-US" sz="1500">
              <a:latin typeface="Arial" pitchFamily="34" charset="0"/>
            </a:endParaRPr>
          </a:p>
        </p:txBody>
      </p:sp>
      <p:sp>
        <p:nvSpPr>
          <p:cNvPr id="113684" name="Text Box 20"/>
          <p:cNvSpPr txBox="1">
            <a:spLocks noChangeArrowheads="1"/>
          </p:cNvSpPr>
          <p:nvPr/>
        </p:nvSpPr>
        <p:spPr bwMode="auto">
          <a:xfrm>
            <a:off x="2534841" y="28575"/>
            <a:ext cx="402065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latin typeface="Arial" pitchFamily="34" charset="0"/>
              </a:rPr>
              <a:t>Zonal Relationships in a Lagoon</a:t>
            </a:r>
          </a:p>
        </p:txBody>
      </p:sp>
    </p:spTree>
    <p:extLst>
      <p:ext uri="{BB962C8B-B14F-4D97-AF65-F5344CB8AC3E}">
        <p14:creationId xmlns:p14="http://schemas.microsoft.com/office/powerpoint/2010/main" val="832845396"/>
      </p:ext>
    </p:extLst>
  </p:cSld>
  <p:clrMapOvr>
    <a:masterClrMapping/>
  </p:clrMapOvr>
  <p:transition>
    <p:cover dir="d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657350" y="457200"/>
            <a:ext cx="5829300" cy="1427560"/>
          </a:xfrm>
          <a:ln w="127000">
            <a:pattFill prst="sphere">
              <a:fgClr>
                <a:srgbClr val="0066FF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outerShdw dist="107763" dir="2700000" algn="ctr" rotWithShape="0">
              <a:schemeClr val="hlin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05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Importance of Sufficient Oxygen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2718040" y="2413398"/>
            <a:ext cx="3704348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300">
                <a:solidFill>
                  <a:schemeClr val="accent2"/>
                </a:solidFill>
                <a:latin typeface="Arial" pitchFamily="34" charset="0"/>
              </a:rPr>
              <a:t>Efficient Treatment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300">
              <a:solidFill>
                <a:schemeClr val="accent2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300">
                <a:solidFill>
                  <a:schemeClr val="accent2"/>
                </a:solidFill>
                <a:latin typeface="Arial" pitchFamily="34" charset="0"/>
              </a:rPr>
              <a:t>Preventing Odors</a:t>
            </a:r>
            <a:endParaRPr lang="en-US" altLang="en-US" sz="36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67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ln w="127000">
            <a:pattFill prst="sphere">
              <a:fgClr>
                <a:srgbClr val="0066FF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outerShdw dist="107763" dir="2700000" algn="ctr" rotWithShape="0">
              <a:schemeClr val="hlin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5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Sources of Oxygen</a:t>
            </a:r>
          </a:p>
        </p:txBody>
      </p:sp>
      <p:sp>
        <p:nvSpPr>
          <p:cNvPr id="148483" name="Text Box 3"/>
          <p:cNvSpPr txBox="1">
            <a:spLocks noChangeArrowheads="1"/>
          </p:cNvSpPr>
          <p:nvPr/>
        </p:nvSpPr>
        <p:spPr bwMode="auto">
          <a:xfrm>
            <a:off x="1735660" y="1797844"/>
            <a:ext cx="5679825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>
                <a:solidFill>
                  <a:schemeClr val="accent2"/>
                </a:solidFill>
                <a:latin typeface="Arial" pitchFamily="34" charset="0"/>
              </a:rPr>
              <a:t>ABSORPTION  from  ATMOSHERE</a:t>
            </a:r>
            <a:endParaRPr lang="en-US" altLang="en-US" sz="2700"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700"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700">
              <a:latin typeface="Arial" pitchFamily="34" charset="0"/>
            </a:endParaRPr>
          </a:p>
        </p:txBody>
      </p:sp>
      <p:pic>
        <p:nvPicPr>
          <p:cNvPr id="148484" name="Picture 4" descr="lagoon copy 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7" r="9966"/>
          <a:stretch>
            <a:fillRect/>
          </a:stretch>
        </p:blipFill>
        <p:spPr bwMode="auto">
          <a:xfrm>
            <a:off x="1752600" y="2589610"/>
            <a:ext cx="2462213" cy="191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5" name="Text Box 5"/>
          <p:cNvSpPr txBox="1">
            <a:spLocks noChangeArrowheads="1"/>
          </p:cNvSpPr>
          <p:nvPr/>
        </p:nvSpPr>
        <p:spPr bwMode="auto">
          <a:xfrm>
            <a:off x="4207669" y="2821781"/>
            <a:ext cx="372678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u="sng">
                <a:solidFill>
                  <a:srgbClr val="FF0000"/>
                </a:solidFill>
                <a:latin typeface="Arial" pitchFamily="34" charset="0"/>
              </a:rPr>
              <a:t>PHOTOSYNTHESIS</a:t>
            </a:r>
            <a:endParaRPr lang="en-US" altLang="en-US" sz="3000">
              <a:latin typeface="Arial" pitchFamily="34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168253" y="2464594"/>
            <a:ext cx="870347" cy="1195388"/>
            <a:chOff x="3557" y="1951"/>
            <a:chExt cx="731" cy="1004"/>
          </a:xfrm>
        </p:grpSpPr>
        <p:sp>
          <p:nvSpPr>
            <p:cNvPr id="115719" name="Oval 6"/>
            <p:cNvSpPr>
              <a:spLocks noChangeArrowheads="1"/>
            </p:cNvSpPr>
            <p:nvPr/>
          </p:nvSpPr>
          <p:spPr bwMode="auto">
            <a:xfrm>
              <a:off x="3790" y="1951"/>
              <a:ext cx="388" cy="362"/>
            </a:xfrm>
            <a:prstGeom prst="ellipse">
              <a:avLst/>
            </a:prstGeom>
            <a:solidFill>
              <a:srgbClr val="F8F39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>
                <a:latin typeface="Arial" pitchFamily="34" charset="0"/>
              </a:endParaRPr>
            </a:p>
          </p:txBody>
        </p:sp>
        <p:sp>
          <p:nvSpPr>
            <p:cNvPr id="115720" name="Text Box 7"/>
            <p:cNvSpPr txBox="1">
              <a:spLocks noChangeArrowheads="1"/>
            </p:cNvSpPr>
            <p:nvPr/>
          </p:nvSpPr>
          <p:spPr bwMode="auto">
            <a:xfrm>
              <a:off x="3821" y="2037"/>
              <a:ext cx="347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>
                  <a:latin typeface="Arial" pitchFamily="34" charset="0"/>
                </a:rPr>
                <a:t>SUN</a:t>
              </a:r>
            </a:p>
          </p:txBody>
        </p:sp>
        <p:sp>
          <p:nvSpPr>
            <p:cNvPr id="115721" name="Line 8"/>
            <p:cNvSpPr>
              <a:spLocks noChangeShapeType="1"/>
            </p:cNvSpPr>
            <p:nvPr/>
          </p:nvSpPr>
          <p:spPr bwMode="auto">
            <a:xfrm flipH="1">
              <a:off x="3557" y="2320"/>
              <a:ext cx="292" cy="3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ms-MY" sz="1350"/>
            </a:p>
          </p:txBody>
        </p:sp>
        <p:sp>
          <p:nvSpPr>
            <p:cNvPr id="115722" name="Line 9"/>
            <p:cNvSpPr>
              <a:spLocks noChangeShapeType="1"/>
            </p:cNvSpPr>
            <p:nvPr/>
          </p:nvSpPr>
          <p:spPr bwMode="auto">
            <a:xfrm flipH="1">
              <a:off x="3959" y="2370"/>
              <a:ext cx="27" cy="2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ms-MY" sz="1350"/>
            </a:p>
          </p:txBody>
        </p:sp>
        <p:sp>
          <p:nvSpPr>
            <p:cNvPr id="115723" name="Line 10"/>
            <p:cNvSpPr>
              <a:spLocks noChangeShapeType="1"/>
            </p:cNvSpPr>
            <p:nvPr/>
          </p:nvSpPr>
          <p:spPr bwMode="auto">
            <a:xfrm>
              <a:off x="4142" y="2345"/>
              <a:ext cx="146" cy="3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ms-MY" sz="1350"/>
            </a:p>
          </p:txBody>
        </p:sp>
        <p:sp>
          <p:nvSpPr>
            <p:cNvPr id="115724" name="plant"/>
            <p:cNvSpPr>
              <a:spLocks noEditPoints="1" noChangeArrowheads="1"/>
            </p:cNvSpPr>
            <p:nvPr/>
          </p:nvSpPr>
          <p:spPr bwMode="auto">
            <a:xfrm>
              <a:off x="4029" y="2806"/>
              <a:ext cx="186" cy="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7084 w 21600"/>
                <a:gd name="T25" fmla="*/ 10064 h 21600"/>
                <a:gd name="T26" fmla="*/ 14516 w 21600"/>
                <a:gd name="T27" fmla="*/ 135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ms-MY" sz="1350"/>
            </a:p>
          </p:txBody>
        </p:sp>
        <p:sp>
          <p:nvSpPr>
            <p:cNvPr id="115725" name="Line 12"/>
            <p:cNvSpPr>
              <a:spLocks noChangeShapeType="1"/>
            </p:cNvSpPr>
            <p:nvPr/>
          </p:nvSpPr>
          <p:spPr bwMode="auto">
            <a:xfrm flipH="1">
              <a:off x="3874" y="2863"/>
              <a:ext cx="130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ms-MY" sz="1350"/>
            </a:p>
          </p:txBody>
        </p:sp>
        <p:sp>
          <p:nvSpPr>
            <p:cNvPr id="115726" name="Text Box 13"/>
            <p:cNvSpPr txBox="1">
              <a:spLocks noChangeArrowheads="1"/>
            </p:cNvSpPr>
            <p:nvPr/>
          </p:nvSpPr>
          <p:spPr bwMode="auto">
            <a:xfrm>
              <a:off x="3649" y="2722"/>
              <a:ext cx="30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>
                  <a:latin typeface="Arial" pitchFamily="34" charset="0"/>
                </a:rPr>
                <a:t>O</a:t>
              </a:r>
              <a:r>
                <a:rPr lang="en-US" altLang="en-US" sz="1200" baseline="-25000">
                  <a:latin typeface="Arial" pitchFamily="34" charset="0"/>
                </a:rPr>
                <a:t>2</a:t>
              </a:r>
              <a:endParaRPr lang="en-US" altLang="en-US" sz="1200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818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8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build="p" autoUpdateAnimBg="0"/>
      <p:bldP spid="14848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657350" y="228600"/>
            <a:ext cx="5829300" cy="857250"/>
          </a:xfrm>
          <a:ln w="127000" cmpd="tri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405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PHOTOSYNTHESIS</a:t>
            </a: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1143000" y="1257300"/>
            <a:ext cx="6858000" cy="364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009900"/>
                </a:solidFill>
                <a:latin typeface="Arial" pitchFamily="34" charset="0"/>
              </a:rPr>
              <a:t>A Process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009900"/>
                </a:solidFill>
                <a:latin typeface="Arial" pitchFamily="34" charset="0"/>
              </a:rPr>
              <a:t>in which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u="sng">
                <a:solidFill>
                  <a:srgbClr val="009900"/>
                </a:solidFill>
                <a:latin typeface="Arial" pitchFamily="34" charset="0"/>
              </a:rPr>
              <a:t>PLANTS</a:t>
            </a:r>
            <a:endParaRPr lang="en-US" altLang="en-US" sz="2100">
              <a:solidFill>
                <a:srgbClr val="009900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009900"/>
                </a:solidFill>
                <a:latin typeface="Arial" pitchFamily="34" charset="0"/>
              </a:rPr>
              <a:t>Utilize </a:t>
            </a:r>
            <a:r>
              <a:rPr lang="en-US" altLang="en-US" sz="2100" u="sng">
                <a:solidFill>
                  <a:srgbClr val="009900"/>
                </a:solidFill>
                <a:latin typeface="Arial" pitchFamily="34" charset="0"/>
              </a:rPr>
              <a:t>Sunlight</a:t>
            </a:r>
            <a:r>
              <a:rPr lang="en-US" altLang="en-US" sz="2100">
                <a:solidFill>
                  <a:srgbClr val="009900"/>
                </a:solidFill>
                <a:latin typeface="Arial" pitchFamily="34" charset="0"/>
              </a:rPr>
              <a:t> and Chlorophyll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009900"/>
                </a:solidFill>
                <a:latin typeface="Arial" pitchFamily="34" charset="0"/>
              </a:rPr>
              <a:t>to Convert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u="sng">
                <a:solidFill>
                  <a:srgbClr val="009900"/>
                </a:solidFill>
                <a:latin typeface="Arial" pitchFamily="34" charset="0"/>
              </a:rPr>
              <a:t>Carbon Dioxide</a:t>
            </a:r>
            <a:r>
              <a:rPr lang="en-US" altLang="en-US" sz="2100">
                <a:solidFill>
                  <a:srgbClr val="009900"/>
                </a:solidFill>
                <a:latin typeface="Arial" pitchFamily="34" charset="0"/>
              </a:rPr>
              <a:t> and Inorganic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009900"/>
                </a:solidFill>
                <a:latin typeface="Arial" pitchFamily="34" charset="0"/>
              </a:rPr>
              <a:t>Substances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009900"/>
                </a:solidFill>
                <a:latin typeface="Arial" pitchFamily="34" charset="0"/>
              </a:rPr>
              <a:t>to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u="sng">
                <a:solidFill>
                  <a:srgbClr val="009900"/>
                </a:solidFill>
                <a:latin typeface="Arial" pitchFamily="34" charset="0"/>
              </a:rPr>
              <a:t>OXYGEN</a:t>
            </a:r>
            <a:endParaRPr lang="en-US" altLang="en-US" sz="2100">
              <a:solidFill>
                <a:srgbClr val="009900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009900"/>
                </a:solidFill>
                <a:latin typeface="Arial" pitchFamily="34" charset="0"/>
              </a:rPr>
              <a:t>and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009900"/>
                </a:solidFill>
                <a:latin typeface="Arial" pitchFamily="34" charset="0"/>
              </a:rPr>
              <a:t>Additional Plant Material</a:t>
            </a:r>
          </a:p>
        </p:txBody>
      </p:sp>
    </p:spTree>
    <p:extLst>
      <p:ext uri="{BB962C8B-B14F-4D97-AF65-F5344CB8AC3E}">
        <p14:creationId xmlns:p14="http://schemas.microsoft.com/office/powerpoint/2010/main" val="1234259542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1143000" y="114300"/>
            <a:ext cx="6858000" cy="60016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3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OXYGEN SOURCES</a:t>
            </a:r>
          </a:p>
        </p:txBody>
      </p:sp>
      <p:sp>
        <p:nvSpPr>
          <p:cNvPr id="117763" name="Line 3"/>
          <p:cNvSpPr>
            <a:spLocks noChangeShapeType="1"/>
          </p:cNvSpPr>
          <p:nvPr/>
        </p:nvSpPr>
        <p:spPr bwMode="auto">
          <a:xfrm>
            <a:off x="1314450" y="2514600"/>
            <a:ext cx="742950" cy="0"/>
          </a:xfrm>
          <a:prstGeom prst="line">
            <a:avLst/>
          </a:prstGeom>
          <a:noFill/>
          <a:ln w="76200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764" name="Line 4"/>
          <p:cNvSpPr>
            <a:spLocks noChangeShapeType="1"/>
          </p:cNvSpPr>
          <p:nvPr/>
        </p:nvSpPr>
        <p:spPr bwMode="auto">
          <a:xfrm>
            <a:off x="2057400" y="2514600"/>
            <a:ext cx="685800" cy="1485900"/>
          </a:xfrm>
          <a:prstGeom prst="line">
            <a:avLst/>
          </a:prstGeom>
          <a:noFill/>
          <a:ln w="76200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765" name="Line 5"/>
          <p:cNvSpPr>
            <a:spLocks noChangeShapeType="1"/>
          </p:cNvSpPr>
          <p:nvPr/>
        </p:nvSpPr>
        <p:spPr bwMode="auto">
          <a:xfrm>
            <a:off x="2743200" y="4000500"/>
            <a:ext cx="1543050" cy="0"/>
          </a:xfrm>
          <a:prstGeom prst="line">
            <a:avLst/>
          </a:prstGeom>
          <a:noFill/>
          <a:ln w="76200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766" name="Line 6"/>
          <p:cNvSpPr>
            <a:spLocks noChangeShapeType="1"/>
          </p:cNvSpPr>
          <p:nvPr/>
        </p:nvSpPr>
        <p:spPr bwMode="auto">
          <a:xfrm>
            <a:off x="7086600" y="2514600"/>
            <a:ext cx="742950" cy="0"/>
          </a:xfrm>
          <a:prstGeom prst="line">
            <a:avLst/>
          </a:prstGeom>
          <a:noFill/>
          <a:ln w="76200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767" name="Line 7"/>
          <p:cNvSpPr>
            <a:spLocks noChangeShapeType="1"/>
          </p:cNvSpPr>
          <p:nvPr/>
        </p:nvSpPr>
        <p:spPr bwMode="auto">
          <a:xfrm>
            <a:off x="4857750" y="4000500"/>
            <a:ext cx="1543050" cy="0"/>
          </a:xfrm>
          <a:prstGeom prst="line">
            <a:avLst/>
          </a:prstGeom>
          <a:noFill/>
          <a:ln w="76200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768" name="Line 8"/>
          <p:cNvSpPr>
            <a:spLocks noChangeShapeType="1"/>
          </p:cNvSpPr>
          <p:nvPr/>
        </p:nvSpPr>
        <p:spPr bwMode="auto">
          <a:xfrm flipH="1">
            <a:off x="6400800" y="2514600"/>
            <a:ext cx="685800" cy="1485900"/>
          </a:xfrm>
          <a:prstGeom prst="line">
            <a:avLst/>
          </a:prstGeom>
          <a:noFill/>
          <a:ln w="76200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cxnSp>
        <p:nvCxnSpPr>
          <p:cNvPr id="117769" name="AutoShape 9"/>
          <p:cNvCxnSpPr>
            <a:cxnSpLocks noChangeShapeType="1"/>
            <a:stCxn id="117764" idx="0"/>
            <a:endCxn id="117764" idx="0"/>
          </p:cNvCxnSpPr>
          <p:nvPr/>
        </p:nvCxnSpPr>
        <p:spPr bwMode="auto">
          <a:xfrm>
            <a:off x="2057400" y="2486025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7770" name="Line 10"/>
          <p:cNvSpPr>
            <a:spLocks noChangeShapeType="1"/>
          </p:cNvSpPr>
          <p:nvPr/>
        </p:nvSpPr>
        <p:spPr bwMode="auto">
          <a:xfrm>
            <a:off x="2171700" y="2800350"/>
            <a:ext cx="1828800" cy="0"/>
          </a:xfrm>
          <a:prstGeom prst="line">
            <a:avLst/>
          </a:prstGeom>
          <a:noFill/>
          <a:ln w="57150">
            <a:solidFill>
              <a:srgbClr val="66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771" name="Line 11"/>
          <p:cNvSpPr>
            <a:spLocks noChangeShapeType="1"/>
          </p:cNvSpPr>
          <p:nvPr/>
        </p:nvSpPr>
        <p:spPr bwMode="auto">
          <a:xfrm flipV="1">
            <a:off x="2457450" y="2914650"/>
            <a:ext cx="228600" cy="114300"/>
          </a:xfrm>
          <a:prstGeom prst="line">
            <a:avLst/>
          </a:prstGeom>
          <a:noFill/>
          <a:ln w="9525">
            <a:solidFill>
              <a:srgbClr val="66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772" name="Line 12"/>
          <p:cNvSpPr>
            <a:spLocks noChangeShapeType="1"/>
          </p:cNvSpPr>
          <p:nvPr/>
        </p:nvSpPr>
        <p:spPr bwMode="auto">
          <a:xfrm flipV="1">
            <a:off x="2514600" y="2914650"/>
            <a:ext cx="571500" cy="342900"/>
          </a:xfrm>
          <a:prstGeom prst="line">
            <a:avLst/>
          </a:prstGeom>
          <a:noFill/>
          <a:ln w="9525">
            <a:solidFill>
              <a:srgbClr val="66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773" name="Line 13"/>
          <p:cNvSpPr>
            <a:spLocks noChangeShapeType="1"/>
          </p:cNvSpPr>
          <p:nvPr/>
        </p:nvSpPr>
        <p:spPr bwMode="auto">
          <a:xfrm flipV="1">
            <a:off x="2686050" y="2971800"/>
            <a:ext cx="742950" cy="514350"/>
          </a:xfrm>
          <a:prstGeom prst="line">
            <a:avLst/>
          </a:prstGeom>
          <a:noFill/>
          <a:ln w="9525">
            <a:solidFill>
              <a:srgbClr val="66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774" name="Line 14"/>
          <p:cNvSpPr>
            <a:spLocks noChangeShapeType="1"/>
          </p:cNvSpPr>
          <p:nvPr/>
        </p:nvSpPr>
        <p:spPr bwMode="auto">
          <a:xfrm flipV="1">
            <a:off x="2800350" y="2971800"/>
            <a:ext cx="1085850" cy="800100"/>
          </a:xfrm>
          <a:prstGeom prst="line">
            <a:avLst/>
          </a:prstGeom>
          <a:noFill/>
          <a:ln w="9525">
            <a:solidFill>
              <a:srgbClr val="66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775" name="Line 15"/>
          <p:cNvSpPr>
            <a:spLocks noChangeShapeType="1"/>
          </p:cNvSpPr>
          <p:nvPr/>
        </p:nvSpPr>
        <p:spPr bwMode="auto">
          <a:xfrm flipV="1">
            <a:off x="3143250" y="3200400"/>
            <a:ext cx="857250" cy="685800"/>
          </a:xfrm>
          <a:prstGeom prst="line">
            <a:avLst/>
          </a:prstGeom>
          <a:noFill/>
          <a:ln w="9525">
            <a:solidFill>
              <a:srgbClr val="66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776" name="Line 16"/>
          <p:cNvSpPr>
            <a:spLocks noChangeShapeType="1"/>
          </p:cNvSpPr>
          <p:nvPr/>
        </p:nvSpPr>
        <p:spPr bwMode="auto">
          <a:xfrm flipV="1">
            <a:off x="3543300" y="3486150"/>
            <a:ext cx="571500" cy="457200"/>
          </a:xfrm>
          <a:prstGeom prst="line">
            <a:avLst/>
          </a:prstGeom>
          <a:noFill/>
          <a:ln w="9525">
            <a:solidFill>
              <a:srgbClr val="66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777" name="Line 17"/>
          <p:cNvSpPr>
            <a:spLocks noChangeShapeType="1"/>
          </p:cNvSpPr>
          <p:nvPr/>
        </p:nvSpPr>
        <p:spPr bwMode="auto">
          <a:xfrm flipV="1">
            <a:off x="4057650" y="3771900"/>
            <a:ext cx="171450" cy="171450"/>
          </a:xfrm>
          <a:prstGeom prst="line">
            <a:avLst/>
          </a:prstGeom>
          <a:noFill/>
          <a:ln w="9525">
            <a:solidFill>
              <a:srgbClr val="66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778" name="Line 18"/>
          <p:cNvSpPr>
            <a:spLocks noChangeShapeType="1"/>
          </p:cNvSpPr>
          <p:nvPr/>
        </p:nvSpPr>
        <p:spPr bwMode="auto">
          <a:xfrm>
            <a:off x="5143500" y="2800350"/>
            <a:ext cx="1828800" cy="0"/>
          </a:xfrm>
          <a:prstGeom prst="line">
            <a:avLst/>
          </a:prstGeom>
          <a:noFill/>
          <a:ln w="57150">
            <a:solidFill>
              <a:srgbClr val="66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779" name="Line 19"/>
          <p:cNvSpPr>
            <a:spLocks noChangeShapeType="1"/>
          </p:cNvSpPr>
          <p:nvPr/>
        </p:nvSpPr>
        <p:spPr bwMode="auto">
          <a:xfrm flipH="1" flipV="1">
            <a:off x="6515100" y="2857500"/>
            <a:ext cx="228600" cy="171450"/>
          </a:xfrm>
          <a:prstGeom prst="line">
            <a:avLst/>
          </a:prstGeom>
          <a:noFill/>
          <a:ln w="9525">
            <a:solidFill>
              <a:srgbClr val="66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780" name="Line 20"/>
          <p:cNvSpPr>
            <a:spLocks noChangeShapeType="1"/>
          </p:cNvSpPr>
          <p:nvPr/>
        </p:nvSpPr>
        <p:spPr bwMode="auto">
          <a:xfrm flipH="1" flipV="1">
            <a:off x="6229350" y="2914650"/>
            <a:ext cx="400050" cy="342900"/>
          </a:xfrm>
          <a:prstGeom prst="line">
            <a:avLst/>
          </a:prstGeom>
          <a:noFill/>
          <a:ln w="9525">
            <a:solidFill>
              <a:srgbClr val="66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781" name="Line 21"/>
          <p:cNvSpPr>
            <a:spLocks noChangeShapeType="1"/>
          </p:cNvSpPr>
          <p:nvPr/>
        </p:nvSpPr>
        <p:spPr bwMode="auto">
          <a:xfrm flipH="1" flipV="1">
            <a:off x="5829300" y="2914650"/>
            <a:ext cx="628650" cy="571500"/>
          </a:xfrm>
          <a:prstGeom prst="line">
            <a:avLst/>
          </a:prstGeom>
          <a:noFill/>
          <a:ln w="9525">
            <a:solidFill>
              <a:srgbClr val="66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782" name="Line 22"/>
          <p:cNvSpPr>
            <a:spLocks noChangeShapeType="1"/>
          </p:cNvSpPr>
          <p:nvPr/>
        </p:nvSpPr>
        <p:spPr bwMode="auto">
          <a:xfrm flipH="1" flipV="1">
            <a:off x="5429250" y="2914650"/>
            <a:ext cx="914400" cy="914400"/>
          </a:xfrm>
          <a:prstGeom prst="line">
            <a:avLst/>
          </a:prstGeom>
          <a:noFill/>
          <a:ln w="9525">
            <a:solidFill>
              <a:srgbClr val="66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783" name="Line 23"/>
          <p:cNvSpPr>
            <a:spLocks noChangeShapeType="1"/>
          </p:cNvSpPr>
          <p:nvPr/>
        </p:nvSpPr>
        <p:spPr bwMode="auto">
          <a:xfrm flipH="1" flipV="1">
            <a:off x="5257800" y="3200400"/>
            <a:ext cx="685800" cy="685800"/>
          </a:xfrm>
          <a:prstGeom prst="line">
            <a:avLst/>
          </a:prstGeom>
          <a:noFill/>
          <a:ln w="9525">
            <a:solidFill>
              <a:srgbClr val="66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784" name="Line 24"/>
          <p:cNvSpPr>
            <a:spLocks noChangeShapeType="1"/>
          </p:cNvSpPr>
          <p:nvPr/>
        </p:nvSpPr>
        <p:spPr bwMode="auto">
          <a:xfrm flipH="1" flipV="1">
            <a:off x="5143500" y="3486150"/>
            <a:ext cx="400050" cy="400050"/>
          </a:xfrm>
          <a:prstGeom prst="line">
            <a:avLst/>
          </a:prstGeom>
          <a:noFill/>
          <a:ln w="9525">
            <a:solidFill>
              <a:srgbClr val="66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785" name="Line 25"/>
          <p:cNvSpPr>
            <a:spLocks noChangeShapeType="1"/>
          </p:cNvSpPr>
          <p:nvPr/>
        </p:nvSpPr>
        <p:spPr bwMode="auto">
          <a:xfrm flipH="1" flipV="1">
            <a:off x="5029200" y="3771900"/>
            <a:ext cx="114300" cy="114300"/>
          </a:xfrm>
          <a:prstGeom prst="line">
            <a:avLst/>
          </a:prstGeom>
          <a:noFill/>
          <a:ln w="9525">
            <a:solidFill>
              <a:srgbClr val="66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786" name="Line 26"/>
          <p:cNvSpPr>
            <a:spLocks noChangeShapeType="1"/>
          </p:cNvSpPr>
          <p:nvPr/>
        </p:nvSpPr>
        <p:spPr bwMode="auto">
          <a:xfrm flipH="1">
            <a:off x="1371600" y="2628900"/>
            <a:ext cx="342900" cy="171450"/>
          </a:xfrm>
          <a:prstGeom prst="line">
            <a:avLst/>
          </a:prstGeom>
          <a:noFill/>
          <a:ln w="952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787" name="Line 27"/>
          <p:cNvSpPr>
            <a:spLocks noChangeShapeType="1"/>
          </p:cNvSpPr>
          <p:nvPr/>
        </p:nvSpPr>
        <p:spPr bwMode="auto">
          <a:xfrm flipH="1">
            <a:off x="1485900" y="2743200"/>
            <a:ext cx="342900" cy="171450"/>
          </a:xfrm>
          <a:prstGeom prst="line">
            <a:avLst/>
          </a:prstGeom>
          <a:noFill/>
          <a:ln w="952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788" name="Line 28"/>
          <p:cNvSpPr>
            <a:spLocks noChangeShapeType="1"/>
          </p:cNvSpPr>
          <p:nvPr/>
        </p:nvSpPr>
        <p:spPr bwMode="auto">
          <a:xfrm flipH="1">
            <a:off x="1543050" y="2914650"/>
            <a:ext cx="342900" cy="171450"/>
          </a:xfrm>
          <a:prstGeom prst="line">
            <a:avLst/>
          </a:prstGeom>
          <a:noFill/>
          <a:ln w="952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789" name="Line 29"/>
          <p:cNvSpPr>
            <a:spLocks noChangeShapeType="1"/>
          </p:cNvSpPr>
          <p:nvPr/>
        </p:nvSpPr>
        <p:spPr bwMode="auto">
          <a:xfrm flipH="1">
            <a:off x="1600200" y="3028950"/>
            <a:ext cx="342900" cy="171450"/>
          </a:xfrm>
          <a:prstGeom prst="line">
            <a:avLst/>
          </a:prstGeom>
          <a:noFill/>
          <a:ln w="952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790" name="Line 30"/>
          <p:cNvSpPr>
            <a:spLocks noChangeShapeType="1"/>
          </p:cNvSpPr>
          <p:nvPr/>
        </p:nvSpPr>
        <p:spPr bwMode="auto">
          <a:xfrm flipH="1">
            <a:off x="1714500" y="3143250"/>
            <a:ext cx="342900" cy="171450"/>
          </a:xfrm>
          <a:prstGeom prst="line">
            <a:avLst/>
          </a:prstGeom>
          <a:noFill/>
          <a:ln w="952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791" name="Line 31"/>
          <p:cNvSpPr>
            <a:spLocks noChangeShapeType="1"/>
          </p:cNvSpPr>
          <p:nvPr/>
        </p:nvSpPr>
        <p:spPr bwMode="auto">
          <a:xfrm flipH="1">
            <a:off x="1828800" y="3257550"/>
            <a:ext cx="342900" cy="171450"/>
          </a:xfrm>
          <a:prstGeom prst="line">
            <a:avLst/>
          </a:prstGeom>
          <a:noFill/>
          <a:ln w="952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792" name="Line 32"/>
          <p:cNvSpPr>
            <a:spLocks noChangeShapeType="1"/>
          </p:cNvSpPr>
          <p:nvPr/>
        </p:nvSpPr>
        <p:spPr bwMode="auto">
          <a:xfrm flipH="1">
            <a:off x="1885950" y="3371850"/>
            <a:ext cx="342900" cy="171450"/>
          </a:xfrm>
          <a:prstGeom prst="line">
            <a:avLst/>
          </a:prstGeom>
          <a:noFill/>
          <a:ln w="952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793" name="Line 33"/>
          <p:cNvSpPr>
            <a:spLocks noChangeShapeType="1"/>
          </p:cNvSpPr>
          <p:nvPr/>
        </p:nvSpPr>
        <p:spPr bwMode="auto">
          <a:xfrm flipH="1">
            <a:off x="1943100" y="3543300"/>
            <a:ext cx="342900" cy="171450"/>
          </a:xfrm>
          <a:prstGeom prst="line">
            <a:avLst/>
          </a:prstGeom>
          <a:noFill/>
          <a:ln w="952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794" name="Line 34"/>
          <p:cNvSpPr>
            <a:spLocks noChangeShapeType="1"/>
          </p:cNvSpPr>
          <p:nvPr/>
        </p:nvSpPr>
        <p:spPr bwMode="auto">
          <a:xfrm flipH="1">
            <a:off x="2057400" y="3714750"/>
            <a:ext cx="342900" cy="171450"/>
          </a:xfrm>
          <a:prstGeom prst="line">
            <a:avLst/>
          </a:prstGeom>
          <a:noFill/>
          <a:ln w="952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795" name="Line 35"/>
          <p:cNvSpPr>
            <a:spLocks noChangeShapeType="1"/>
          </p:cNvSpPr>
          <p:nvPr/>
        </p:nvSpPr>
        <p:spPr bwMode="auto">
          <a:xfrm flipH="1">
            <a:off x="2171700" y="3829050"/>
            <a:ext cx="342900" cy="171450"/>
          </a:xfrm>
          <a:prstGeom prst="line">
            <a:avLst/>
          </a:prstGeom>
          <a:noFill/>
          <a:ln w="952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796" name="Line 36"/>
          <p:cNvSpPr>
            <a:spLocks noChangeShapeType="1"/>
          </p:cNvSpPr>
          <p:nvPr/>
        </p:nvSpPr>
        <p:spPr bwMode="auto">
          <a:xfrm flipH="1">
            <a:off x="2228850" y="3943350"/>
            <a:ext cx="342900" cy="171450"/>
          </a:xfrm>
          <a:prstGeom prst="line">
            <a:avLst/>
          </a:prstGeom>
          <a:noFill/>
          <a:ln w="952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797" name="Line 37"/>
          <p:cNvSpPr>
            <a:spLocks noChangeShapeType="1"/>
          </p:cNvSpPr>
          <p:nvPr/>
        </p:nvSpPr>
        <p:spPr bwMode="auto">
          <a:xfrm>
            <a:off x="7258050" y="2686050"/>
            <a:ext cx="514350" cy="171450"/>
          </a:xfrm>
          <a:prstGeom prst="line">
            <a:avLst/>
          </a:prstGeom>
          <a:noFill/>
          <a:ln w="952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798" name="Line 38"/>
          <p:cNvSpPr>
            <a:spLocks noChangeShapeType="1"/>
          </p:cNvSpPr>
          <p:nvPr/>
        </p:nvSpPr>
        <p:spPr bwMode="auto">
          <a:xfrm>
            <a:off x="7143750" y="2800350"/>
            <a:ext cx="514350" cy="171450"/>
          </a:xfrm>
          <a:prstGeom prst="line">
            <a:avLst/>
          </a:prstGeom>
          <a:noFill/>
          <a:ln w="952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799" name="Line 39"/>
          <p:cNvSpPr>
            <a:spLocks noChangeShapeType="1"/>
          </p:cNvSpPr>
          <p:nvPr/>
        </p:nvSpPr>
        <p:spPr bwMode="auto">
          <a:xfrm>
            <a:off x="7029450" y="2971800"/>
            <a:ext cx="514350" cy="171450"/>
          </a:xfrm>
          <a:prstGeom prst="line">
            <a:avLst/>
          </a:prstGeom>
          <a:noFill/>
          <a:ln w="952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800" name="Line 40"/>
          <p:cNvSpPr>
            <a:spLocks noChangeShapeType="1"/>
          </p:cNvSpPr>
          <p:nvPr/>
        </p:nvSpPr>
        <p:spPr bwMode="auto">
          <a:xfrm>
            <a:off x="6915150" y="3143250"/>
            <a:ext cx="514350" cy="171450"/>
          </a:xfrm>
          <a:prstGeom prst="line">
            <a:avLst/>
          </a:prstGeom>
          <a:noFill/>
          <a:ln w="952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801" name="Line 41"/>
          <p:cNvSpPr>
            <a:spLocks noChangeShapeType="1"/>
          </p:cNvSpPr>
          <p:nvPr/>
        </p:nvSpPr>
        <p:spPr bwMode="auto">
          <a:xfrm>
            <a:off x="6858000" y="3314700"/>
            <a:ext cx="514350" cy="171450"/>
          </a:xfrm>
          <a:prstGeom prst="line">
            <a:avLst/>
          </a:prstGeom>
          <a:noFill/>
          <a:ln w="952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802" name="Line 42"/>
          <p:cNvSpPr>
            <a:spLocks noChangeShapeType="1"/>
          </p:cNvSpPr>
          <p:nvPr/>
        </p:nvSpPr>
        <p:spPr bwMode="auto">
          <a:xfrm>
            <a:off x="6743700" y="3486150"/>
            <a:ext cx="514350" cy="171450"/>
          </a:xfrm>
          <a:prstGeom prst="line">
            <a:avLst/>
          </a:prstGeom>
          <a:noFill/>
          <a:ln w="952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803" name="Line 43"/>
          <p:cNvSpPr>
            <a:spLocks noChangeShapeType="1"/>
          </p:cNvSpPr>
          <p:nvPr/>
        </p:nvSpPr>
        <p:spPr bwMode="auto">
          <a:xfrm>
            <a:off x="6686550" y="3657600"/>
            <a:ext cx="514350" cy="171450"/>
          </a:xfrm>
          <a:prstGeom prst="line">
            <a:avLst/>
          </a:prstGeom>
          <a:noFill/>
          <a:ln w="952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17804" name="Line 44"/>
          <p:cNvSpPr>
            <a:spLocks noChangeShapeType="1"/>
          </p:cNvSpPr>
          <p:nvPr/>
        </p:nvSpPr>
        <p:spPr bwMode="auto">
          <a:xfrm>
            <a:off x="6629400" y="3829050"/>
            <a:ext cx="514350" cy="171450"/>
          </a:xfrm>
          <a:prstGeom prst="line">
            <a:avLst/>
          </a:prstGeom>
          <a:noFill/>
          <a:ln w="952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75821" name="Text Box 45"/>
          <p:cNvSpPr txBox="1">
            <a:spLocks noChangeArrowheads="1"/>
          </p:cNvSpPr>
          <p:nvPr/>
        </p:nvSpPr>
        <p:spPr bwMode="auto">
          <a:xfrm>
            <a:off x="1498281" y="876300"/>
            <a:ext cx="217194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chemeClr val="accent2"/>
                </a:solidFill>
                <a:latin typeface="Arial" pitchFamily="34" charset="0"/>
              </a:rPr>
              <a:t>Surface Aeration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chemeClr val="accent2"/>
                </a:solidFill>
                <a:latin typeface="Arial" pitchFamily="34" charset="0"/>
              </a:rPr>
              <a:t>Provides</a:t>
            </a:r>
          </a:p>
        </p:txBody>
      </p:sp>
      <p:sp>
        <p:nvSpPr>
          <p:cNvPr id="75822" name="Text Box 46"/>
          <p:cNvSpPr txBox="1">
            <a:spLocks noChangeArrowheads="1"/>
          </p:cNvSpPr>
          <p:nvPr/>
        </p:nvSpPr>
        <p:spPr bwMode="auto">
          <a:xfrm>
            <a:off x="2731271" y="1771650"/>
            <a:ext cx="91563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 u="sng">
                <a:solidFill>
                  <a:srgbClr val="FF0000"/>
                </a:solidFill>
                <a:latin typeface="Arial" pitchFamily="34" charset="0"/>
              </a:rPr>
              <a:t>6 Pounds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solidFill>
                  <a:srgbClr val="FF0000"/>
                </a:solidFill>
                <a:latin typeface="Arial" pitchFamily="34" charset="0"/>
              </a:rPr>
              <a:t>per Acre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solidFill>
                  <a:srgbClr val="FF0000"/>
                </a:solidFill>
                <a:latin typeface="Arial" pitchFamily="34" charset="0"/>
              </a:rPr>
              <a:t>per Day</a:t>
            </a:r>
          </a:p>
        </p:txBody>
      </p:sp>
      <p:sp>
        <p:nvSpPr>
          <p:cNvPr id="75823" name="Text Box 47"/>
          <p:cNvSpPr txBox="1">
            <a:spLocks noChangeArrowheads="1"/>
          </p:cNvSpPr>
          <p:nvPr/>
        </p:nvSpPr>
        <p:spPr bwMode="auto">
          <a:xfrm>
            <a:off x="5317512" y="742950"/>
            <a:ext cx="218681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009900"/>
                </a:solidFill>
                <a:latin typeface="Arial" pitchFamily="34" charset="0"/>
              </a:rPr>
              <a:t>Algae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009900"/>
                </a:solidFill>
                <a:latin typeface="Arial" pitchFamily="34" charset="0"/>
              </a:rPr>
              <a:t>(Photosynthesis)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009900"/>
                </a:solidFill>
                <a:latin typeface="Arial" pitchFamily="34" charset="0"/>
              </a:rPr>
              <a:t>Provides</a:t>
            </a:r>
          </a:p>
        </p:txBody>
      </p:sp>
      <p:sp>
        <p:nvSpPr>
          <p:cNvPr id="75824" name="Text Box 48"/>
          <p:cNvSpPr txBox="1">
            <a:spLocks noChangeArrowheads="1"/>
          </p:cNvSpPr>
          <p:nvPr/>
        </p:nvSpPr>
        <p:spPr bwMode="auto">
          <a:xfrm>
            <a:off x="5356861" y="1771650"/>
            <a:ext cx="110799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 u="sng">
                <a:solidFill>
                  <a:srgbClr val="FF0000"/>
                </a:solidFill>
                <a:latin typeface="Arial" pitchFamily="34" charset="0"/>
              </a:rPr>
              <a:t>100 Pounds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solidFill>
                  <a:srgbClr val="FF0000"/>
                </a:solidFill>
                <a:latin typeface="Arial" pitchFamily="34" charset="0"/>
              </a:rPr>
              <a:t>per Acre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solidFill>
                  <a:srgbClr val="FF0000"/>
                </a:solidFill>
                <a:latin typeface="Arial" pitchFamily="34" charset="0"/>
              </a:rPr>
              <a:t>per Day</a:t>
            </a:r>
          </a:p>
        </p:txBody>
      </p:sp>
      <p:sp>
        <p:nvSpPr>
          <p:cNvPr id="75825" name="Text Box 49"/>
          <p:cNvSpPr txBox="1">
            <a:spLocks noChangeArrowheads="1"/>
          </p:cNvSpPr>
          <p:nvPr/>
        </p:nvSpPr>
        <p:spPr bwMode="auto">
          <a:xfrm>
            <a:off x="1764061" y="4323160"/>
            <a:ext cx="24214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chemeClr val="accent2"/>
                </a:solidFill>
                <a:latin typeface="Arial" pitchFamily="34" charset="0"/>
              </a:rPr>
              <a:t>At Lagoon D.O. of 2.0 mg/L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chemeClr val="accent2"/>
                </a:solidFill>
                <a:latin typeface="Arial" pitchFamily="34" charset="0"/>
              </a:rPr>
              <a:t>Temperature Permitting 8.0 mg/L</a:t>
            </a:r>
          </a:p>
        </p:txBody>
      </p:sp>
      <p:sp>
        <p:nvSpPr>
          <p:cNvPr id="75826" name="Text Box 50"/>
          <p:cNvSpPr txBox="1">
            <a:spLocks noChangeArrowheads="1"/>
          </p:cNvSpPr>
          <p:nvPr/>
        </p:nvSpPr>
        <p:spPr bwMode="auto">
          <a:xfrm>
            <a:off x="5200651" y="4307682"/>
            <a:ext cx="21707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009900"/>
                </a:solidFill>
                <a:latin typeface="Arial" pitchFamily="34" charset="0"/>
              </a:rPr>
              <a:t>Each 60 Pounds of Algae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009900"/>
                </a:solidFill>
                <a:latin typeface="Arial" pitchFamily="34" charset="0"/>
              </a:rPr>
              <a:t>Produce 100 pounds Oxygen</a:t>
            </a:r>
          </a:p>
        </p:txBody>
      </p:sp>
    </p:spTree>
    <p:extLst>
      <p:ext uri="{BB962C8B-B14F-4D97-AF65-F5344CB8AC3E}">
        <p14:creationId xmlns:p14="http://schemas.microsoft.com/office/powerpoint/2010/main" val="5513103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5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5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5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5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5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5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5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5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821" grpId="0" autoUpdateAnimBg="0"/>
      <p:bldP spid="75822" grpId="0" autoUpdateAnimBg="0"/>
      <p:bldP spid="75823" grpId="0" autoUpdateAnimBg="0"/>
      <p:bldP spid="75824" grpId="0" autoUpdateAnimBg="0"/>
      <p:bldP spid="75825" grpId="0" autoUpdateAnimBg="0"/>
      <p:bldP spid="75826" grpId="0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Oval 2"/>
          <p:cNvSpPr>
            <a:spLocks noChangeArrowheads="1"/>
          </p:cNvSpPr>
          <p:nvPr/>
        </p:nvSpPr>
        <p:spPr bwMode="auto">
          <a:xfrm>
            <a:off x="5257800" y="471488"/>
            <a:ext cx="762000" cy="494110"/>
          </a:xfrm>
          <a:prstGeom prst="ellipse">
            <a:avLst/>
          </a:prstGeom>
          <a:solidFill>
            <a:srgbClr val="FFFF03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>
              <a:latin typeface="Arial" pitchFamily="34" charset="0"/>
            </a:endParaRPr>
          </a:p>
        </p:txBody>
      </p:sp>
      <p:sp>
        <p:nvSpPr>
          <p:cNvPr id="74755" name="Line 3"/>
          <p:cNvSpPr>
            <a:spLocks noChangeShapeType="1"/>
          </p:cNvSpPr>
          <p:nvPr/>
        </p:nvSpPr>
        <p:spPr bwMode="auto">
          <a:xfrm flipV="1">
            <a:off x="6019800" y="214313"/>
            <a:ext cx="457200" cy="257175"/>
          </a:xfrm>
          <a:prstGeom prst="line">
            <a:avLst/>
          </a:prstGeom>
          <a:noFill/>
          <a:ln w="63500">
            <a:solidFill>
              <a:srgbClr val="FFFF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74756" name="Line 4"/>
          <p:cNvSpPr>
            <a:spLocks noChangeShapeType="1"/>
          </p:cNvSpPr>
          <p:nvPr/>
        </p:nvSpPr>
        <p:spPr bwMode="auto">
          <a:xfrm flipH="1">
            <a:off x="4724400" y="900112"/>
            <a:ext cx="533400" cy="300038"/>
          </a:xfrm>
          <a:prstGeom prst="line">
            <a:avLst/>
          </a:prstGeom>
          <a:noFill/>
          <a:ln w="63500">
            <a:solidFill>
              <a:srgbClr val="FFFF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auto">
          <a:xfrm>
            <a:off x="6019800" y="857250"/>
            <a:ext cx="685800" cy="214313"/>
          </a:xfrm>
          <a:prstGeom prst="line">
            <a:avLst/>
          </a:prstGeom>
          <a:noFill/>
          <a:ln w="63500">
            <a:solidFill>
              <a:srgbClr val="FFFF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74758" name="Line 6"/>
          <p:cNvSpPr>
            <a:spLocks noChangeShapeType="1"/>
          </p:cNvSpPr>
          <p:nvPr/>
        </p:nvSpPr>
        <p:spPr bwMode="auto">
          <a:xfrm flipH="1" flipV="1">
            <a:off x="4572000" y="257175"/>
            <a:ext cx="685800" cy="257175"/>
          </a:xfrm>
          <a:prstGeom prst="line">
            <a:avLst/>
          </a:prstGeom>
          <a:noFill/>
          <a:ln w="63500">
            <a:solidFill>
              <a:srgbClr val="FFFF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74759" name="Line 7"/>
          <p:cNvSpPr>
            <a:spLocks noChangeShapeType="1"/>
          </p:cNvSpPr>
          <p:nvPr/>
        </p:nvSpPr>
        <p:spPr bwMode="auto">
          <a:xfrm>
            <a:off x="5657850" y="1017985"/>
            <a:ext cx="0" cy="342900"/>
          </a:xfrm>
          <a:prstGeom prst="line">
            <a:avLst/>
          </a:prstGeom>
          <a:noFill/>
          <a:ln w="63500">
            <a:solidFill>
              <a:srgbClr val="FFFF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74760" name="Line 8"/>
          <p:cNvSpPr>
            <a:spLocks noChangeShapeType="1"/>
          </p:cNvSpPr>
          <p:nvPr/>
        </p:nvSpPr>
        <p:spPr bwMode="auto">
          <a:xfrm flipV="1">
            <a:off x="5638800" y="0"/>
            <a:ext cx="0" cy="428625"/>
          </a:xfrm>
          <a:prstGeom prst="line">
            <a:avLst/>
          </a:prstGeom>
          <a:noFill/>
          <a:ln w="63500">
            <a:solidFill>
              <a:srgbClr val="FFFF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74761" name="Line 9"/>
          <p:cNvSpPr>
            <a:spLocks noChangeShapeType="1"/>
          </p:cNvSpPr>
          <p:nvPr/>
        </p:nvSpPr>
        <p:spPr bwMode="auto">
          <a:xfrm flipH="1">
            <a:off x="4191000" y="685800"/>
            <a:ext cx="914400" cy="0"/>
          </a:xfrm>
          <a:prstGeom prst="line">
            <a:avLst/>
          </a:prstGeom>
          <a:noFill/>
          <a:ln w="63500">
            <a:solidFill>
              <a:srgbClr val="FFFF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74762" name="Line 10"/>
          <p:cNvSpPr>
            <a:spLocks noChangeShapeType="1"/>
          </p:cNvSpPr>
          <p:nvPr/>
        </p:nvSpPr>
        <p:spPr bwMode="auto">
          <a:xfrm>
            <a:off x="6172200" y="685800"/>
            <a:ext cx="990600" cy="0"/>
          </a:xfrm>
          <a:prstGeom prst="line">
            <a:avLst/>
          </a:prstGeom>
          <a:noFill/>
          <a:ln w="63500">
            <a:solidFill>
              <a:srgbClr val="FFFF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5222844" y="495300"/>
            <a:ext cx="8354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Arial" pitchFamily="34" charset="0"/>
              </a:rPr>
              <a:t>SUN</a:t>
            </a:r>
          </a:p>
        </p:txBody>
      </p:sp>
      <p:sp>
        <p:nvSpPr>
          <p:cNvPr id="74764" name="Oval 12"/>
          <p:cNvSpPr>
            <a:spLocks noChangeArrowheads="1"/>
          </p:cNvSpPr>
          <p:nvPr/>
        </p:nvSpPr>
        <p:spPr bwMode="auto">
          <a:xfrm>
            <a:off x="3581400" y="1757362"/>
            <a:ext cx="1905000" cy="557213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>
              <a:latin typeface="Arial" pitchFamily="34" charset="0"/>
            </a:endParaRPr>
          </a:p>
        </p:txBody>
      </p:sp>
      <p:sp>
        <p:nvSpPr>
          <p:cNvPr id="74765" name="Text Box 13"/>
          <p:cNvSpPr txBox="1">
            <a:spLocks noChangeArrowheads="1"/>
          </p:cNvSpPr>
          <p:nvPr/>
        </p:nvSpPr>
        <p:spPr bwMode="auto">
          <a:xfrm>
            <a:off x="3940513" y="1794273"/>
            <a:ext cx="12105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itchFamily="34" charset="0"/>
              </a:rPr>
              <a:t>ALGAE</a:t>
            </a:r>
            <a:endParaRPr lang="en-US" altLang="en-US" sz="2100">
              <a:latin typeface="Arial" pitchFamily="34" charset="0"/>
            </a:endParaRPr>
          </a:p>
        </p:txBody>
      </p:sp>
      <p:sp>
        <p:nvSpPr>
          <p:cNvPr id="74766" name="Oval 14"/>
          <p:cNvSpPr>
            <a:spLocks noChangeArrowheads="1"/>
          </p:cNvSpPr>
          <p:nvPr/>
        </p:nvSpPr>
        <p:spPr bwMode="auto">
          <a:xfrm>
            <a:off x="1828800" y="3043238"/>
            <a:ext cx="2286000" cy="600075"/>
          </a:xfrm>
          <a:prstGeom prst="ellipse">
            <a:avLst/>
          </a:prstGeom>
          <a:solidFill>
            <a:srgbClr val="6565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>
              <a:latin typeface="Arial" pitchFamily="34" charset="0"/>
            </a:endParaRPr>
          </a:p>
        </p:txBody>
      </p:sp>
      <p:sp>
        <p:nvSpPr>
          <p:cNvPr id="74767" name="Text Box 15"/>
          <p:cNvSpPr txBox="1">
            <a:spLocks noChangeArrowheads="1"/>
          </p:cNvSpPr>
          <p:nvPr/>
        </p:nvSpPr>
        <p:spPr bwMode="auto">
          <a:xfrm>
            <a:off x="2200003" y="3108723"/>
            <a:ext cx="15007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itchFamily="34" charset="0"/>
              </a:rPr>
              <a:t>OXYGEN</a:t>
            </a:r>
          </a:p>
        </p:txBody>
      </p:sp>
      <p:sp>
        <p:nvSpPr>
          <p:cNvPr id="74768" name="Oval 16"/>
          <p:cNvSpPr>
            <a:spLocks noChangeArrowheads="1"/>
          </p:cNvSpPr>
          <p:nvPr/>
        </p:nvSpPr>
        <p:spPr bwMode="auto">
          <a:xfrm>
            <a:off x="3886200" y="4371975"/>
            <a:ext cx="2667000" cy="557213"/>
          </a:xfrm>
          <a:prstGeom prst="ellipse">
            <a:avLst/>
          </a:prstGeom>
          <a:solidFill>
            <a:srgbClr val="F87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>
              <a:latin typeface="Arial" pitchFamily="34" charset="0"/>
            </a:endParaRPr>
          </a:p>
        </p:txBody>
      </p:sp>
      <p:sp>
        <p:nvSpPr>
          <p:cNvPr id="74769" name="Text Box 17"/>
          <p:cNvSpPr txBox="1">
            <a:spLocks noChangeArrowheads="1"/>
          </p:cNvSpPr>
          <p:nvPr/>
        </p:nvSpPr>
        <p:spPr bwMode="auto">
          <a:xfrm>
            <a:off x="4396622" y="4423173"/>
            <a:ext cx="17235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itchFamily="34" charset="0"/>
              </a:rPr>
              <a:t>BACTERIA</a:t>
            </a:r>
          </a:p>
        </p:txBody>
      </p:sp>
      <p:sp>
        <p:nvSpPr>
          <p:cNvPr id="74770" name="Oval 18"/>
          <p:cNvSpPr>
            <a:spLocks noChangeArrowheads="1"/>
          </p:cNvSpPr>
          <p:nvPr/>
        </p:nvSpPr>
        <p:spPr bwMode="auto">
          <a:xfrm>
            <a:off x="5334000" y="2828925"/>
            <a:ext cx="2438400" cy="942975"/>
          </a:xfrm>
          <a:prstGeom prst="ellipse">
            <a:avLst/>
          </a:prstGeom>
          <a:solidFill>
            <a:srgbClr val="FF66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>
              <a:latin typeface="Arial" pitchFamily="34" charset="0"/>
            </a:endParaRPr>
          </a:p>
        </p:txBody>
      </p:sp>
      <p:sp>
        <p:nvSpPr>
          <p:cNvPr id="74771" name="Text Box 19"/>
          <p:cNvSpPr txBox="1">
            <a:spLocks noChangeArrowheads="1"/>
          </p:cNvSpPr>
          <p:nvPr/>
        </p:nvSpPr>
        <p:spPr bwMode="auto">
          <a:xfrm>
            <a:off x="5825846" y="2914650"/>
            <a:ext cx="15023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itchFamily="34" charset="0"/>
              </a:rPr>
              <a:t>CARBON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itchFamily="34" charset="0"/>
              </a:rPr>
              <a:t>DIOXIDE</a:t>
            </a:r>
          </a:p>
        </p:txBody>
      </p:sp>
      <p:sp>
        <p:nvSpPr>
          <p:cNvPr id="74772" name="Line 20"/>
          <p:cNvSpPr>
            <a:spLocks noChangeShapeType="1"/>
          </p:cNvSpPr>
          <p:nvPr/>
        </p:nvSpPr>
        <p:spPr bwMode="auto">
          <a:xfrm flipH="1">
            <a:off x="4800600" y="985837"/>
            <a:ext cx="685800" cy="72866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74773" name="Line 21"/>
          <p:cNvSpPr>
            <a:spLocks noChangeShapeType="1"/>
          </p:cNvSpPr>
          <p:nvPr/>
        </p:nvSpPr>
        <p:spPr bwMode="auto">
          <a:xfrm flipH="1">
            <a:off x="3200400" y="2357437"/>
            <a:ext cx="838200" cy="642938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74774" name="Line 22"/>
          <p:cNvSpPr>
            <a:spLocks noChangeShapeType="1"/>
          </p:cNvSpPr>
          <p:nvPr/>
        </p:nvSpPr>
        <p:spPr bwMode="auto">
          <a:xfrm>
            <a:off x="3124200" y="3729037"/>
            <a:ext cx="1143000" cy="642938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74775" name="Line 23"/>
          <p:cNvSpPr>
            <a:spLocks noChangeShapeType="1"/>
          </p:cNvSpPr>
          <p:nvPr/>
        </p:nvSpPr>
        <p:spPr bwMode="auto">
          <a:xfrm flipV="1">
            <a:off x="6019800" y="3814762"/>
            <a:ext cx="533400" cy="55721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74776" name="Line 24"/>
          <p:cNvSpPr>
            <a:spLocks noChangeShapeType="1"/>
          </p:cNvSpPr>
          <p:nvPr/>
        </p:nvSpPr>
        <p:spPr bwMode="auto">
          <a:xfrm flipH="1" flipV="1">
            <a:off x="5257800" y="2271713"/>
            <a:ext cx="1143000" cy="51435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74777" name="Text Box 25"/>
          <p:cNvSpPr txBox="1">
            <a:spLocks noChangeArrowheads="1"/>
          </p:cNvSpPr>
          <p:nvPr/>
        </p:nvSpPr>
        <p:spPr bwMode="auto">
          <a:xfrm>
            <a:off x="1591100" y="586978"/>
            <a:ext cx="1685077" cy="92333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>
                <a:solidFill>
                  <a:srgbClr val="FFFF00"/>
                </a:solidFill>
                <a:latin typeface="Arial" pitchFamily="34" charset="0"/>
              </a:rPr>
              <a:t>Symbiotic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>
                <a:solidFill>
                  <a:srgbClr val="FFFF00"/>
                </a:solidFill>
                <a:latin typeface="Arial" pitchFamily="34" charset="0"/>
              </a:rPr>
              <a:t>Cycle</a:t>
            </a:r>
          </a:p>
        </p:txBody>
      </p:sp>
      <p:sp>
        <p:nvSpPr>
          <p:cNvPr id="74778" name="Text Box 26"/>
          <p:cNvSpPr txBox="1">
            <a:spLocks noChangeArrowheads="1"/>
          </p:cNvSpPr>
          <p:nvPr/>
        </p:nvSpPr>
        <p:spPr bwMode="auto">
          <a:xfrm>
            <a:off x="3865960" y="2432447"/>
            <a:ext cx="200728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chemeClr val="accent2"/>
                </a:solidFill>
                <a:latin typeface="Arial" pitchFamily="34" charset="0"/>
              </a:rPr>
              <a:t>Photosynthesis</a:t>
            </a:r>
          </a:p>
        </p:txBody>
      </p:sp>
      <p:sp>
        <p:nvSpPr>
          <p:cNvPr id="74779" name="Text Box 27"/>
          <p:cNvSpPr txBox="1">
            <a:spLocks noChangeArrowheads="1"/>
          </p:cNvSpPr>
          <p:nvPr/>
        </p:nvSpPr>
        <p:spPr bwMode="auto">
          <a:xfrm>
            <a:off x="4388644" y="3911203"/>
            <a:ext cx="154241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chemeClr val="accent2"/>
                </a:solidFill>
                <a:latin typeface="Arial" pitchFamily="34" charset="0"/>
              </a:rPr>
              <a:t>Respiration</a:t>
            </a:r>
          </a:p>
        </p:txBody>
      </p:sp>
    </p:spTree>
    <p:extLst>
      <p:ext uri="{BB962C8B-B14F-4D97-AF65-F5344CB8AC3E}">
        <p14:creationId xmlns:p14="http://schemas.microsoft.com/office/powerpoint/2010/main" val="774185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4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74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4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4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4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4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4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4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4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4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74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74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3" dur="500"/>
                                        <p:tgtEl>
                                          <p:spTgt spid="74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4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4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4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4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4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4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74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92" dur="500"/>
                                        <p:tgtEl>
                                          <p:spTgt spid="74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74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4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4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4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4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4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74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74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4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 animBg="1"/>
      <p:bldP spid="74755" grpId="0" animBg="1"/>
      <p:bldP spid="74756" grpId="0" animBg="1"/>
      <p:bldP spid="74757" grpId="0" animBg="1"/>
      <p:bldP spid="74758" grpId="0" animBg="1"/>
      <p:bldP spid="74759" grpId="0" animBg="1"/>
      <p:bldP spid="74760" grpId="0" animBg="1"/>
      <p:bldP spid="74761" grpId="0" animBg="1"/>
      <p:bldP spid="74762" grpId="0" animBg="1"/>
      <p:bldP spid="74763" grpId="0" autoUpdateAnimBg="0"/>
      <p:bldP spid="74764" grpId="0" animBg="1"/>
      <p:bldP spid="74765" grpId="0" autoUpdateAnimBg="0"/>
      <p:bldP spid="74766" grpId="0" animBg="1"/>
      <p:bldP spid="74767" grpId="0" autoUpdateAnimBg="0"/>
      <p:bldP spid="74768" grpId="0" animBg="1"/>
      <p:bldP spid="74769" grpId="0" autoUpdateAnimBg="0"/>
      <p:bldP spid="74770" grpId="0" animBg="1"/>
      <p:bldP spid="74771" grpId="0" autoUpdateAnimBg="0"/>
      <p:bldP spid="74772" grpId="0" animBg="1"/>
      <p:bldP spid="74773" grpId="0" animBg="1"/>
      <p:bldP spid="74774" grpId="0" animBg="1"/>
      <p:bldP spid="74775" grpId="0" animBg="1"/>
      <p:bldP spid="74776" grpId="0" animBg="1"/>
      <p:bldP spid="74777" grpId="0" animBg="1"/>
      <p:bldP spid="74778" grpId="0"/>
      <p:bldP spid="7477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lagoon copy 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14350"/>
            <a:ext cx="68580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Oval 3"/>
          <p:cNvSpPr>
            <a:spLocks noChangeArrowheads="1"/>
          </p:cNvSpPr>
          <p:nvPr/>
        </p:nvSpPr>
        <p:spPr bwMode="auto">
          <a:xfrm>
            <a:off x="6172200" y="536973"/>
            <a:ext cx="862013" cy="834628"/>
          </a:xfrm>
          <a:prstGeom prst="ellipse">
            <a:avLst/>
          </a:prstGeom>
          <a:solidFill>
            <a:srgbClr val="F8F39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>
              <a:latin typeface="Arial" pitchFamily="34" charset="0"/>
            </a:endParaRPr>
          </a:p>
        </p:txBody>
      </p:sp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6343650" y="800100"/>
            <a:ext cx="59182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>
                <a:latin typeface="Arial" pitchFamily="34" charset="0"/>
              </a:rPr>
              <a:t>SUN</a:t>
            </a:r>
          </a:p>
        </p:txBody>
      </p:sp>
      <p:sp>
        <p:nvSpPr>
          <p:cNvPr id="119813" name="Line 5"/>
          <p:cNvSpPr>
            <a:spLocks noChangeShapeType="1"/>
          </p:cNvSpPr>
          <p:nvPr/>
        </p:nvSpPr>
        <p:spPr bwMode="auto">
          <a:xfrm flipH="1">
            <a:off x="5886450" y="1371600"/>
            <a:ext cx="457200" cy="800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ms-MY" sz="1350"/>
          </a:p>
        </p:txBody>
      </p:sp>
      <p:sp>
        <p:nvSpPr>
          <p:cNvPr id="119814" name="Line 6"/>
          <p:cNvSpPr>
            <a:spLocks noChangeShapeType="1"/>
          </p:cNvSpPr>
          <p:nvPr/>
        </p:nvSpPr>
        <p:spPr bwMode="auto">
          <a:xfrm flipH="1">
            <a:off x="6515101" y="1485900"/>
            <a:ext cx="41672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ms-MY" sz="1350"/>
          </a:p>
        </p:txBody>
      </p:sp>
      <p:sp>
        <p:nvSpPr>
          <p:cNvPr id="119815" name="Line 7"/>
          <p:cNvSpPr>
            <a:spLocks noChangeShapeType="1"/>
          </p:cNvSpPr>
          <p:nvPr/>
        </p:nvSpPr>
        <p:spPr bwMode="auto">
          <a:xfrm>
            <a:off x="6800850" y="1428750"/>
            <a:ext cx="228600" cy="742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ms-MY" sz="1350"/>
          </a:p>
        </p:txBody>
      </p:sp>
      <p:sp>
        <p:nvSpPr>
          <p:cNvPr id="119816" name="Text Box 8"/>
          <p:cNvSpPr txBox="1">
            <a:spLocks noChangeArrowheads="1"/>
          </p:cNvSpPr>
          <p:nvPr/>
        </p:nvSpPr>
        <p:spPr bwMode="auto">
          <a:xfrm>
            <a:off x="4788694" y="1885950"/>
            <a:ext cx="40427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>
                <a:latin typeface="Arial" pitchFamily="34" charset="0"/>
              </a:rPr>
              <a:t>O</a:t>
            </a:r>
            <a:r>
              <a:rPr lang="en-US" altLang="en-US" sz="1500" baseline="-25000">
                <a:latin typeface="Arial" pitchFamily="34" charset="0"/>
              </a:rPr>
              <a:t>2</a:t>
            </a:r>
            <a:endParaRPr lang="en-US" altLang="en-US" sz="1500">
              <a:latin typeface="Arial" pitchFamily="34" charset="0"/>
            </a:endParaRPr>
          </a:p>
        </p:txBody>
      </p:sp>
      <p:sp>
        <p:nvSpPr>
          <p:cNvPr id="119817" name="Line 9"/>
          <p:cNvSpPr>
            <a:spLocks noChangeShapeType="1"/>
          </p:cNvSpPr>
          <p:nvPr/>
        </p:nvSpPr>
        <p:spPr bwMode="auto">
          <a:xfrm>
            <a:off x="4800600" y="2114550"/>
            <a:ext cx="114300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ms-MY" sz="1350"/>
          </a:p>
        </p:txBody>
      </p:sp>
      <p:sp>
        <p:nvSpPr>
          <p:cNvPr id="119818" name="Text Box 10"/>
          <p:cNvSpPr txBox="1">
            <a:spLocks noChangeArrowheads="1"/>
          </p:cNvSpPr>
          <p:nvPr/>
        </p:nvSpPr>
        <p:spPr bwMode="auto">
          <a:xfrm>
            <a:off x="3257551" y="2222897"/>
            <a:ext cx="204895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>
                <a:latin typeface="Arial" pitchFamily="34" charset="0"/>
              </a:rPr>
              <a:t>Aerobic Zone</a:t>
            </a:r>
            <a:r>
              <a:rPr lang="en-US" altLang="en-US" sz="1200">
                <a:latin typeface="Arial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50">
                <a:latin typeface="Arial" pitchFamily="34" charset="0"/>
              </a:rPr>
              <a:t>     (Dissolved Oxygen Present)</a:t>
            </a:r>
          </a:p>
        </p:txBody>
      </p:sp>
      <p:sp>
        <p:nvSpPr>
          <p:cNvPr id="119819" name="Text Box 11"/>
          <p:cNvSpPr txBox="1">
            <a:spLocks noChangeArrowheads="1"/>
          </p:cNvSpPr>
          <p:nvPr/>
        </p:nvSpPr>
        <p:spPr bwMode="auto">
          <a:xfrm>
            <a:off x="4343400" y="2849166"/>
            <a:ext cx="160813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>
                <a:latin typeface="Arial" pitchFamily="34" charset="0"/>
              </a:rPr>
              <a:t>Facultative Zone</a:t>
            </a:r>
          </a:p>
        </p:txBody>
      </p:sp>
      <p:sp>
        <p:nvSpPr>
          <p:cNvPr id="119820" name="Text Box 12"/>
          <p:cNvSpPr txBox="1">
            <a:spLocks noChangeArrowheads="1"/>
          </p:cNvSpPr>
          <p:nvPr/>
        </p:nvSpPr>
        <p:spPr bwMode="auto">
          <a:xfrm>
            <a:off x="3487341" y="3538538"/>
            <a:ext cx="37778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>
                <a:latin typeface="Arial" pitchFamily="34" charset="0"/>
              </a:rPr>
              <a:t>Anaerobic Zone</a:t>
            </a:r>
            <a:r>
              <a:rPr lang="en-US" altLang="en-US" sz="1350">
                <a:latin typeface="Arial" pitchFamily="34" charset="0"/>
              </a:rPr>
              <a:t>  </a:t>
            </a:r>
            <a:r>
              <a:rPr lang="en-US" altLang="en-US" sz="1050">
                <a:latin typeface="Arial" pitchFamily="34" charset="0"/>
              </a:rPr>
              <a:t>(No Dissolved Oxygen Present)</a:t>
            </a:r>
          </a:p>
        </p:txBody>
      </p:sp>
      <p:sp>
        <p:nvSpPr>
          <p:cNvPr id="119821" name="Text Box 13"/>
          <p:cNvSpPr txBox="1">
            <a:spLocks noChangeArrowheads="1"/>
          </p:cNvSpPr>
          <p:nvPr/>
        </p:nvSpPr>
        <p:spPr bwMode="auto">
          <a:xfrm>
            <a:off x="4562475" y="3865960"/>
            <a:ext cx="6607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Sludge</a:t>
            </a:r>
          </a:p>
        </p:txBody>
      </p:sp>
      <p:sp>
        <p:nvSpPr>
          <p:cNvPr id="119822" name="Text Box 14"/>
          <p:cNvSpPr txBox="1">
            <a:spLocks noChangeArrowheads="1"/>
          </p:cNvSpPr>
          <p:nvPr/>
        </p:nvSpPr>
        <p:spPr bwMode="auto">
          <a:xfrm>
            <a:off x="5657850" y="3865960"/>
            <a:ext cx="6607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Sludge</a:t>
            </a:r>
          </a:p>
        </p:txBody>
      </p:sp>
      <p:sp>
        <p:nvSpPr>
          <p:cNvPr id="119823" name="Text Box 15"/>
          <p:cNvSpPr txBox="1">
            <a:spLocks noChangeArrowheads="1"/>
          </p:cNvSpPr>
          <p:nvPr/>
        </p:nvSpPr>
        <p:spPr bwMode="auto">
          <a:xfrm>
            <a:off x="2286000" y="4199335"/>
            <a:ext cx="6880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Influent</a:t>
            </a:r>
          </a:p>
        </p:txBody>
      </p:sp>
      <p:sp>
        <p:nvSpPr>
          <p:cNvPr id="119824" name="Text Box 16"/>
          <p:cNvSpPr txBox="1">
            <a:spLocks noChangeArrowheads="1"/>
          </p:cNvSpPr>
          <p:nvPr/>
        </p:nvSpPr>
        <p:spPr bwMode="auto">
          <a:xfrm>
            <a:off x="2010967" y="2524125"/>
            <a:ext cx="53091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latin typeface="Arial" pitchFamily="34" charset="0"/>
              </a:rPr>
              <a:t>Dike</a:t>
            </a:r>
          </a:p>
        </p:txBody>
      </p:sp>
      <p:sp>
        <p:nvSpPr>
          <p:cNvPr id="119825" name="plant"/>
          <p:cNvSpPr>
            <a:spLocks noEditPoints="1" noChangeArrowheads="1"/>
          </p:cNvSpPr>
          <p:nvPr/>
        </p:nvSpPr>
        <p:spPr bwMode="auto">
          <a:xfrm>
            <a:off x="6800850" y="2343151"/>
            <a:ext cx="291704" cy="20359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ms-MY" sz="1350"/>
          </a:p>
        </p:txBody>
      </p:sp>
      <p:sp>
        <p:nvSpPr>
          <p:cNvPr id="119826" name="Line 18"/>
          <p:cNvSpPr>
            <a:spLocks noChangeShapeType="1"/>
          </p:cNvSpPr>
          <p:nvPr/>
        </p:nvSpPr>
        <p:spPr bwMode="auto">
          <a:xfrm flipH="1">
            <a:off x="6572250" y="2457450"/>
            <a:ext cx="370285" cy="297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ms-MY" sz="1350"/>
          </a:p>
        </p:txBody>
      </p:sp>
      <p:sp>
        <p:nvSpPr>
          <p:cNvPr id="119827" name="Text Box 19"/>
          <p:cNvSpPr txBox="1">
            <a:spLocks noChangeArrowheads="1"/>
          </p:cNvSpPr>
          <p:nvPr/>
        </p:nvSpPr>
        <p:spPr bwMode="auto">
          <a:xfrm>
            <a:off x="6286500" y="2343150"/>
            <a:ext cx="40427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>
                <a:latin typeface="Arial" pitchFamily="34" charset="0"/>
              </a:rPr>
              <a:t>O</a:t>
            </a:r>
            <a:r>
              <a:rPr lang="en-US" altLang="en-US" sz="1500" baseline="-25000">
                <a:latin typeface="Arial" pitchFamily="34" charset="0"/>
              </a:rPr>
              <a:t>2</a:t>
            </a:r>
            <a:endParaRPr lang="en-US" altLang="en-US" sz="1500">
              <a:latin typeface="Arial" pitchFamily="34" charset="0"/>
            </a:endParaRPr>
          </a:p>
        </p:txBody>
      </p:sp>
      <p:sp>
        <p:nvSpPr>
          <p:cNvPr id="119828" name="Text Box 20"/>
          <p:cNvSpPr txBox="1">
            <a:spLocks noChangeArrowheads="1"/>
          </p:cNvSpPr>
          <p:nvPr/>
        </p:nvSpPr>
        <p:spPr bwMode="auto">
          <a:xfrm>
            <a:off x="2534841" y="28575"/>
            <a:ext cx="402065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latin typeface="Arial" pitchFamily="34" charset="0"/>
              </a:rPr>
              <a:t>Zonal Relationships in a Lagoon</a:t>
            </a:r>
          </a:p>
        </p:txBody>
      </p:sp>
      <p:sp>
        <p:nvSpPr>
          <p:cNvPr id="145429" name="Line 21"/>
          <p:cNvSpPr>
            <a:spLocks noChangeShapeType="1"/>
          </p:cNvSpPr>
          <p:nvPr/>
        </p:nvSpPr>
        <p:spPr bwMode="auto">
          <a:xfrm>
            <a:off x="3418285" y="373856"/>
            <a:ext cx="1745456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ms-MY" sz="1350"/>
          </a:p>
        </p:txBody>
      </p:sp>
    </p:spTree>
    <p:extLst>
      <p:ext uri="{BB962C8B-B14F-4D97-AF65-F5344CB8AC3E}">
        <p14:creationId xmlns:p14="http://schemas.microsoft.com/office/powerpoint/2010/main" val="2250112332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5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2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lagoo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7" b="9836"/>
          <a:stretch>
            <a:fillRect/>
          </a:stretch>
        </p:blipFill>
        <p:spPr bwMode="auto">
          <a:xfrm>
            <a:off x="1143000" y="1200150"/>
            <a:ext cx="68580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2406593" y="3143251"/>
            <a:ext cx="96372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solidFill>
                  <a:schemeClr val="accent2"/>
                </a:solidFill>
                <a:latin typeface="Arial" pitchFamily="34" charset="0"/>
              </a:rPr>
              <a:t>Anaerobic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solidFill>
                  <a:schemeClr val="accent2"/>
                </a:solidFill>
                <a:latin typeface="Arial" pitchFamily="34" charset="0"/>
              </a:rPr>
              <a:t>Bacteria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3745507" y="3125392"/>
            <a:ext cx="82907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solidFill>
                  <a:schemeClr val="accent2"/>
                </a:solidFill>
                <a:latin typeface="Arial" pitchFamily="34" charset="0"/>
              </a:rPr>
              <a:t>Acid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solidFill>
                  <a:schemeClr val="accent2"/>
                </a:solidFill>
                <a:latin typeface="Arial" pitchFamily="34" charset="0"/>
              </a:rPr>
              <a:t>Formers</a:t>
            </a:r>
          </a:p>
        </p:txBody>
      </p:sp>
      <p:sp>
        <p:nvSpPr>
          <p:cNvPr id="81925" name="Line 5"/>
          <p:cNvSpPr>
            <a:spLocks noChangeShapeType="1"/>
          </p:cNvSpPr>
          <p:nvPr/>
        </p:nvSpPr>
        <p:spPr bwMode="auto">
          <a:xfrm>
            <a:off x="4686300" y="3371850"/>
            <a:ext cx="628650" cy="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5440818" y="3119438"/>
            <a:ext cx="85792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solidFill>
                  <a:schemeClr val="accent2"/>
                </a:solidFill>
                <a:latin typeface="Arial" pitchFamily="34" charset="0"/>
              </a:rPr>
              <a:t>Methane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solidFill>
                  <a:schemeClr val="accent2"/>
                </a:solidFill>
                <a:latin typeface="Arial" pitchFamily="34" charset="0"/>
              </a:rPr>
              <a:t>Formers</a:t>
            </a:r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5429251" y="1695450"/>
            <a:ext cx="8915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>
                <a:solidFill>
                  <a:srgbClr val="009900"/>
                </a:solidFill>
                <a:latin typeface="Arial" pitchFamily="34" charset="0"/>
              </a:rPr>
              <a:t>Aerobic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>
                <a:solidFill>
                  <a:srgbClr val="009900"/>
                </a:solidFill>
                <a:latin typeface="Arial" pitchFamily="34" charset="0"/>
              </a:rPr>
              <a:t>Bacteria</a:t>
            </a:r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2800351" y="1809750"/>
            <a:ext cx="67839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>
                <a:solidFill>
                  <a:srgbClr val="009900"/>
                </a:solidFill>
                <a:latin typeface="Arial" pitchFamily="34" charset="0"/>
              </a:rPr>
              <a:t>Algae</a:t>
            </a:r>
          </a:p>
        </p:txBody>
      </p:sp>
      <p:sp>
        <p:nvSpPr>
          <p:cNvPr id="81929" name="Line 9"/>
          <p:cNvSpPr>
            <a:spLocks noChangeShapeType="1"/>
          </p:cNvSpPr>
          <p:nvPr/>
        </p:nvSpPr>
        <p:spPr bwMode="auto">
          <a:xfrm flipH="1">
            <a:off x="3714750" y="1885950"/>
            <a:ext cx="1543050" cy="0"/>
          </a:xfrm>
          <a:prstGeom prst="line">
            <a:avLst/>
          </a:prstGeom>
          <a:noFill/>
          <a:ln w="25400">
            <a:solidFill>
              <a:srgbClr val="0099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81930" name="Text Box 10"/>
          <p:cNvSpPr txBox="1">
            <a:spLocks noChangeArrowheads="1"/>
          </p:cNvSpPr>
          <p:nvPr/>
        </p:nvSpPr>
        <p:spPr bwMode="auto">
          <a:xfrm>
            <a:off x="4343400" y="2057400"/>
            <a:ext cx="38343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solidFill>
                  <a:srgbClr val="009900"/>
                </a:solidFill>
                <a:latin typeface="Arial" pitchFamily="34" charset="0"/>
              </a:rPr>
              <a:t>O</a:t>
            </a:r>
            <a:r>
              <a:rPr lang="en-US" altLang="en-US" sz="1350" baseline="-25000">
                <a:solidFill>
                  <a:srgbClr val="009900"/>
                </a:solidFill>
                <a:latin typeface="Arial" pitchFamily="34" charset="0"/>
              </a:rPr>
              <a:t>2</a:t>
            </a:r>
            <a:endParaRPr lang="en-US" altLang="en-US" sz="1350">
              <a:solidFill>
                <a:srgbClr val="009900"/>
              </a:solidFill>
              <a:latin typeface="Arial" pitchFamily="34" charset="0"/>
            </a:endParaRPr>
          </a:p>
        </p:txBody>
      </p:sp>
      <p:sp>
        <p:nvSpPr>
          <p:cNvPr id="81931" name="Line 11"/>
          <p:cNvSpPr>
            <a:spLocks noChangeShapeType="1"/>
          </p:cNvSpPr>
          <p:nvPr/>
        </p:nvSpPr>
        <p:spPr bwMode="auto">
          <a:xfrm>
            <a:off x="3771900" y="2114550"/>
            <a:ext cx="1485900" cy="0"/>
          </a:xfrm>
          <a:prstGeom prst="line">
            <a:avLst/>
          </a:prstGeom>
          <a:noFill/>
          <a:ln w="25400">
            <a:solidFill>
              <a:srgbClr val="0099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81932" name="Text Box 12"/>
          <p:cNvSpPr txBox="1">
            <a:spLocks noChangeArrowheads="1"/>
          </p:cNvSpPr>
          <p:nvPr/>
        </p:nvSpPr>
        <p:spPr bwMode="auto">
          <a:xfrm>
            <a:off x="4286250" y="1543050"/>
            <a:ext cx="50847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solidFill>
                  <a:srgbClr val="009900"/>
                </a:solidFill>
                <a:latin typeface="Arial" pitchFamily="34" charset="0"/>
              </a:rPr>
              <a:t>CO</a:t>
            </a:r>
            <a:r>
              <a:rPr lang="en-US" altLang="en-US" sz="1350" baseline="-25000">
                <a:solidFill>
                  <a:srgbClr val="009900"/>
                </a:solidFill>
                <a:latin typeface="Arial" pitchFamily="34" charset="0"/>
              </a:rPr>
              <a:t>2</a:t>
            </a:r>
            <a:endParaRPr lang="en-US" altLang="en-US" sz="1350">
              <a:solidFill>
                <a:srgbClr val="009900"/>
              </a:solidFill>
              <a:latin typeface="Arial" pitchFamily="34" charset="0"/>
            </a:endParaRPr>
          </a:p>
        </p:txBody>
      </p:sp>
      <p:sp>
        <p:nvSpPr>
          <p:cNvPr id="81933" name="Line 13"/>
          <p:cNvSpPr>
            <a:spLocks noChangeShapeType="1"/>
          </p:cNvSpPr>
          <p:nvPr/>
        </p:nvSpPr>
        <p:spPr bwMode="auto">
          <a:xfrm>
            <a:off x="3200400" y="2228850"/>
            <a:ext cx="9144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81934" name="Line 14"/>
          <p:cNvSpPr>
            <a:spLocks noChangeShapeType="1"/>
          </p:cNvSpPr>
          <p:nvPr/>
        </p:nvSpPr>
        <p:spPr bwMode="auto">
          <a:xfrm flipH="1">
            <a:off x="4229100" y="2228850"/>
            <a:ext cx="14859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81935" name="Text Box 15"/>
          <p:cNvSpPr txBox="1">
            <a:spLocks noChangeArrowheads="1"/>
          </p:cNvSpPr>
          <p:nvPr/>
        </p:nvSpPr>
        <p:spPr bwMode="auto">
          <a:xfrm>
            <a:off x="3771901" y="2582466"/>
            <a:ext cx="103105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solidFill>
                  <a:srgbClr val="FF0000"/>
                </a:solidFill>
                <a:latin typeface="Arial" pitchFamily="34" charset="0"/>
              </a:rPr>
              <a:t>Dead Cells</a:t>
            </a:r>
          </a:p>
        </p:txBody>
      </p:sp>
      <p:sp>
        <p:nvSpPr>
          <p:cNvPr id="81936" name="Line 16"/>
          <p:cNvSpPr>
            <a:spLocks noChangeShapeType="1"/>
          </p:cNvSpPr>
          <p:nvPr/>
        </p:nvSpPr>
        <p:spPr bwMode="auto">
          <a:xfrm flipH="1" flipV="1">
            <a:off x="5829300" y="2228850"/>
            <a:ext cx="0" cy="8572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81937" name="Text Box 17"/>
          <p:cNvSpPr txBox="1">
            <a:spLocks noChangeArrowheads="1"/>
          </p:cNvSpPr>
          <p:nvPr/>
        </p:nvSpPr>
        <p:spPr bwMode="auto">
          <a:xfrm>
            <a:off x="5829300" y="2484835"/>
            <a:ext cx="112723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solidFill>
                  <a:srgbClr val="FF0000"/>
                </a:solidFill>
                <a:latin typeface="Arial" pitchFamily="34" charset="0"/>
              </a:rPr>
              <a:t>By-Products</a:t>
            </a:r>
          </a:p>
        </p:txBody>
      </p:sp>
      <p:sp>
        <p:nvSpPr>
          <p:cNvPr id="81938" name="Text Box 18"/>
          <p:cNvSpPr txBox="1">
            <a:spLocks noChangeArrowheads="1"/>
          </p:cNvSpPr>
          <p:nvPr/>
        </p:nvSpPr>
        <p:spPr bwMode="auto">
          <a:xfrm>
            <a:off x="1143000" y="327423"/>
            <a:ext cx="6858000" cy="5078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700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ACTIVITY IN FACULTATIVE PONDS</a:t>
            </a:r>
          </a:p>
        </p:txBody>
      </p:sp>
    </p:spTree>
    <p:extLst>
      <p:ext uri="{BB962C8B-B14F-4D97-AF65-F5344CB8AC3E}">
        <p14:creationId xmlns:p14="http://schemas.microsoft.com/office/powerpoint/2010/main" val="3229070492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8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1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1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1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1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1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8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1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1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81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autoUpdateAnimBg="0"/>
      <p:bldP spid="81924" grpId="0" autoUpdateAnimBg="0"/>
      <p:bldP spid="81925" grpId="0" animBg="1"/>
      <p:bldP spid="81926" grpId="0" autoUpdateAnimBg="0"/>
      <p:bldP spid="81927" grpId="0" autoUpdateAnimBg="0"/>
      <p:bldP spid="81928" grpId="0" autoUpdateAnimBg="0"/>
      <p:bldP spid="81929" grpId="0" animBg="1"/>
      <p:bldP spid="81930" grpId="0" autoUpdateAnimBg="0"/>
      <p:bldP spid="81931" grpId="0" animBg="1"/>
      <p:bldP spid="81932" grpId="0" autoUpdateAnimBg="0"/>
      <p:bldP spid="81933" grpId="0" animBg="1"/>
      <p:bldP spid="81934" grpId="0" animBg="1"/>
      <p:bldP spid="81935" grpId="0" autoUpdateAnimBg="0"/>
      <p:bldP spid="81936" grpId="0" animBg="1"/>
      <p:bldP spid="81937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5154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11"/>
          <p:cNvGrpSpPr>
            <a:grpSpLocks/>
          </p:cNvGrpSpPr>
          <p:nvPr/>
        </p:nvGrpSpPr>
        <p:grpSpPr bwMode="auto">
          <a:xfrm>
            <a:off x="2412207" y="0"/>
            <a:ext cx="4055269" cy="5143500"/>
            <a:chOff x="1066" y="0"/>
            <a:chExt cx="3406" cy="4320"/>
          </a:xfrm>
        </p:grpSpPr>
        <p:pic>
          <p:nvPicPr>
            <p:cNvPr id="121859" name="Picture 4" descr="lagoon activity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0"/>
              <a:ext cx="340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1860" name="AutoShape 5"/>
            <p:cNvSpPr>
              <a:spLocks noChangeArrowheads="1"/>
            </p:cNvSpPr>
            <p:nvPr/>
          </p:nvSpPr>
          <p:spPr bwMode="auto">
            <a:xfrm>
              <a:off x="1200" y="2231"/>
              <a:ext cx="661" cy="383"/>
            </a:xfrm>
            <a:prstGeom prst="rightArrow">
              <a:avLst>
                <a:gd name="adj1" fmla="val 50000"/>
                <a:gd name="adj2" fmla="val 43146"/>
              </a:avLst>
            </a:prstGeom>
            <a:solidFill>
              <a:srgbClr val="C0C0C0"/>
            </a:solidFill>
            <a:ln w="28575">
              <a:solidFill>
                <a:srgbClr val="66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350">
                  <a:solidFill>
                    <a:srgbClr val="663300"/>
                  </a:solidFill>
                  <a:latin typeface="Arial" pitchFamily="34" charset="0"/>
                </a:rPr>
                <a:t>Influent</a:t>
              </a:r>
            </a:p>
          </p:txBody>
        </p:sp>
        <p:sp>
          <p:nvSpPr>
            <p:cNvPr id="121861" name="AutoShape 6"/>
            <p:cNvSpPr>
              <a:spLocks noChangeArrowheads="1"/>
            </p:cNvSpPr>
            <p:nvPr/>
          </p:nvSpPr>
          <p:spPr bwMode="auto">
            <a:xfrm>
              <a:off x="3794" y="654"/>
              <a:ext cx="661" cy="383"/>
            </a:xfrm>
            <a:prstGeom prst="rightArrow">
              <a:avLst>
                <a:gd name="adj1" fmla="val 50000"/>
                <a:gd name="adj2" fmla="val 43146"/>
              </a:avLst>
            </a:prstGeom>
            <a:solidFill>
              <a:srgbClr val="E3ECFF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350">
                  <a:solidFill>
                    <a:schemeClr val="accent2"/>
                  </a:solidFill>
                  <a:latin typeface="Arial" pitchFamily="34" charset="0"/>
                </a:rPr>
                <a:t>Effluent</a:t>
              </a:r>
            </a:p>
          </p:txBody>
        </p:sp>
        <p:sp>
          <p:nvSpPr>
            <p:cNvPr id="121862" name="Text Box 7"/>
            <p:cNvSpPr txBox="1">
              <a:spLocks noChangeArrowheads="1"/>
            </p:cNvSpPr>
            <p:nvPr/>
          </p:nvSpPr>
          <p:spPr bwMode="auto">
            <a:xfrm>
              <a:off x="1885" y="686"/>
              <a:ext cx="1807" cy="23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99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200">
                  <a:solidFill>
                    <a:srgbClr val="009900"/>
                  </a:solidFill>
                  <a:latin typeface="Arial" pitchFamily="34" charset="0"/>
                </a:rPr>
                <a:t>Algae and Aerobic Bacteria</a:t>
              </a:r>
            </a:p>
          </p:txBody>
        </p:sp>
        <p:sp>
          <p:nvSpPr>
            <p:cNvPr id="121863" name="Text Box 8"/>
            <p:cNvSpPr txBox="1">
              <a:spLocks noChangeArrowheads="1"/>
            </p:cNvSpPr>
            <p:nvPr/>
          </p:nvSpPr>
          <p:spPr bwMode="auto">
            <a:xfrm>
              <a:off x="2097" y="2225"/>
              <a:ext cx="1352" cy="23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6600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200">
                  <a:solidFill>
                    <a:srgbClr val="660066"/>
                  </a:solidFill>
                  <a:latin typeface="Arial" pitchFamily="34" charset="0"/>
                </a:rPr>
                <a:t>Facultative Bacteria</a:t>
              </a:r>
            </a:p>
          </p:txBody>
        </p:sp>
        <p:sp>
          <p:nvSpPr>
            <p:cNvPr id="121864" name="Text Box 9"/>
            <p:cNvSpPr txBox="1">
              <a:spLocks noChangeArrowheads="1"/>
            </p:cNvSpPr>
            <p:nvPr/>
          </p:nvSpPr>
          <p:spPr bwMode="auto">
            <a:xfrm>
              <a:off x="2186" y="3517"/>
              <a:ext cx="1321" cy="233"/>
            </a:xfrm>
            <a:prstGeom prst="rect">
              <a:avLst/>
            </a:prstGeom>
            <a:solidFill>
              <a:srgbClr val="DDDDDD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200">
                  <a:solidFill>
                    <a:schemeClr val="tx2"/>
                  </a:solidFill>
                  <a:latin typeface="Arial" pitchFamily="34" charset="0"/>
                </a:rPr>
                <a:t>Anaerobic Bacteria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904569"/>
      </p:ext>
    </p:extLst>
  </p:cSld>
  <p:clrMapOvr>
    <a:masterClrMapping/>
  </p:clrMapOvr>
  <p:transition spd="slow">
    <p:zoom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57350" y="266700"/>
            <a:ext cx="5829300" cy="857250"/>
          </a:xfrm>
          <a:ln w="38100" cap="flat">
            <a:solidFill>
              <a:srgbClr val="FF0000"/>
            </a:solidFill>
            <a:prstDash val="dashDot"/>
          </a:ln>
        </p:spPr>
        <p:txBody>
          <a:bodyPr/>
          <a:lstStyle/>
          <a:p>
            <a:pPr>
              <a:defRPr/>
            </a:pP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FACTORS THAT AFFECT THE TREATMENT PROCESS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1143000" y="1434704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>
                <a:solidFill>
                  <a:schemeClr val="accent2"/>
                </a:solidFill>
                <a:latin typeface="Arial" pitchFamily="34" charset="0"/>
              </a:rPr>
              <a:t>Influence of Wind</a:t>
            </a:r>
          </a:p>
        </p:txBody>
      </p:sp>
      <p:pic>
        <p:nvPicPr>
          <p:cNvPr id="82948" name="Picture 4" descr="lagoon copy colo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9FAFE"/>
              </a:clrFrom>
              <a:clrTo>
                <a:srgbClr val="F9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3513" y="2146698"/>
            <a:ext cx="3802856" cy="1835944"/>
          </a:xfrm>
          <a:noFill/>
        </p:spPr>
      </p:pic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5388769" y="2150269"/>
            <a:ext cx="2032929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Adds Oxygen</a:t>
            </a:r>
          </a:p>
        </p:txBody>
      </p:sp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5217319" y="2817019"/>
            <a:ext cx="2496196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Increases Mixing</a:t>
            </a:r>
          </a:p>
        </p:txBody>
      </p:sp>
      <p:sp>
        <p:nvSpPr>
          <p:cNvPr id="82952" name="Text Box 8"/>
          <p:cNvSpPr txBox="1">
            <a:spLocks noChangeArrowheads="1"/>
          </p:cNvSpPr>
          <p:nvPr/>
        </p:nvSpPr>
        <p:spPr bwMode="auto">
          <a:xfrm>
            <a:off x="5236369" y="3463528"/>
            <a:ext cx="2470548" cy="41549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1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Must Be Controlled</a:t>
            </a:r>
          </a:p>
        </p:txBody>
      </p:sp>
      <p:sp>
        <p:nvSpPr>
          <p:cNvPr id="82953" name="Line 9"/>
          <p:cNvSpPr>
            <a:spLocks noChangeShapeType="1"/>
          </p:cNvSpPr>
          <p:nvPr/>
        </p:nvSpPr>
        <p:spPr bwMode="auto">
          <a:xfrm>
            <a:off x="5305425" y="3843338"/>
            <a:ext cx="24765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ms-MY" sz="1350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148062" y="4169569"/>
            <a:ext cx="498360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latin typeface="Arial" pitchFamily="34" charset="0"/>
                <a:cs typeface="Arial" pitchFamily="34" charset="0"/>
              </a:rPr>
              <a:t>By Minimizing Accumulations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latin typeface="Arial" pitchFamily="34" charset="0"/>
                <a:cs typeface="Arial" pitchFamily="34" charset="0"/>
              </a:rPr>
              <a:t>of Material On, In, or Around the Lagoon</a:t>
            </a:r>
          </a:p>
        </p:txBody>
      </p:sp>
    </p:spTree>
    <p:extLst>
      <p:ext uri="{BB962C8B-B14F-4D97-AF65-F5344CB8AC3E}">
        <p14:creationId xmlns:p14="http://schemas.microsoft.com/office/powerpoint/2010/main" val="3003869226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500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500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500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2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 animBg="1" autoUpdateAnimBg="0"/>
      <p:bldP spid="82947" grpId="0" build="p" autoUpdateAnimBg="0"/>
      <p:bldP spid="82950" grpId="0"/>
      <p:bldP spid="82951" grpId="0"/>
      <p:bldP spid="82952" grpId="0"/>
      <p:bldP spid="82953" grpId="0" animBg="1"/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657350" y="266700"/>
            <a:ext cx="5829300" cy="857250"/>
          </a:xfrm>
          <a:ln w="38100" cap="flat">
            <a:solidFill>
              <a:srgbClr val="FF0000"/>
            </a:solidFill>
            <a:prstDash val="dashDot"/>
          </a:ln>
        </p:spPr>
        <p:txBody>
          <a:bodyPr/>
          <a:lstStyle/>
          <a:p>
            <a:pPr>
              <a:defRPr/>
            </a:pP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FACTORS THAT AFFECT THE TREATMENT PROCESS</a:t>
            </a:r>
          </a:p>
        </p:txBody>
      </p:sp>
      <p:sp>
        <p:nvSpPr>
          <p:cNvPr id="232451" name="Text Box 3"/>
          <p:cNvSpPr txBox="1">
            <a:spLocks noChangeArrowheads="1"/>
          </p:cNvSpPr>
          <p:nvPr/>
        </p:nvSpPr>
        <p:spPr bwMode="auto">
          <a:xfrm>
            <a:off x="1148954" y="1264444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>
                <a:solidFill>
                  <a:schemeClr val="accent2"/>
                </a:solidFill>
                <a:latin typeface="Arial" pitchFamily="34" charset="0"/>
              </a:rPr>
              <a:t>Influence of Light</a:t>
            </a:r>
          </a:p>
        </p:txBody>
      </p:sp>
      <p:pic>
        <p:nvPicPr>
          <p:cNvPr id="123908" name="Picture 4" descr="lagoon copy colo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9FAFE"/>
              </a:clrFrom>
              <a:clrTo>
                <a:srgbClr val="F9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185" y="2149079"/>
            <a:ext cx="3802856" cy="1835944"/>
          </a:xfrm>
          <a:noFill/>
        </p:spPr>
      </p:pic>
      <p:sp>
        <p:nvSpPr>
          <p:cNvPr id="232453" name="Text Box 5"/>
          <p:cNvSpPr txBox="1">
            <a:spLocks noChangeArrowheads="1"/>
          </p:cNvSpPr>
          <p:nvPr/>
        </p:nvSpPr>
        <p:spPr bwMode="auto">
          <a:xfrm>
            <a:off x="5322094" y="2159794"/>
            <a:ext cx="2273379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Photosynthesis</a:t>
            </a:r>
          </a:p>
        </p:txBody>
      </p:sp>
      <p:sp>
        <p:nvSpPr>
          <p:cNvPr id="232454" name="Text Box 6"/>
          <p:cNvSpPr txBox="1">
            <a:spLocks noChangeArrowheads="1"/>
          </p:cNvSpPr>
          <p:nvPr/>
        </p:nvSpPr>
        <p:spPr bwMode="auto">
          <a:xfrm>
            <a:off x="5436394" y="2826544"/>
            <a:ext cx="1778051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Disinfection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052887" y="1847850"/>
            <a:ext cx="757238" cy="987029"/>
            <a:chOff x="2444" y="1763"/>
            <a:chExt cx="636" cy="829"/>
          </a:xfrm>
        </p:grpSpPr>
        <p:sp>
          <p:nvSpPr>
            <p:cNvPr id="123915" name="Oval 7"/>
            <p:cNvSpPr>
              <a:spLocks noChangeArrowheads="1"/>
            </p:cNvSpPr>
            <p:nvPr/>
          </p:nvSpPr>
          <p:spPr bwMode="auto">
            <a:xfrm>
              <a:off x="2584" y="1763"/>
              <a:ext cx="460" cy="389"/>
            </a:xfrm>
            <a:prstGeom prst="ellipse">
              <a:avLst/>
            </a:prstGeom>
            <a:solidFill>
              <a:srgbClr val="F8F39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>
                <a:latin typeface="Arial" pitchFamily="34" charset="0"/>
              </a:endParaRPr>
            </a:p>
          </p:txBody>
        </p:sp>
        <p:sp>
          <p:nvSpPr>
            <p:cNvPr id="123916" name="Text Box 8"/>
            <p:cNvSpPr txBox="1">
              <a:spLocks noChangeArrowheads="1"/>
            </p:cNvSpPr>
            <p:nvPr/>
          </p:nvSpPr>
          <p:spPr bwMode="auto">
            <a:xfrm>
              <a:off x="2607" y="1839"/>
              <a:ext cx="46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350">
                  <a:latin typeface="Arial" pitchFamily="34" charset="0"/>
                </a:rPr>
                <a:t>SUN</a:t>
              </a:r>
            </a:p>
          </p:txBody>
        </p:sp>
        <p:sp>
          <p:nvSpPr>
            <p:cNvPr id="123917" name="Line 9"/>
            <p:cNvSpPr>
              <a:spLocks noChangeShapeType="1"/>
            </p:cNvSpPr>
            <p:nvPr/>
          </p:nvSpPr>
          <p:spPr bwMode="auto">
            <a:xfrm flipH="1">
              <a:off x="2444" y="2171"/>
              <a:ext cx="228" cy="4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ms-MY" sz="1350"/>
            </a:p>
          </p:txBody>
        </p:sp>
        <p:sp>
          <p:nvSpPr>
            <p:cNvPr id="123918" name="Line 10"/>
            <p:cNvSpPr>
              <a:spLocks noChangeShapeType="1"/>
            </p:cNvSpPr>
            <p:nvPr/>
          </p:nvSpPr>
          <p:spPr bwMode="auto">
            <a:xfrm flipH="1">
              <a:off x="2788" y="2184"/>
              <a:ext cx="15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ms-MY" sz="1350"/>
            </a:p>
          </p:txBody>
        </p:sp>
        <p:sp>
          <p:nvSpPr>
            <p:cNvPr id="123919" name="Line 11"/>
            <p:cNvSpPr>
              <a:spLocks noChangeShapeType="1"/>
            </p:cNvSpPr>
            <p:nvPr/>
          </p:nvSpPr>
          <p:spPr bwMode="auto">
            <a:xfrm>
              <a:off x="2942" y="2166"/>
              <a:ext cx="138" cy="4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ms-MY" sz="1350"/>
            </a:p>
          </p:txBody>
        </p:sp>
      </p:grpSp>
      <p:sp>
        <p:nvSpPr>
          <p:cNvPr id="232461" name="Text Box 13"/>
          <p:cNvSpPr txBox="1">
            <a:spLocks noChangeArrowheads="1"/>
          </p:cNvSpPr>
          <p:nvPr/>
        </p:nvSpPr>
        <p:spPr bwMode="auto">
          <a:xfrm>
            <a:off x="5236369" y="3473053"/>
            <a:ext cx="2470548" cy="41549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1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Must Be Controlled</a:t>
            </a:r>
          </a:p>
        </p:txBody>
      </p:sp>
      <p:sp>
        <p:nvSpPr>
          <p:cNvPr id="232462" name="Line 14"/>
          <p:cNvSpPr>
            <a:spLocks noChangeShapeType="1"/>
          </p:cNvSpPr>
          <p:nvPr/>
        </p:nvSpPr>
        <p:spPr bwMode="auto">
          <a:xfrm>
            <a:off x="5305425" y="3852863"/>
            <a:ext cx="24765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ms-MY" sz="1350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148062" y="4169569"/>
            <a:ext cx="498360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latin typeface="Arial" pitchFamily="34" charset="0"/>
                <a:cs typeface="Arial" pitchFamily="34" charset="0"/>
              </a:rPr>
              <a:t>By Minimizing Accumulations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latin typeface="Arial" pitchFamily="34" charset="0"/>
                <a:cs typeface="Arial" pitchFamily="34" charset="0"/>
              </a:rPr>
              <a:t>of Material On, In, or Around the Lagoon</a:t>
            </a:r>
          </a:p>
        </p:txBody>
      </p:sp>
    </p:spTree>
    <p:extLst>
      <p:ext uri="{BB962C8B-B14F-4D97-AF65-F5344CB8AC3E}">
        <p14:creationId xmlns:p14="http://schemas.microsoft.com/office/powerpoint/2010/main" val="41242293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2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2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2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2324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2324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2324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2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2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2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51" grpId="0" build="p" autoUpdateAnimBg="0"/>
      <p:bldP spid="232453" grpId="0"/>
      <p:bldP spid="232454" grpId="0"/>
      <p:bldP spid="232461" grpId="0"/>
      <p:bldP spid="232462" grpId="0" animBg="1"/>
      <p:bldP spid="1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57350" y="266700"/>
            <a:ext cx="5829300" cy="857250"/>
          </a:xfrm>
          <a:ln w="38100" cap="flat">
            <a:solidFill>
              <a:srgbClr val="FF0000"/>
            </a:solidFill>
            <a:prstDash val="dashDot"/>
          </a:ln>
        </p:spPr>
        <p:txBody>
          <a:bodyPr/>
          <a:lstStyle/>
          <a:p>
            <a:pPr>
              <a:defRPr/>
            </a:pP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FACTORS THAT AFFECT THE TREATMENT PROCESS</a:t>
            </a:r>
          </a:p>
        </p:txBody>
      </p:sp>
      <p:pic>
        <p:nvPicPr>
          <p:cNvPr id="124931" name="Picture 4" descr="lagoon copy colo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9FAFE"/>
              </a:clrFrom>
              <a:clrTo>
                <a:srgbClr val="F9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185" y="2400300"/>
            <a:ext cx="3802856" cy="1835944"/>
          </a:xfrm>
          <a:noFill/>
        </p:spPr>
      </p:pic>
      <p:sp>
        <p:nvSpPr>
          <p:cNvPr id="233477" name="Text Box 5"/>
          <p:cNvSpPr txBox="1">
            <a:spLocks noChangeArrowheads="1"/>
          </p:cNvSpPr>
          <p:nvPr/>
        </p:nvSpPr>
        <p:spPr bwMode="auto">
          <a:xfrm>
            <a:off x="5093494" y="3002757"/>
            <a:ext cx="2375009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Growth of Algae</a:t>
            </a:r>
          </a:p>
        </p:txBody>
      </p:sp>
      <p:sp>
        <p:nvSpPr>
          <p:cNvPr id="233478" name="Text Box 6"/>
          <p:cNvSpPr txBox="1">
            <a:spLocks noChangeArrowheads="1"/>
          </p:cNvSpPr>
          <p:nvPr/>
        </p:nvSpPr>
        <p:spPr bwMode="auto">
          <a:xfrm>
            <a:off x="5274469" y="3564732"/>
            <a:ext cx="2305439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D.O. Saturation</a:t>
            </a:r>
          </a:p>
        </p:txBody>
      </p:sp>
      <p:sp>
        <p:nvSpPr>
          <p:cNvPr id="233485" name="Text Box 13"/>
          <p:cNvSpPr txBox="1">
            <a:spLocks noChangeArrowheads="1"/>
          </p:cNvSpPr>
          <p:nvPr/>
        </p:nvSpPr>
        <p:spPr bwMode="auto">
          <a:xfrm>
            <a:off x="5131594" y="4173141"/>
            <a:ext cx="2619628" cy="41549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1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Must Be Considered</a:t>
            </a:r>
          </a:p>
        </p:txBody>
      </p:sp>
      <p:sp>
        <p:nvSpPr>
          <p:cNvPr id="233486" name="Line 14"/>
          <p:cNvSpPr>
            <a:spLocks noChangeShapeType="1"/>
          </p:cNvSpPr>
          <p:nvPr/>
        </p:nvSpPr>
        <p:spPr bwMode="auto">
          <a:xfrm>
            <a:off x="5219700" y="4495800"/>
            <a:ext cx="260032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ms-MY" sz="1350"/>
          </a:p>
        </p:txBody>
      </p:sp>
      <p:sp>
        <p:nvSpPr>
          <p:cNvPr id="233487" name="Text Box 15"/>
          <p:cNvSpPr txBox="1">
            <a:spLocks noChangeArrowheads="1"/>
          </p:cNvSpPr>
          <p:nvPr/>
        </p:nvSpPr>
        <p:spPr bwMode="auto">
          <a:xfrm>
            <a:off x="5219795" y="2069307"/>
            <a:ext cx="2426305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Rate of</a:t>
            </a:r>
          </a:p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Bacterial Activity</a:t>
            </a:r>
          </a:p>
        </p:txBody>
      </p:sp>
      <p:sp>
        <p:nvSpPr>
          <p:cNvPr id="124937" name="Text Box 16"/>
          <p:cNvSpPr txBox="1">
            <a:spLocks noChangeArrowheads="1"/>
          </p:cNvSpPr>
          <p:nvPr/>
        </p:nvSpPr>
        <p:spPr bwMode="auto">
          <a:xfrm>
            <a:off x="2902744" y="3168253"/>
            <a:ext cx="742511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Arial" pitchFamily="34" charset="0"/>
              </a:rPr>
              <a:t>Aerobic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90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Arial" pitchFamily="34" charset="0"/>
              </a:rPr>
              <a:t>Facultative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90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Arial" pitchFamily="34" charset="0"/>
              </a:rPr>
              <a:t>Anaerobic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3752850" y="3219451"/>
            <a:ext cx="1158479" cy="400051"/>
            <a:chOff x="2192" y="2704"/>
            <a:chExt cx="973" cy="336"/>
          </a:xfrm>
        </p:grpSpPr>
        <p:sp>
          <p:nvSpPr>
            <p:cNvPr id="124940" name="plant"/>
            <p:cNvSpPr>
              <a:spLocks noEditPoints="1" noChangeArrowheads="1"/>
            </p:cNvSpPr>
            <p:nvPr/>
          </p:nvSpPr>
          <p:spPr bwMode="auto">
            <a:xfrm>
              <a:off x="2544" y="2704"/>
              <a:ext cx="229" cy="10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7074 w 21600"/>
                <a:gd name="T25" fmla="*/ 10093 h 21600"/>
                <a:gd name="T26" fmla="*/ 14526 w 21600"/>
                <a:gd name="T27" fmla="*/ 1352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ms-MY" sz="1350"/>
            </a:p>
          </p:txBody>
        </p:sp>
        <p:sp>
          <p:nvSpPr>
            <p:cNvPr id="124941" name="plant"/>
            <p:cNvSpPr>
              <a:spLocks noEditPoints="1" noChangeArrowheads="1"/>
            </p:cNvSpPr>
            <p:nvPr/>
          </p:nvSpPr>
          <p:spPr bwMode="auto">
            <a:xfrm>
              <a:off x="2928" y="2728"/>
              <a:ext cx="237" cy="13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7109 w 21600"/>
                <a:gd name="T25" fmla="*/ 10058 h 21600"/>
                <a:gd name="T26" fmla="*/ 14582 w 21600"/>
                <a:gd name="T27" fmla="*/ 1352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ms-MY" sz="1350"/>
            </a:p>
          </p:txBody>
        </p:sp>
        <p:sp>
          <p:nvSpPr>
            <p:cNvPr id="124942" name="plant"/>
            <p:cNvSpPr>
              <a:spLocks noEditPoints="1" noChangeArrowheads="1"/>
            </p:cNvSpPr>
            <p:nvPr/>
          </p:nvSpPr>
          <p:spPr bwMode="auto">
            <a:xfrm>
              <a:off x="2192" y="2720"/>
              <a:ext cx="213" cy="1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7099 w 21600"/>
                <a:gd name="T25" fmla="*/ 10071 h 21600"/>
                <a:gd name="T26" fmla="*/ 14501 w 21600"/>
                <a:gd name="T27" fmla="*/ 1351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ms-MY" sz="1350"/>
            </a:p>
          </p:txBody>
        </p:sp>
        <p:sp>
          <p:nvSpPr>
            <p:cNvPr id="233492" name="Text Box 20"/>
            <p:cNvSpPr txBox="1">
              <a:spLocks noChangeArrowheads="1"/>
            </p:cNvSpPr>
            <p:nvPr/>
          </p:nvSpPr>
          <p:spPr bwMode="auto">
            <a:xfrm>
              <a:off x="2400" y="2807"/>
              <a:ext cx="305" cy="2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ms-MY" sz="12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O</a:t>
              </a:r>
              <a:r>
                <a:rPr lang="en-US" altLang="ms-MY" sz="1200" baseline="-25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2</a:t>
              </a:r>
              <a:endParaRPr lang="en-US" altLang="ms-MY" sz="1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endParaRPr>
            </a:p>
          </p:txBody>
        </p:sp>
      </p:grpSp>
      <p:sp>
        <p:nvSpPr>
          <p:cNvPr id="233495" name="Text Box 23"/>
          <p:cNvSpPr txBox="1">
            <a:spLocks noChangeArrowheads="1"/>
          </p:cNvSpPr>
          <p:nvPr/>
        </p:nvSpPr>
        <p:spPr bwMode="auto">
          <a:xfrm>
            <a:off x="1143000" y="1434704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>
                <a:solidFill>
                  <a:schemeClr val="accent2"/>
                </a:solidFill>
                <a:latin typeface="Arial" pitchFamily="34" charset="0"/>
              </a:rPr>
              <a:t>Influence of Temperature</a:t>
            </a:r>
          </a:p>
        </p:txBody>
      </p:sp>
    </p:spTree>
    <p:extLst>
      <p:ext uri="{BB962C8B-B14F-4D97-AF65-F5344CB8AC3E}">
        <p14:creationId xmlns:p14="http://schemas.microsoft.com/office/powerpoint/2010/main" val="378190509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3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3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3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334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334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334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2334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2334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2334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6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2334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2334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2334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3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3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3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477" grpId="0"/>
      <p:bldP spid="233478" grpId="0"/>
      <p:bldP spid="233485" grpId="0"/>
      <p:bldP spid="233486" grpId="0" animBg="1"/>
      <p:bldP spid="233487" grpId="0"/>
      <p:bldP spid="233495" grpId="0" build="p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57350" y="266700"/>
            <a:ext cx="5829300" cy="857250"/>
          </a:xfrm>
          <a:ln w="38100" cap="flat">
            <a:solidFill>
              <a:srgbClr val="FF0000"/>
            </a:solidFill>
            <a:prstDash val="dashDot"/>
          </a:ln>
        </p:spPr>
        <p:txBody>
          <a:bodyPr/>
          <a:lstStyle/>
          <a:p>
            <a:pPr>
              <a:defRPr/>
            </a:pP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FACTORS THAT AFFECT THE TREATMENT PROCESS</a:t>
            </a:r>
          </a:p>
        </p:txBody>
      </p:sp>
      <p:sp>
        <p:nvSpPr>
          <p:cNvPr id="242691" name="Text Box 3"/>
          <p:cNvSpPr txBox="1">
            <a:spLocks noChangeArrowheads="1"/>
          </p:cNvSpPr>
          <p:nvPr/>
        </p:nvSpPr>
        <p:spPr bwMode="auto">
          <a:xfrm>
            <a:off x="1143000" y="1434704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>
                <a:solidFill>
                  <a:schemeClr val="accent2"/>
                </a:solidFill>
                <a:latin typeface="Arial" pitchFamily="34" charset="0"/>
              </a:rPr>
              <a:t>Daily Fluctuations</a:t>
            </a:r>
          </a:p>
        </p:txBody>
      </p:sp>
      <p:pic>
        <p:nvPicPr>
          <p:cNvPr id="125956" name="Picture 4" descr="lagoon copy colo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9FAFE"/>
              </a:clrFrom>
              <a:clrTo>
                <a:srgbClr val="F9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185" y="2400300"/>
            <a:ext cx="3802856" cy="1835944"/>
          </a:xfrm>
          <a:noFill/>
        </p:spPr>
      </p:pic>
      <p:sp>
        <p:nvSpPr>
          <p:cNvPr id="242693" name="Text Box 5"/>
          <p:cNvSpPr txBox="1">
            <a:spLocks noChangeArrowheads="1"/>
          </p:cNvSpPr>
          <p:nvPr/>
        </p:nvSpPr>
        <p:spPr bwMode="auto">
          <a:xfrm>
            <a:off x="5093494" y="3002757"/>
            <a:ext cx="266771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Dissolved Oxygen</a:t>
            </a:r>
          </a:p>
        </p:txBody>
      </p:sp>
      <p:sp>
        <p:nvSpPr>
          <p:cNvPr id="242694" name="Text Box 6"/>
          <p:cNvSpPr txBox="1">
            <a:spLocks noChangeArrowheads="1"/>
          </p:cNvSpPr>
          <p:nvPr/>
        </p:nvSpPr>
        <p:spPr bwMode="auto">
          <a:xfrm>
            <a:off x="6036469" y="3488532"/>
            <a:ext cx="579005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pH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052887" y="2099073"/>
            <a:ext cx="757238" cy="987028"/>
            <a:chOff x="2444" y="1763"/>
            <a:chExt cx="636" cy="829"/>
          </a:xfrm>
        </p:grpSpPr>
        <p:sp>
          <p:nvSpPr>
            <p:cNvPr id="125970" name="Oval 8"/>
            <p:cNvSpPr>
              <a:spLocks noChangeArrowheads="1"/>
            </p:cNvSpPr>
            <p:nvPr/>
          </p:nvSpPr>
          <p:spPr bwMode="auto">
            <a:xfrm>
              <a:off x="2584" y="1763"/>
              <a:ext cx="460" cy="389"/>
            </a:xfrm>
            <a:prstGeom prst="ellipse">
              <a:avLst/>
            </a:prstGeom>
            <a:solidFill>
              <a:srgbClr val="F8F39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>
                <a:latin typeface="Arial" pitchFamily="34" charset="0"/>
              </a:endParaRPr>
            </a:p>
          </p:txBody>
        </p:sp>
        <p:sp>
          <p:nvSpPr>
            <p:cNvPr id="125971" name="Text Box 9"/>
            <p:cNvSpPr txBox="1">
              <a:spLocks noChangeArrowheads="1"/>
            </p:cNvSpPr>
            <p:nvPr/>
          </p:nvSpPr>
          <p:spPr bwMode="auto">
            <a:xfrm>
              <a:off x="2607" y="1839"/>
              <a:ext cx="46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350">
                  <a:latin typeface="Arial" pitchFamily="34" charset="0"/>
                </a:rPr>
                <a:t>SUN</a:t>
              </a:r>
            </a:p>
          </p:txBody>
        </p:sp>
        <p:sp>
          <p:nvSpPr>
            <p:cNvPr id="125972" name="Line 10"/>
            <p:cNvSpPr>
              <a:spLocks noChangeShapeType="1"/>
            </p:cNvSpPr>
            <p:nvPr/>
          </p:nvSpPr>
          <p:spPr bwMode="auto">
            <a:xfrm flipH="1">
              <a:off x="2444" y="2171"/>
              <a:ext cx="228" cy="4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ms-MY" sz="1350"/>
            </a:p>
          </p:txBody>
        </p:sp>
        <p:sp>
          <p:nvSpPr>
            <p:cNvPr id="125973" name="Line 11"/>
            <p:cNvSpPr>
              <a:spLocks noChangeShapeType="1"/>
            </p:cNvSpPr>
            <p:nvPr/>
          </p:nvSpPr>
          <p:spPr bwMode="auto">
            <a:xfrm flipH="1">
              <a:off x="2788" y="2184"/>
              <a:ext cx="15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ms-MY" sz="1350"/>
            </a:p>
          </p:txBody>
        </p:sp>
        <p:sp>
          <p:nvSpPr>
            <p:cNvPr id="125974" name="Line 12"/>
            <p:cNvSpPr>
              <a:spLocks noChangeShapeType="1"/>
            </p:cNvSpPr>
            <p:nvPr/>
          </p:nvSpPr>
          <p:spPr bwMode="auto">
            <a:xfrm>
              <a:off x="2942" y="2166"/>
              <a:ext cx="138" cy="4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ms-MY" sz="1350"/>
            </a:p>
          </p:txBody>
        </p:sp>
      </p:grpSp>
      <p:sp>
        <p:nvSpPr>
          <p:cNvPr id="242701" name="Text Box 13"/>
          <p:cNvSpPr txBox="1">
            <a:spLocks noChangeArrowheads="1"/>
          </p:cNvSpPr>
          <p:nvPr/>
        </p:nvSpPr>
        <p:spPr bwMode="auto">
          <a:xfrm>
            <a:off x="5160169" y="3992166"/>
            <a:ext cx="2619628" cy="41549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1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Must Be Considered</a:t>
            </a:r>
          </a:p>
        </p:txBody>
      </p:sp>
      <p:sp>
        <p:nvSpPr>
          <p:cNvPr id="242702" name="Line 14"/>
          <p:cNvSpPr>
            <a:spLocks noChangeShapeType="1"/>
          </p:cNvSpPr>
          <p:nvPr/>
        </p:nvSpPr>
        <p:spPr bwMode="auto">
          <a:xfrm>
            <a:off x="5219700" y="4362450"/>
            <a:ext cx="260032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ms-MY" sz="1350"/>
          </a:p>
        </p:txBody>
      </p:sp>
      <p:sp>
        <p:nvSpPr>
          <p:cNvPr id="242703" name="Text Box 15"/>
          <p:cNvSpPr txBox="1">
            <a:spLocks noChangeArrowheads="1"/>
          </p:cNvSpPr>
          <p:nvPr/>
        </p:nvSpPr>
        <p:spPr bwMode="auto">
          <a:xfrm>
            <a:off x="5453063" y="2450307"/>
            <a:ext cx="1913857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Temperature</a:t>
            </a:r>
          </a:p>
        </p:txBody>
      </p:sp>
      <p:sp>
        <p:nvSpPr>
          <p:cNvPr id="125963" name="Text Box 16"/>
          <p:cNvSpPr txBox="1">
            <a:spLocks noChangeArrowheads="1"/>
          </p:cNvSpPr>
          <p:nvPr/>
        </p:nvSpPr>
        <p:spPr bwMode="auto">
          <a:xfrm>
            <a:off x="2902744" y="3168253"/>
            <a:ext cx="742511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Arial" pitchFamily="34" charset="0"/>
              </a:rPr>
              <a:t>Aerobic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90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Arial" pitchFamily="34" charset="0"/>
              </a:rPr>
              <a:t>Facultative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90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Arial" pitchFamily="34" charset="0"/>
              </a:rPr>
              <a:t>Anaerobic</a:t>
            </a:r>
          </a:p>
        </p:txBody>
      </p:sp>
      <p:sp>
        <p:nvSpPr>
          <p:cNvPr id="125964" name="plant"/>
          <p:cNvSpPr>
            <a:spLocks noEditPoints="1" noChangeArrowheads="1"/>
          </p:cNvSpPr>
          <p:nvPr/>
        </p:nvSpPr>
        <p:spPr bwMode="auto">
          <a:xfrm>
            <a:off x="4171950" y="3219451"/>
            <a:ext cx="272654" cy="12739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ms-MY" sz="1350"/>
          </a:p>
        </p:txBody>
      </p:sp>
      <p:sp>
        <p:nvSpPr>
          <p:cNvPr id="125965" name="plant"/>
          <p:cNvSpPr>
            <a:spLocks noEditPoints="1" noChangeArrowheads="1"/>
          </p:cNvSpPr>
          <p:nvPr/>
        </p:nvSpPr>
        <p:spPr bwMode="auto">
          <a:xfrm>
            <a:off x="4629150" y="3248026"/>
            <a:ext cx="282179" cy="155972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ms-MY" sz="1350"/>
          </a:p>
        </p:txBody>
      </p:sp>
      <p:sp>
        <p:nvSpPr>
          <p:cNvPr id="125966" name="plant"/>
          <p:cNvSpPr>
            <a:spLocks noEditPoints="1" noChangeArrowheads="1"/>
          </p:cNvSpPr>
          <p:nvPr/>
        </p:nvSpPr>
        <p:spPr bwMode="auto">
          <a:xfrm>
            <a:off x="3752850" y="3238501"/>
            <a:ext cx="253604" cy="194072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ms-MY" sz="1350"/>
          </a:p>
        </p:txBody>
      </p:sp>
      <p:sp>
        <p:nvSpPr>
          <p:cNvPr id="242708" name="Text Box 20"/>
          <p:cNvSpPr txBox="1">
            <a:spLocks noChangeArrowheads="1"/>
          </p:cNvSpPr>
          <p:nvPr/>
        </p:nvSpPr>
        <p:spPr bwMode="auto">
          <a:xfrm>
            <a:off x="4000500" y="3342085"/>
            <a:ext cx="362600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ms-MY" sz="1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O</a:t>
            </a:r>
            <a:r>
              <a:rPr lang="en-US" altLang="ms-MY" sz="1200" baseline="-25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2</a:t>
            </a:r>
            <a:endParaRPr lang="en-US" altLang="ms-MY" sz="12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242709" name="Text Box 21"/>
          <p:cNvSpPr txBox="1">
            <a:spLocks noChangeArrowheads="1"/>
          </p:cNvSpPr>
          <p:nvPr/>
        </p:nvSpPr>
        <p:spPr bwMode="auto">
          <a:xfrm>
            <a:off x="4352925" y="3542110"/>
            <a:ext cx="473206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ms-MY" sz="120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CO</a:t>
            </a:r>
            <a:r>
              <a:rPr lang="en-US" altLang="ms-MY" sz="1200" baseline="-2500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2</a:t>
            </a:r>
            <a:endParaRPr lang="en-US" altLang="ms-MY" sz="1200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242710" name="AutoShape 22"/>
          <p:cNvSpPr>
            <a:spLocks noChangeArrowheads="1"/>
          </p:cNvSpPr>
          <p:nvPr/>
        </p:nvSpPr>
        <p:spPr bwMode="auto">
          <a:xfrm rot="-1375926">
            <a:off x="4386263" y="3369469"/>
            <a:ext cx="125016" cy="183356"/>
          </a:xfrm>
          <a:prstGeom prst="upArrow">
            <a:avLst>
              <a:gd name="adj1" fmla="val 50000"/>
              <a:gd name="adj2" fmla="val 36667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99962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427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427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427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2426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2426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2426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2426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2426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2426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20"/>
                            </p:stCondLst>
                            <p:childTnLst>
                              <p:par>
                                <p:cTn id="3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2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2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2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2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2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2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1" grpId="0" build="p" autoUpdateAnimBg="0"/>
      <p:bldP spid="242693" grpId="0"/>
      <p:bldP spid="242694" grpId="0"/>
      <p:bldP spid="242701" grpId="0"/>
      <p:bldP spid="242702" grpId="0" animBg="1"/>
      <p:bldP spid="242703" grpId="0"/>
      <p:bldP spid="242709" grpId="0"/>
      <p:bldP spid="24271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16"/>
          <p:cNvSpPr>
            <a:spLocks noChangeArrowheads="1"/>
          </p:cNvSpPr>
          <p:nvPr/>
        </p:nvSpPr>
        <p:spPr bwMode="auto">
          <a:xfrm>
            <a:off x="1315641" y="1328738"/>
            <a:ext cx="6605588" cy="3356372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100000">
                <a:srgbClr val="FDFFF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>
              <a:latin typeface="Arial" pitchFamily="34" charset="0"/>
            </a:endParaRPr>
          </a:p>
        </p:txBody>
      </p:sp>
      <p:sp>
        <p:nvSpPr>
          <p:cNvPr id="252930" name="Rectangle 2"/>
          <p:cNvSpPr>
            <a:spLocks noChangeArrowheads="1"/>
          </p:cNvSpPr>
          <p:nvPr/>
        </p:nvSpPr>
        <p:spPr bwMode="auto">
          <a:xfrm>
            <a:off x="3943350" y="1485900"/>
            <a:ext cx="1314450" cy="6286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Maximum Algae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And Protozoan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Growth</a:t>
            </a:r>
          </a:p>
        </p:txBody>
      </p:sp>
      <p:sp>
        <p:nvSpPr>
          <p:cNvPr id="252931" name="Rectangle 3"/>
          <p:cNvSpPr>
            <a:spLocks noChangeArrowheads="1"/>
          </p:cNvSpPr>
          <p:nvPr/>
        </p:nvSpPr>
        <p:spPr bwMode="auto">
          <a:xfrm>
            <a:off x="1428750" y="3829050"/>
            <a:ext cx="12573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Light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High Temp</a:t>
            </a:r>
          </a:p>
        </p:txBody>
      </p:sp>
      <p:sp>
        <p:nvSpPr>
          <p:cNvPr id="252932" name="Rectangle 4"/>
          <p:cNvSpPr>
            <a:spLocks noChangeArrowheads="1"/>
          </p:cNvSpPr>
          <p:nvPr/>
        </p:nvSpPr>
        <p:spPr bwMode="auto">
          <a:xfrm>
            <a:off x="2514600" y="2400300"/>
            <a:ext cx="12573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Maximum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Bacterial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Oxidation</a:t>
            </a:r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title"/>
          </p:nvPr>
        </p:nvSpPr>
        <p:spPr>
          <a:xfrm>
            <a:off x="1688306" y="155973"/>
            <a:ext cx="5829300" cy="701278"/>
          </a:xfrm>
          <a:ln w="38100" cap="flat">
            <a:solidFill>
              <a:srgbClr val="FF0000"/>
            </a:solidFill>
            <a:prstDash val="dashDot"/>
          </a:ln>
        </p:spPr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SEASONAL VARIATIONS</a:t>
            </a:r>
          </a:p>
        </p:txBody>
      </p:sp>
      <p:sp>
        <p:nvSpPr>
          <p:cNvPr id="252934" name="Text Box 6"/>
          <p:cNvSpPr txBox="1">
            <a:spLocks noChangeArrowheads="1"/>
          </p:cNvSpPr>
          <p:nvPr/>
        </p:nvSpPr>
        <p:spPr bwMode="auto">
          <a:xfrm>
            <a:off x="1143000" y="890588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>
                <a:solidFill>
                  <a:schemeClr val="accent2"/>
                </a:solidFill>
                <a:latin typeface="Arial" pitchFamily="34" charset="0"/>
              </a:rPr>
              <a:t>Summer To Fall</a:t>
            </a:r>
          </a:p>
        </p:txBody>
      </p:sp>
      <p:sp>
        <p:nvSpPr>
          <p:cNvPr id="252935" name="Freeform 7"/>
          <p:cNvSpPr>
            <a:spLocks/>
          </p:cNvSpPr>
          <p:nvPr/>
        </p:nvSpPr>
        <p:spPr bwMode="auto">
          <a:xfrm>
            <a:off x="5300663" y="1696642"/>
            <a:ext cx="1010841" cy="86915"/>
          </a:xfrm>
          <a:custGeom>
            <a:avLst/>
            <a:gdLst>
              <a:gd name="T0" fmla="*/ 0 w 849"/>
              <a:gd name="T1" fmla="*/ 2147483647 h 73"/>
              <a:gd name="T2" fmla="*/ 2147483647 w 849"/>
              <a:gd name="T3" fmla="*/ 2147483647 h 73"/>
              <a:gd name="T4" fmla="*/ 2147483647 w 849"/>
              <a:gd name="T5" fmla="*/ 2147483647 h 73"/>
              <a:gd name="T6" fmla="*/ 2147483647 w 849"/>
              <a:gd name="T7" fmla="*/ 0 h 73"/>
              <a:gd name="T8" fmla="*/ 2147483647 w 849"/>
              <a:gd name="T9" fmla="*/ 2147483647 h 73"/>
              <a:gd name="T10" fmla="*/ 2147483647 w 849"/>
              <a:gd name="T11" fmla="*/ 2147483647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49"/>
              <a:gd name="T19" fmla="*/ 0 h 73"/>
              <a:gd name="T20" fmla="*/ 849 w 849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49" h="73">
                <a:moveTo>
                  <a:pt x="0" y="73"/>
                </a:moveTo>
                <a:lnTo>
                  <a:pt x="182" y="24"/>
                </a:lnTo>
                <a:lnTo>
                  <a:pt x="352" y="6"/>
                </a:lnTo>
                <a:lnTo>
                  <a:pt x="510" y="0"/>
                </a:lnTo>
                <a:lnTo>
                  <a:pt x="649" y="6"/>
                </a:lnTo>
                <a:lnTo>
                  <a:pt x="849" y="6"/>
                </a:ln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ms-MY" sz="1350"/>
          </a:p>
        </p:txBody>
      </p:sp>
      <p:sp>
        <p:nvSpPr>
          <p:cNvPr id="252936" name="Rectangle 8"/>
          <p:cNvSpPr>
            <a:spLocks noChangeArrowheads="1"/>
          </p:cNvSpPr>
          <p:nvPr/>
        </p:nvSpPr>
        <p:spPr bwMode="auto">
          <a:xfrm>
            <a:off x="6321029" y="1431131"/>
            <a:ext cx="1257300" cy="13144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High Algae Vol.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High D.O.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Low B.O.D.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Alkaline pH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Low NH</a:t>
            </a:r>
            <a:r>
              <a:rPr lang="en-US" altLang="en-US" sz="1200" baseline="-25000">
                <a:latin typeface="Arial" pitchFamily="34" charset="0"/>
              </a:rPr>
              <a:t>3</a:t>
            </a:r>
            <a:r>
              <a:rPr lang="en-US" altLang="en-US" sz="1200">
                <a:latin typeface="Arial" pitchFamily="34" charset="0"/>
              </a:rPr>
              <a:t>-N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Low Soluble P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No Odors</a:t>
            </a:r>
          </a:p>
        </p:txBody>
      </p:sp>
      <p:sp>
        <p:nvSpPr>
          <p:cNvPr id="126986" name="Rectangle 9" descr="Dashed horizontal"/>
          <p:cNvSpPr>
            <a:spLocks noChangeArrowheads="1"/>
          </p:cNvSpPr>
          <p:nvPr/>
        </p:nvSpPr>
        <p:spPr bwMode="auto">
          <a:xfrm>
            <a:off x="1314451" y="4686300"/>
            <a:ext cx="6593681" cy="342900"/>
          </a:xfrm>
          <a:prstGeom prst="rect">
            <a:avLst/>
          </a:prstGeom>
          <a:pattFill prst="dashHorz">
            <a:fgClr>
              <a:srgbClr val="969696"/>
            </a:fgClr>
            <a:bgClr>
              <a:srgbClr val="DDDDDD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latin typeface="Arial" pitchFamily="34" charset="0"/>
              </a:rPr>
              <a:t>Sludge Layer</a:t>
            </a:r>
          </a:p>
        </p:txBody>
      </p:sp>
      <p:sp>
        <p:nvSpPr>
          <p:cNvPr id="252938" name="Freeform 10"/>
          <p:cNvSpPr>
            <a:spLocks/>
          </p:cNvSpPr>
          <p:nvPr/>
        </p:nvSpPr>
        <p:spPr bwMode="auto">
          <a:xfrm>
            <a:off x="1918097" y="2724150"/>
            <a:ext cx="589359" cy="1067991"/>
          </a:xfrm>
          <a:custGeom>
            <a:avLst/>
            <a:gdLst>
              <a:gd name="T0" fmla="*/ 2147483647 w 495"/>
              <a:gd name="T1" fmla="*/ 2147483647 h 897"/>
              <a:gd name="T2" fmla="*/ 2147483647 w 495"/>
              <a:gd name="T3" fmla="*/ 2147483647 h 897"/>
              <a:gd name="T4" fmla="*/ 2147483647 w 495"/>
              <a:gd name="T5" fmla="*/ 2147483647 h 897"/>
              <a:gd name="T6" fmla="*/ 2147483647 w 495"/>
              <a:gd name="T7" fmla="*/ 2147483647 h 897"/>
              <a:gd name="T8" fmla="*/ 2147483647 w 495"/>
              <a:gd name="T9" fmla="*/ 2147483647 h 897"/>
              <a:gd name="T10" fmla="*/ 2147483647 w 495"/>
              <a:gd name="T11" fmla="*/ 2147483647 h 8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95"/>
              <a:gd name="T19" fmla="*/ 0 h 897"/>
              <a:gd name="T20" fmla="*/ 495 w 495"/>
              <a:gd name="T21" fmla="*/ 897 h 89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95" h="897">
                <a:moveTo>
                  <a:pt x="34" y="859"/>
                </a:moveTo>
                <a:cubicBezTo>
                  <a:pt x="35" y="897"/>
                  <a:pt x="23" y="714"/>
                  <a:pt x="22" y="634"/>
                </a:cubicBezTo>
                <a:cubicBezTo>
                  <a:pt x="18" y="550"/>
                  <a:pt x="0" y="443"/>
                  <a:pt x="10" y="356"/>
                </a:cubicBezTo>
                <a:cubicBezTo>
                  <a:pt x="4" y="253"/>
                  <a:pt x="36" y="170"/>
                  <a:pt x="83" y="113"/>
                </a:cubicBezTo>
                <a:cubicBezTo>
                  <a:pt x="130" y="56"/>
                  <a:pt x="226" y="32"/>
                  <a:pt x="295" y="16"/>
                </a:cubicBezTo>
                <a:cubicBezTo>
                  <a:pt x="364" y="0"/>
                  <a:pt x="453" y="16"/>
                  <a:pt x="495" y="16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ms-MY" sz="1350"/>
          </a:p>
        </p:txBody>
      </p:sp>
      <p:sp>
        <p:nvSpPr>
          <p:cNvPr id="252939" name="Freeform 11"/>
          <p:cNvSpPr>
            <a:spLocks/>
          </p:cNvSpPr>
          <p:nvPr/>
        </p:nvSpPr>
        <p:spPr bwMode="auto">
          <a:xfrm>
            <a:off x="1628775" y="1797844"/>
            <a:ext cx="2286000" cy="1999060"/>
          </a:xfrm>
          <a:custGeom>
            <a:avLst/>
            <a:gdLst>
              <a:gd name="T0" fmla="*/ 2147483647 w 1920"/>
              <a:gd name="T1" fmla="*/ 2147483647 h 1679"/>
              <a:gd name="T2" fmla="*/ 2147483647 w 1920"/>
              <a:gd name="T3" fmla="*/ 2147483647 h 1679"/>
              <a:gd name="T4" fmla="*/ 2147483647 w 1920"/>
              <a:gd name="T5" fmla="*/ 2147483647 h 1679"/>
              <a:gd name="T6" fmla="*/ 2147483647 w 1920"/>
              <a:gd name="T7" fmla="*/ 2147483647 h 1679"/>
              <a:gd name="T8" fmla="*/ 2147483647 w 1920"/>
              <a:gd name="T9" fmla="*/ 2147483647 h 1679"/>
              <a:gd name="T10" fmla="*/ 2147483647 w 1920"/>
              <a:gd name="T11" fmla="*/ 2147483647 h 1679"/>
              <a:gd name="T12" fmla="*/ 2147483647 w 1920"/>
              <a:gd name="T13" fmla="*/ 2147483647 h 1679"/>
              <a:gd name="T14" fmla="*/ 2147483647 w 1920"/>
              <a:gd name="T15" fmla="*/ 2147483647 h 1679"/>
              <a:gd name="T16" fmla="*/ 2147483647 w 1920"/>
              <a:gd name="T17" fmla="*/ 2147483647 h 1679"/>
              <a:gd name="T18" fmla="*/ 2147483647 w 1920"/>
              <a:gd name="T19" fmla="*/ 2147483647 h 1679"/>
              <a:gd name="T20" fmla="*/ 2147483647 w 1920"/>
              <a:gd name="T21" fmla="*/ 0 h 167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920"/>
              <a:gd name="T34" fmla="*/ 0 h 1679"/>
              <a:gd name="T35" fmla="*/ 1920 w 1920"/>
              <a:gd name="T36" fmla="*/ 1679 h 167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920" h="1679">
                <a:moveTo>
                  <a:pt x="22" y="1679"/>
                </a:moveTo>
                <a:cubicBezTo>
                  <a:pt x="19" y="1626"/>
                  <a:pt x="7" y="1446"/>
                  <a:pt x="4" y="1358"/>
                </a:cubicBezTo>
                <a:cubicBezTo>
                  <a:pt x="1" y="1270"/>
                  <a:pt x="0" y="1223"/>
                  <a:pt x="4" y="1152"/>
                </a:cubicBezTo>
                <a:cubicBezTo>
                  <a:pt x="8" y="1081"/>
                  <a:pt x="14" y="1008"/>
                  <a:pt x="29" y="933"/>
                </a:cubicBezTo>
                <a:cubicBezTo>
                  <a:pt x="44" y="858"/>
                  <a:pt x="63" y="779"/>
                  <a:pt x="95" y="703"/>
                </a:cubicBezTo>
                <a:cubicBezTo>
                  <a:pt x="127" y="627"/>
                  <a:pt x="166" y="550"/>
                  <a:pt x="223" y="479"/>
                </a:cubicBezTo>
                <a:cubicBezTo>
                  <a:pt x="280" y="408"/>
                  <a:pt x="347" y="341"/>
                  <a:pt x="435" y="279"/>
                </a:cubicBezTo>
                <a:cubicBezTo>
                  <a:pt x="523" y="217"/>
                  <a:pt x="641" y="151"/>
                  <a:pt x="750" y="109"/>
                </a:cubicBezTo>
                <a:cubicBezTo>
                  <a:pt x="859" y="67"/>
                  <a:pt x="962" y="41"/>
                  <a:pt x="1090" y="24"/>
                </a:cubicBezTo>
                <a:cubicBezTo>
                  <a:pt x="1218" y="7"/>
                  <a:pt x="1382" y="10"/>
                  <a:pt x="1520" y="6"/>
                </a:cubicBezTo>
                <a:cubicBezTo>
                  <a:pt x="1658" y="2"/>
                  <a:pt x="1837" y="1"/>
                  <a:pt x="1920" y="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ms-MY" sz="1350"/>
          </a:p>
        </p:txBody>
      </p:sp>
      <p:sp>
        <p:nvSpPr>
          <p:cNvPr id="252940" name="Freeform 12"/>
          <p:cNvSpPr>
            <a:spLocks/>
          </p:cNvSpPr>
          <p:nvPr/>
        </p:nvSpPr>
        <p:spPr bwMode="auto">
          <a:xfrm>
            <a:off x="3207544" y="2144316"/>
            <a:ext cx="1396604" cy="1318022"/>
          </a:xfrm>
          <a:custGeom>
            <a:avLst/>
            <a:gdLst>
              <a:gd name="T0" fmla="*/ 0 w 1173"/>
              <a:gd name="T1" fmla="*/ 2147483647 h 1107"/>
              <a:gd name="T2" fmla="*/ 2147483647 w 1173"/>
              <a:gd name="T3" fmla="*/ 2147483647 h 1107"/>
              <a:gd name="T4" fmla="*/ 2147483647 w 1173"/>
              <a:gd name="T5" fmla="*/ 2147483647 h 1107"/>
              <a:gd name="T6" fmla="*/ 2147483647 w 1173"/>
              <a:gd name="T7" fmla="*/ 2147483647 h 1107"/>
              <a:gd name="T8" fmla="*/ 2147483647 w 1173"/>
              <a:gd name="T9" fmla="*/ 2147483647 h 1107"/>
              <a:gd name="T10" fmla="*/ 2147483647 w 1173"/>
              <a:gd name="T11" fmla="*/ 2147483647 h 1107"/>
              <a:gd name="T12" fmla="*/ 2147483647 w 1173"/>
              <a:gd name="T13" fmla="*/ 2147483647 h 1107"/>
              <a:gd name="T14" fmla="*/ 2147483647 w 1173"/>
              <a:gd name="T15" fmla="*/ 0 h 11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73"/>
              <a:gd name="T25" fmla="*/ 0 h 1107"/>
              <a:gd name="T26" fmla="*/ 1173 w 1173"/>
              <a:gd name="T27" fmla="*/ 1107 h 11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73" h="1107">
                <a:moveTo>
                  <a:pt x="0" y="812"/>
                </a:moveTo>
                <a:cubicBezTo>
                  <a:pt x="18" y="845"/>
                  <a:pt x="53" y="963"/>
                  <a:pt x="109" y="1012"/>
                </a:cubicBezTo>
                <a:cubicBezTo>
                  <a:pt x="165" y="1061"/>
                  <a:pt x="228" y="1099"/>
                  <a:pt x="334" y="1103"/>
                </a:cubicBezTo>
                <a:cubicBezTo>
                  <a:pt x="440" y="1107"/>
                  <a:pt x="624" y="1092"/>
                  <a:pt x="746" y="1037"/>
                </a:cubicBezTo>
                <a:cubicBezTo>
                  <a:pt x="868" y="982"/>
                  <a:pt x="998" y="864"/>
                  <a:pt x="1067" y="770"/>
                </a:cubicBezTo>
                <a:cubicBezTo>
                  <a:pt x="1136" y="676"/>
                  <a:pt x="1143" y="575"/>
                  <a:pt x="1158" y="473"/>
                </a:cubicBezTo>
                <a:cubicBezTo>
                  <a:pt x="1173" y="371"/>
                  <a:pt x="1157" y="236"/>
                  <a:pt x="1158" y="157"/>
                </a:cubicBezTo>
                <a:cubicBezTo>
                  <a:pt x="1159" y="78"/>
                  <a:pt x="1163" y="33"/>
                  <a:pt x="1164" y="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ms-MY" sz="1350"/>
          </a:p>
        </p:txBody>
      </p:sp>
      <p:sp>
        <p:nvSpPr>
          <p:cNvPr id="252941" name="Freeform 13"/>
          <p:cNvSpPr>
            <a:spLocks/>
          </p:cNvSpPr>
          <p:nvPr/>
        </p:nvSpPr>
        <p:spPr bwMode="auto">
          <a:xfrm>
            <a:off x="5033962" y="2137172"/>
            <a:ext cx="834629" cy="2505075"/>
          </a:xfrm>
          <a:custGeom>
            <a:avLst/>
            <a:gdLst>
              <a:gd name="T0" fmla="*/ 0 w 701"/>
              <a:gd name="T1" fmla="*/ 0 h 2104"/>
              <a:gd name="T2" fmla="*/ 2147483647 w 701"/>
              <a:gd name="T3" fmla="*/ 2147483647 h 2104"/>
              <a:gd name="T4" fmla="*/ 2147483647 w 701"/>
              <a:gd name="T5" fmla="*/ 2147483647 h 2104"/>
              <a:gd name="T6" fmla="*/ 2147483647 w 701"/>
              <a:gd name="T7" fmla="*/ 2147483647 h 2104"/>
              <a:gd name="T8" fmla="*/ 2147483647 w 701"/>
              <a:gd name="T9" fmla="*/ 2147483647 h 2104"/>
              <a:gd name="T10" fmla="*/ 2147483647 w 701"/>
              <a:gd name="T11" fmla="*/ 2147483647 h 2104"/>
              <a:gd name="T12" fmla="*/ 2147483647 w 701"/>
              <a:gd name="T13" fmla="*/ 2147483647 h 2104"/>
              <a:gd name="T14" fmla="*/ 2147483647 w 701"/>
              <a:gd name="T15" fmla="*/ 2147483647 h 21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01"/>
              <a:gd name="T25" fmla="*/ 0 h 2104"/>
              <a:gd name="T26" fmla="*/ 701 w 701"/>
              <a:gd name="T27" fmla="*/ 2104 h 21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01" h="2104">
                <a:moveTo>
                  <a:pt x="0" y="0"/>
                </a:moveTo>
                <a:cubicBezTo>
                  <a:pt x="59" y="71"/>
                  <a:pt x="261" y="302"/>
                  <a:pt x="352" y="424"/>
                </a:cubicBezTo>
                <a:cubicBezTo>
                  <a:pt x="443" y="546"/>
                  <a:pt x="496" y="631"/>
                  <a:pt x="546" y="733"/>
                </a:cubicBezTo>
                <a:cubicBezTo>
                  <a:pt x="596" y="835"/>
                  <a:pt x="625" y="939"/>
                  <a:pt x="649" y="1036"/>
                </a:cubicBezTo>
                <a:cubicBezTo>
                  <a:pt x="673" y="1133"/>
                  <a:pt x="683" y="1233"/>
                  <a:pt x="691" y="1315"/>
                </a:cubicBezTo>
                <a:cubicBezTo>
                  <a:pt x="699" y="1397"/>
                  <a:pt x="701" y="1438"/>
                  <a:pt x="697" y="1528"/>
                </a:cubicBezTo>
                <a:cubicBezTo>
                  <a:pt x="693" y="1618"/>
                  <a:pt x="682" y="1759"/>
                  <a:pt x="667" y="1855"/>
                </a:cubicBezTo>
                <a:cubicBezTo>
                  <a:pt x="652" y="1951"/>
                  <a:pt x="619" y="2052"/>
                  <a:pt x="606" y="2104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ms-MY" sz="1350"/>
          </a:p>
        </p:txBody>
      </p:sp>
      <p:sp>
        <p:nvSpPr>
          <p:cNvPr id="252942" name="Rectangle 14"/>
          <p:cNvSpPr>
            <a:spLocks noChangeArrowheads="1"/>
          </p:cNvSpPr>
          <p:nvPr/>
        </p:nvSpPr>
        <p:spPr bwMode="auto">
          <a:xfrm>
            <a:off x="4114800" y="3086100"/>
            <a:ext cx="514350" cy="342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CO</a:t>
            </a:r>
            <a:r>
              <a:rPr lang="en-US" altLang="en-US" sz="1200" baseline="-25000">
                <a:latin typeface="Arial" pitchFamily="34" charset="0"/>
              </a:rPr>
              <a:t>2</a:t>
            </a:r>
            <a:endParaRPr lang="en-US" altLang="en-US" sz="1200">
              <a:latin typeface="Arial" pitchFamily="34" charset="0"/>
            </a:endParaRPr>
          </a:p>
        </p:txBody>
      </p:sp>
      <p:sp>
        <p:nvSpPr>
          <p:cNvPr id="252943" name="Rectangle 15"/>
          <p:cNvSpPr>
            <a:spLocks noChangeArrowheads="1"/>
          </p:cNvSpPr>
          <p:nvPr/>
        </p:nvSpPr>
        <p:spPr bwMode="auto">
          <a:xfrm>
            <a:off x="5086350" y="3657601"/>
            <a:ext cx="1314450" cy="4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Phosphorus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Organic Nitrogen</a:t>
            </a:r>
          </a:p>
        </p:txBody>
      </p:sp>
    </p:spTree>
    <p:extLst>
      <p:ext uri="{BB962C8B-B14F-4D97-AF65-F5344CB8AC3E}">
        <p14:creationId xmlns:p14="http://schemas.microsoft.com/office/powerpoint/2010/main" val="396300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52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2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2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2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2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2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2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52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2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52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2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2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2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52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2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2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52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2529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2529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2529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0" grpId="0" animBg="1"/>
      <p:bldP spid="252931" grpId="0" animBg="1"/>
      <p:bldP spid="252932" grpId="0" animBg="1"/>
      <p:bldP spid="252933" grpId="0" animBg="1" autoUpdateAnimBg="0"/>
      <p:bldP spid="252934" grpId="0" build="p" autoUpdateAnimBg="0"/>
      <p:bldP spid="252935" grpId="0" animBg="1"/>
      <p:bldP spid="252936" grpId="0" animBg="1"/>
      <p:bldP spid="252938" grpId="0" animBg="1"/>
      <p:bldP spid="252939" grpId="0" animBg="1"/>
      <p:bldP spid="252940" grpId="0" animBg="1"/>
      <p:bldP spid="252941" grpId="0" animBg="1"/>
      <p:bldP spid="252942" grpId="0" animBg="1"/>
      <p:bldP spid="25294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7"/>
          <p:cNvSpPr>
            <a:spLocks noChangeArrowheads="1"/>
          </p:cNvSpPr>
          <p:nvPr/>
        </p:nvSpPr>
        <p:spPr bwMode="auto">
          <a:xfrm>
            <a:off x="1308497" y="1515666"/>
            <a:ext cx="6605588" cy="3169444"/>
          </a:xfrm>
          <a:prstGeom prst="rect">
            <a:avLst/>
          </a:prstGeom>
          <a:gradFill rotWithShape="1">
            <a:gsLst>
              <a:gs pos="0">
                <a:srgbClr val="FEFEFE"/>
              </a:gs>
              <a:gs pos="100000">
                <a:srgbClr val="EAEAEA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>
              <a:latin typeface="Arial" pitchFamily="34" charset="0"/>
            </a:endParaRPr>
          </a:p>
        </p:txBody>
      </p:sp>
      <p:sp>
        <p:nvSpPr>
          <p:cNvPr id="253954" name="Rectangle 2"/>
          <p:cNvSpPr>
            <a:spLocks noChangeArrowheads="1"/>
          </p:cNvSpPr>
          <p:nvPr/>
        </p:nvSpPr>
        <p:spPr bwMode="auto">
          <a:xfrm>
            <a:off x="4171950" y="3371850"/>
            <a:ext cx="1314450" cy="6286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Minimum Algae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And Protozoan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Growth</a:t>
            </a:r>
          </a:p>
        </p:txBody>
      </p:sp>
      <p:sp>
        <p:nvSpPr>
          <p:cNvPr id="253955" name="Rectangle 3"/>
          <p:cNvSpPr>
            <a:spLocks noChangeArrowheads="1"/>
          </p:cNvSpPr>
          <p:nvPr/>
        </p:nvSpPr>
        <p:spPr bwMode="auto">
          <a:xfrm>
            <a:off x="1600200" y="1657350"/>
            <a:ext cx="12573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Reduced Light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Low Temp</a:t>
            </a:r>
          </a:p>
        </p:txBody>
      </p:sp>
      <p:sp>
        <p:nvSpPr>
          <p:cNvPr id="253956" name="Rectangle 4"/>
          <p:cNvSpPr>
            <a:spLocks noChangeArrowheads="1"/>
          </p:cNvSpPr>
          <p:nvPr/>
        </p:nvSpPr>
        <p:spPr bwMode="auto">
          <a:xfrm>
            <a:off x="2400300" y="2514600"/>
            <a:ext cx="12573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Minimum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Bacterial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Oxidation</a:t>
            </a:r>
          </a:p>
        </p:txBody>
      </p:sp>
      <p:sp>
        <p:nvSpPr>
          <p:cNvPr id="253957" name="Rectangle 5"/>
          <p:cNvSpPr>
            <a:spLocks noGrp="1" noChangeArrowheads="1"/>
          </p:cNvSpPr>
          <p:nvPr>
            <p:ph type="title"/>
          </p:nvPr>
        </p:nvSpPr>
        <p:spPr>
          <a:xfrm>
            <a:off x="1688306" y="155973"/>
            <a:ext cx="5829300" cy="701278"/>
          </a:xfrm>
          <a:ln w="38100" cap="flat">
            <a:solidFill>
              <a:srgbClr val="FF0000"/>
            </a:solidFill>
            <a:prstDash val="dashDot"/>
          </a:ln>
        </p:spPr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SEASONAL VARIATIONS</a:t>
            </a:r>
          </a:p>
        </p:txBody>
      </p:sp>
      <p:sp>
        <p:nvSpPr>
          <p:cNvPr id="253958" name="Text Box 6"/>
          <p:cNvSpPr txBox="1">
            <a:spLocks noChangeArrowheads="1"/>
          </p:cNvSpPr>
          <p:nvPr/>
        </p:nvSpPr>
        <p:spPr bwMode="auto">
          <a:xfrm>
            <a:off x="1143000" y="890588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>
                <a:solidFill>
                  <a:schemeClr val="accent2"/>
                </a:solidFill>
                <a:latin typeface="Arial" pitchFamily="34" charset="0"/>
              </a:rPr>
              <a:t>Winter To Early Spring</a:t>
            </a:r>
          </a:p>
        </p:txBody>
      </p:sp>
      <p:sp>
        <p:nvSpPr>
          <p:cNvPr id="253959" name="Freeform 7"/>
          <p:cNvSpPr>
            <a:spLocks/>
          </p:cNvSpPr>
          <p:nvPr/>
        </p:nvSpPr>
        <p:spPr bwMode="auto">
          <a:xfrm>
            <a:off x="3028950" y="3600450"/>
            <a:ext cx="1129904" cy="67866"/>
          </a:xfrm>
          <a:custGeom>
            <a:avLst/>
            <a:gdLst>
              <a:gd name="T0" fmla="*/ 0 w 949"/>
              <a:gd name="T1" fmla="*/ 0 h 57"/>
              <a:gd name="T2" fmla="*/ 2147483647 w 949"/>
              <a:gd name="T3" fmla="*/ 2147483647 h 57"/>
              <a:gd name="T4" fmla="*/ 2147483647 w 949"/>
              <a:gd name="T5" fmla="*/ 2147483647 h 57"/>
              <a:gd name="T6" fmla="*/ 2147483647 w 949"/>
              <a:gd name="T7" fmla="*/ 2147483647 h 57"/>
              <a:gd name="T8" fmla="*/ 2147483647 w 949"/>
              <a:gd name="T9" fmla="*/ 2147483647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49"/>
              <a:gd name="T16" fmla="*/ 0 h 57"/>
              <a:gd name="T17" fmla="*/ 949 w 949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49" h="57">
                <a:moveTo>
                  <a:pt x="0" y="0"/>
                </a:moveTo>
                <a:lnTo>
                  <a:pt x="292" y="31"/>
                </a:lnTo>
                <a:lnTo>
                  <a:pt x="560" y="48"/>
                </a:lnTo>
                <a:lnTo>
                  <a:pt x="735" y="57"/>
                </a:lnTo>
                <a:lnTo>
                  <a:pt x="949" y="48"/>
                </a:lnTo>
              </a:path>
            </a:pathLst>
          </a:custGeom>
          <a:noFill/>
          <a:ln w="50800">
            <a:solidFill>
              <a:schemeClr val="tx1"/>
            </a:solidFill>
            <a:prstDash val="sysDot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ms-MY" sz="1350"/>
          </a:p>
        </p:txBody>
      </p:sp>
      <p:sp>
        <p:nvSpPr>
          <p:cNvPr id="253960" name="Rectangle 8"/>
          <p:cNvSpPr>
            <a:spLocks noChangeArrowheads="1"/>
          </p:cNvSpPr>
          <p:nvPr/>
        </p:nvSpPr>
        <p:spPr bwMode="auto">
          <a:xfrm>
            <a:off x="6115050" y="1543050"/>
            <a:ext cx="1257300" cy="13144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Low Algae Vol.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Low D.O.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High B.O.D.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Near pH 7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High NH</a:t>
            </a:r>
            <a:r>
              <a:rPr lang="en-US" altLang="en-US" sz="1200" baseline="-25000">
                <a:latin typeface="Arial" pitchFamily="34" charset="0"/>
              </a:rPr>
              <a:t>3</a:t>
            </a:r>
            <a:r>
              <a:rPr lang="en-US" altLang="en-US" sz="1200">
                <a:latin typeface="Arial" pitchFamily="34" charset="0"/>
              </a:rPr>
              <a:t>-N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High Soluble P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Possible Odors</a:t>
            </a:r>
          </a:p>
        </p:txBody>
      </p:sp>
      <p:sp>
        <p:nvSpPr>
          <p:cNvPr id="128010" name="Rectangle 9" descr="Dashed horizontal"/>
          <p:cNvSpPr>
            <a:spLocks noChangeArrowheads="1"/>
          </p:cNvSpPr>
          <p:nvPr/>
        </p:nvSpPr>
        <p:spPr bwMode="auto">
          <a:xfrm>
            <a:off x="1307306" y="4686300"/>
            <a:ext cx="6600825" cy="342900"/>
          </a:xfrm>
          <a:prstGeom prst="rect">
            <a:avLst/>
          </a:prstGeom>
          <a:pattFill prst="dashHorz">
            <a:fgClr>
              <a:srgbClr val="969696"/>
            </a:fgClr>
            <a:bgClr>
              <a:srgbClr val="DDDDDD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latin typeface="Arial" pitchFamily="34" charset="0"/>
              </a:rPr>
              <a:t>Sludge Layer</a:t>
            </a:r>
          </a:p>
        </p:txBody>
      </p:sp>
      <p:sp>
        <p:nvSpPr>
          <p:cNvPr id="253962" name="Line 10"/>
          <p:cNvSpPr>
            <a:spLocks noChangeShapeType="1"/>
          </p:cNvSpPr>
          <p:nvPr/>
        </p:nvSpPr>
        <p:spPr bwMode="auto">
          <a:xfrm flipV="1">
            <a:off x="6572250" y="2971800"/>
            <a:ext cx="285750" cy="18859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ms-MY" sz="1350"/>
          </a:p>
        </p:txBody>
      </p:sp>
      <p:sp>
        <p:nvSpPr>
          <p:cNvPr id="253963" name="Freeform 11"/>
          <p:cNvSpPr>
            <a:spLocks/>
          </p:cNvSpPr>
          <p:nvPr/>
        </p:nvSpPr>
        <p:spPr bwMode="auto">
          <a:xfrm>
            <a:off x="2901554" y="1854994"/>
            <a:ext cx="1988344" cy="1477566"/>
          </a:xfrm>
          <a:custGeom>
            <a:avLst/>
            <a:gdLst>
              <a:gd name="T0" fmla="*/ 0 w 1670"/>
              <a:gd name="T1" fmla="*/ 2147483647 h 1241"/>
              <a:gd name="T2" fmla="*/ 2147483647 w 1670"/>
              <a:gd name="T3" fmla="*/ 2147483647 h 1241"/>
              <a:gd name="T4" fmla="*/ 2147483647 w 1670"/>
              <a:gd name="T5" fmla="*/ 2147483647 h 1241"/>
              <a:gd name="T6" fmla="*/ 2147483647 w 1670"/>
              <a:gd name="T7" fmla="*/ 2147483647 h 1241"/>
              <a:gd name="T8" fmla="*/ 2147483647 w 1670"/>
              <a:gd name="T9" fmla="*/ 2147483647 h 1241"/>
              <a:gd name="T10" fmla="*/ 2147483647 w 1670"/>
              <a:gd name="T11" fmla="*/ 2147483647 h 1241"/>
              <a:gd name="T12" fmla="*/ 2147483647 w 1670"/>
              <a:gd name="T13" fmla="*/ 2147483647 h 1241"/>
              <a:gd name="T14" fmla="*/ 2147483647 w 1670"/>
              <a:gd name="T15" fmla="*/ 2147483647 h 1241"/>
              <a:gd name="T16" fmla="*/ 2147483647 w 1670"/>
              <a:gd name="T17" fmla="*/ 2147483647 h 124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70"/>
              <a:gd name="T28" fmla="*/ 0 h 1241"/>
              <a:gd name="T29" fmla="*/ 1670 w 1670"/>
              <a:gd name="T30" fmla="*/ 1241 h 124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70" h="1241">
                <a:moveTo>
                  <a:pt x="0" y="30"/>
                </a:moveTo>
                <a:cubicBezTo>
                  <a:pt x="53" y="28"/>
                  <a:pt x="200" y="17"/>
                  <a:pt x="317" y="15"/>
                </a:cubicBezTo>
                <a:cubicBezTo>
                  <a:pt x="434" y="13"/>
                  <a:pt x="555" y="0"/>
                  <a:pt x="701" y="15"/>
                </a:cubicBezTo>
                <a:cubicBezTo>
                  <a:pt x="847" y="30"/>
                  <a:pt x="1064" y="57"/>
                  <a:pt x="1196" y="104"/>
                </a:cubicBezTo>
                <a:cubicBezTo>
                  <a:pt x="1328" y="151"/>
                  <a:pt x="1422" y="227"/>
                  <a:pt x="1492" y="296"/>
                </a:cubicBezTo>
                <a:cubicBezTo>
                  <a:pt x="1562" y="365"/>
                  <a:pt x="1589" y="445"/>
                  <a:pt x="1617" y="517"/>
                </a:cubicBezTo>
                <a:cubicBezTo>
                  <a:pt x="1645" y="589"/>
                  <a:pt x="1652" y="667"/>
                  <a:pt x="1661" y="731"/>
                </a:cubicBezTo>
                <a:cubicBezTo>
                  <a:pt x="1670" y="795"/>
                  <a:pt x="1669" y="816"/>
                  <a:pt x="1669" y="901"/>
                </a:cubicBezTo>
                <a:cubicBezTo>
                  <a:pt x="1669" y="986"/>
                  <a:pt x="1663" y="1170"/>
                  <a:pt x="1661" y="1241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ms-MY" sz="1350"/>
          </a:p>
        </p:txBody>
      </p:sp>
      <p:sp>
        <p:nvSpPr>
          <p:cNvPr id="253964" name="Freeform 12"/>
          <p:cNvSpPr>
            <a:spLocks/>
          </p:cNvSpPr>
          <p:nvPr/>
        </p:nvSpPr>
        <p:spPr bwMode="auto">
          <a:xfrm>
            <a:off x="2009775" y="2135981"/>
            <a:ext cx="390525" cy="728663"/>
          </a:xfrm>
          <a:custGeom>
            <a:avLst/>
            <a:gdLst>
              <a:gd name="T0" fmla="*/ 2147483647 w 328"/>
              <a:gd name="T1" fmla="*/ 0 h 612"/>
              <a:gd name="T2" fmla="*/ 2147483647 w 328"/>
              <a:gd name="T3" fmla="*/ 2147483647 h 612"/>
              <a:gd name="T4" fmla="*/ 2147483647 w 328"/>
              <a:gd name="T5" fmla="*/ 2147483647 h 612"/>
              <a:gd name="T6" fmla="*/ 2147483647 w 328"/>
              <a:gd name="T7" fmla="*/ 2147483647 h 612"/>
              <a:gd name="T8" fmla="*/ 2147483647 w 328"/>
              <a:gd name="T9" fmla="*/ 2147483647 h 612"/>
              <a:gd name="T10" fmla="*/ 2147483647 w 328"/>
              <a:gd name="T11" fmla="*/ 2147483647 h 612"/>
              <a:gd name="T12" fmla="*/ 2147483647 w 328"/>
              <a:gd name="T13" fmla="*/ 2147483647 h 6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8"/>
              <a:gd name="T22" fmla="*/ 0 h 612"/>
              <a:gd name="T23" fmla="*/ 328 w 328"/>
              <a:gd name="T24" fmla="*/ 612 h 6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8" h="612">
                <a:moveTo>
                  <a:pt x="3" y="0"/>
                </a:moveTo>
                <a:cubicBezTo>
                  <a:pt x="3" y="27"/>
                  <a:pt x="3" y="118"/>
                  <a:pt x="3" y="170"/>
                </a:cubicBezTo>
                <a:cubicBezTo>
                  <a:pt x="3" y="222"/>
                  <a:pt x="0" y="263"/>
                  <a:pt x="3" y="311"/>
                </a:cubicBezTo>
                <a:cubicBezTo>
                  <a:pt x="6" y="359"/>
                  <a:pt x="4" y="415"/>
                  <a:pt x="18" y="458"/>
                </a:cubicBezTo>
                <a:cubicBezTo>
                  <a:pt x="32" y="501"/>
                  <a:pt x="48" y="544"/>
                  <a:pt x="84" y="569"/>
                </a:cubicBezTo>
                <a:cubicBezTo>
                  <a:pt x="120" y="594"/>
                  <a:pt x="191" y="600"/>
                  <a:pt x="232" y="606"/>
                </a:cubicBezTo>
                <a:cubicBezTo>
                  <a:pt x="273" y="612"/>
                  <a:pt x="312" y="606"/>
                  <a:pt x="328" y="606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ms-MY" sz="1350"/>
          </a:p>
        </p:txBody>
      </p:sp>
      <p:sp>
        <p:nvSpPr>
          <p:cNvPr id="253965" name="Freeform 13"/>
          <p:cNvSpPr>
            <a:spLocks/>
          </p:cNvSpPr>
          <p:nvPr/>
        </p:nvSpPr>
        <p:spPr bwMode="auto">
          <a:xfrm>
            <a:off x="2962275" y="2971800"/>
            <a:ext cx="3609975" cy="1444229"/>
          </a:xfrm>
          <a:custGeom>
            <a:avLst/>
            <a:gdLst>
              <a:gd name="T0" fmla="*/ 2147483647 w 3032"/>
              <a:gd name="T1" fmla="*/ 2147483647 h 1213"/>
              <a:gd name="T2" fmla="*/ 2147483647 w 3032"/>
              <a:gd name="T3" fmla="*/ 2147483647 h 1213"/>
              <a:gd name="T4" fmla="*/ 2147483647 w 3032"/>
              <a:gd name="T5" fmla="*/ 2147483647 h 1213"/>
              <a:gd name="T6" fmla="*/ 2147483647 w 3032"/>
              <a:gd name="T7" fmla="*/ 2147483647 h 1213"/>
              <a:gd name="T8" fmla="*/ 2147483647 w 3032"/>
              <a:gd name="T9" fmla="*/ 2147483647 h 1213"/>
              <a:gd name="T10" fmla="*/ 2147483647 w 3032"/>
              <a:gd name="T11" fmla="*/ 2147483647 h 1213"/>
              <a:gd name="T12" fmla="*/ 2147483647 w 3032"/>
              <a:gd name="T13" fmla="*/ 2147483647 h 1213"/>
              <a:gd name="T14" fmla="*/ 2147483647 w 3032"/>
              <a:gd name="T15" fmla="*/ 2147483647 h 1213"/>
              <a:gd name="T16" fmla="*/ 2147483647 w 3032"/>
              <a:gd name="T17" fmla="*/ 2147483647 h 1213"/>
              <a:gd name="T18" fmla="*/ 2147483647 w 3032"/>
              <a:gd name="T19" fmla="*/ 2147483647 h 1213"/>
              <a:gd name="T20" fmla="*/ 2147483647 w 3032"/>
              <a:gd name="T21" fmla="*/ 0 h 121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032"/>
              <a:gd name="T34" fmla="*/ 0 h 1213"/>
              <a:gd name="T35" fmla="*/ 3032 w 3032"/>
              <a:gd name="T36" fmla="*/ 1213 h 121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032" h="1213">
                <a:moveTo>
                  <a:pt x="1" y="207"/>
                </a:moveTo>
                <a:cubicBezTo>
                  <a:pt x="2" y="243"/>
                  <a:pt x="0" y="358"/>
                  <a:pt x="8" y="432"/>
                </a:cubicBezTo>
                <a:cubicBezTo>
                  <a:pt x="16" y="506"/>
                  <a:pt x="20" y="578"/>
                  <a:pt x="52" y="650"/>
                </a:cubicBezTo>
                <a:cubicBezTo>
                  <a:pt x="84" y="722"/>
                  <a:pt x="126" y="794"/>
                  <a:pt x="200" y="864"/>
                </a:cubicBezTo>
                <a:cubicBezTo>
                  <a:pt x="274" y="934"/>
                  <a:pt x="359" y="1015"/>
                  <a:pt x="495" y="1071"/>
                </a:cubicBezTo>
                <a:cubicBezTo>
                  <a:pt x="631" y="1127"/>
                  <a:pt x="785" y="1187"/>
                  <a:pt x="1016" y="1200"/>
                </a:cubicBezTo>
                <a:cubicBezTo>
                  <a:pt x="1247" y="1213"/>
                  <a:pt x="1629" y="1194"/>
                  <a:pt x="1884" y="1152"/>
                </a:cubicBezTo>
                <a:cubicBezTo>
                  <a:pt x="2139" y="1110"/>
                  <a:pt x="2380" y="1031"/>
                  <a:pt x="2548" y="945"/>
                </a:cubicBezTo>
                <a:cubicBezTo>
                  <a:pt x="2716" y="859"/>
                  <a:pt x="2819" y="735"/>
                  <a:pt x="2895" y="635"/>
                </a:cubicBezTo>
                <a:cubicBezTo>
                  <a:pt x="2971" y="535"/>
                  <a:pt x="2983" y="453"/>
                  <a:pt x="3006" y="347"/>
                </a:cubicBezTo>
                <a:cubicBezTo>
                  <a:pt x="3029" y="241"/>
                  <a:pt x="3027" y="72"/>
                  <a:pt x="3032" y="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ms-MY" sz="1350"/>
          </a:p>
        </p:txBody>
      </p:sp>
      <p:sp>
        <p:nvSpPr>
          <p:cNvPr id="253966" name="Rectangle 14"/>
          <p:cNvSpPr>
            <a:spLocks noChangeArrowheads="1"/>
          </p:cNvSpPr>
          <p:nvPr/>
        </p:nvSpPr>
        <p:spPr bwMode="auto">
          <a:xfrm>
            <a:off x="2628900" y="3486150"/>
            <a:ext cx="514350" cy="342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CO</a:t>
            </a:r>
            <a:r>
              <a:rPr lang="en-US" altLang="en-US" sz="1200" baseline="-25000">
                <a:latin typeface="Arial" pitchFamily="34" charset="0"/>
              </a:rPr>
              <a:t>2</a:t>
            </a:r>
            <a:endParaRPr lang="en-US" altLang="en-US" sz="1200">
              <a:latin typeface="Arial" pitchFamily="34" charset="0"/>
            </a:endParaRPr>
          </a:p>
        </p:txBody>
      </p:sp>
      <p:sp>
        <p:nvSpPr>
          <p:cNvPr id="253967" name="Freeform 15"/>
          <p:cNvSpPr>
            <a:spLocks/>
          </p:cNvSpPr>
          <p:nvPr/>
        </p:nvSpPr>
        <p:spPr bwMode="auto">
          <a:xfrm>
            <a:off x="5530454" y="2971800"/>
            <a:ext cx="739378" cy="685800"/>
          </a:xfrm>
          <a:custGeom>
            <a:avLst/>
            <a:gdLst>
              <a:gd name="T0" fmla="*/ 0 w 621"/>
              <a:gd name="T1" fmla="*/ 2147483647 h 576"/>
              <a:gd name="T2" fmla="*/ 2147483647 w 621"/>
              <a:gd name="T3" fmla="*/ 2147483647 h 576"/>
              <a:gd name="T4" fmla="*/ 2147483647 w 621"/>
              <a:gd name="T5" fmla="*/ 2147483647 h 576"/>
              <a:gd name="T6" fmla="*/ 2147483647 w 621"/>
              <a:gd name="T7" fmla="*/ 2147483647 h 576"/>
              <a:gd name="T8" fmla="*/ 2147483647 w 621"/>
              <a:gd name="T9" fmla="*/ 2147483647 h 576"/>
              <a:gd name="T10" fmla="*/ 2147483647 w 621"/>
              <a:gd name="T11" fmla="*/ 0 h 5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21"/>
              <a:gd name="T19" fmla="*/ 0 h 576"/>
              <a:gd name="T20" fmla="*/ 621 w 621"/>
              <a:gd name="T21" fmla="*/ 576 h 57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21" h="576">
                <a:moveTo>
                  <a:pt x="0" y="576"/>
                </a:moveTo>
                <a:cubicBezTo>
                  <a:pt x="26" y="574"/>
                  <a:pt x="95" y="572"/>
                  <a:pt x="155" y="561"/>
                </a:cubicBezTo>
                <a:cubicBezTo>
                  <a:pt x="215" y="550"/>
                  <a:pt x="301" y="537"/>
                  <a:pt x="362" y="510"/>
                </a:cubicBezTo>
                <a:cubicBezTo>
                  <a:pt x="423" y="483"/>
                  <a:pt x="483" y="443"/>
                  <a:pt x="524" y="399"/>
                </a:cubicBezTo>
                <a:cubicBezTo>
                  <a:pt x="565" y="355"/>
                  <a:pt x="589" y="310"/>
                  <a:pt x="605" y="244"/>
                </a:cubicBezTo>
                <a:cubicBezTo>
                  <a:pt x="621" y="178"/>
                  <a:pt x="617" y="51"/>
                  <a:pt x="620" y="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ms-MY" sz="1350"/>
          </a:p>
        </p:txBody>
      </p:sp>
      <p:sp>
        <p:nvSpPr>
          <p:cNvPr id="253968" name="Rectangle 16"/>
          <p:cNvSpPr>
            <a:spLocks noChangeArrowheads="1"/>
          </p:cNvSpPr>
          <p:nvPr/>
        </p:nvSpPr>
        <p:spPr bwMode="auto">
          <a:xfrm>
            <a:off x="6457950" y="3886200"/>
            <a:ext cx="971550" cy="285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Phosphorus</a:t>
            </a:r>
          </a:p>
        </p:txBody>
      </p:sp>
    </p:spTree>
    <p:extLst>
      <p:ext uri="{BB962C8B-B14F-4D97-AF65-F5344CB8AC3E}">
        <p14:creationId xmlns:p14="http://schemas.microsoft.com/office/powerpoint/2010/main" val="322664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53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39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39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3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3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3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3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3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3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3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3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3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3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3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3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3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3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3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7" dur="80"/>
                                        <p:tgtEl>
                                          <p:spTgt spid="2539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8" dur="80"/>
                                        <p:tgtEl>
                                          <p:spTgt spid="2539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80"/>
                                        <p:tgtEl>
                                          <p:spTgt spid="2539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4" grpId="0" animBg="1"/>
      <p:bldP spid="253955" grpId="0" animBg="1"/>
      <p:bldP spid="253956" grpId="0" animBg="1"/>
      <p:bldP spid="253957" grpId="0" animBg="1" autoUpdateAnimBg="0"/>
      <p:bldP spid="253958" grpId="0" build="p" autoUpdateAnimBg="0"/>
      <p:bldP spid="253959" grpId="0" animBg="1"/>
      <p:bldP spid="253960" grpId="0" animBg="1"/>
      <p:bldP spid="253962" grpId="0" animBg="1"/>
      <p:bldP spid="253963" grpId="0" animBg="1"/>
      <p:bldP spid="253964" grpId="0" animBg="1"/>
      <p:bldP spid="253965" grpId="0" animBg="1"/>
      <p:bldP spid="253966" grpId="0" animBg="1"/>
      <p:bldP spid="253967" grpId="0" animBg="1"/>
      <p:bldP spid="25396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9" name="Text Box 3"/>
          <p:cNvSpPr txBox="1">
            <a:spLocks noChangeArrowheads="1"/>
          </p:cNvSpPr>
          <p:nvPr/>
        </p:nvSpPr>
        <p:spPr bwMode="auto">
          <a:xfrm>
            <a:off x="1143000" y="1840707"/>
            <a:ext cx="6858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Arial" pitchFamily="34" charset="0"/>
              </a:rPr>
              <a:t>Transition Periods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200">
              <a:solidFill>
                <a:schemeClr val="accent2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Arial" pitchFamily="34" charset="0"/>
              </a:rPr>
              <a:t>Optimum for Discharging</a:t>
            </a:r>
          </a:p>
        </p:txBody>
      </p:sp>
      <p:sp>
        <p:nvSpPr>
          <p:cNvPr id="152582" name="Text Box 6"/>
          <p:cNvSpPr txBox="1">
            <a:spLocks noChangeArrowheads="1"/>
          </p:cNvSpPr>
          <p:nvPr/>
        </p:nvSpPr>
        <p:spPr bwMode="auto">
          <a:xfrm>
            <a:off x="1250157" y="3144442"/>
            <a:ext cx="675084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0039EE"/>
                </a:solidFill>
                <a:latin typeface="Arial" pitchFamily="34" charset="0"/>
              </a:rPr>
              <a:t>Within Permit Limits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0039EE"/>
                </a:solidFill>
                <a:latin typeface="Arial" pitchFamily="34" charset="0"/>
              </a:rPr>
              <a:t>High Stream Flows - Dilution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0039EE"/>
                </a:solidFill>
                <a:latin typeface="Arial" pitchFamily="34" charset="0"/>
              </a:rPr>
              <a:t>High D.O. - Lagoon and Receiving Stream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0039EE"/>
                </a:solidFill>
                <a:latin typeface="Arial" pitchFamily="34" charset="0"/>
              </a:rPr>
              <a:t>Minimal Human Contact</a:t>
            </a:r>
          </a:p>
        </p:txBody>
      </p:sp>
      <p:sp>
        <p:nvSpPr>
          <p:cNvPr id="152584" name="Rectangle 8"/>
          <p:cNvSpPr>
            <a:spLocks noGrp="1" noChangeArrowheads="1"/>
          </p:cNvSpPr>
          <p:nvPr>
            <p:ph type="title"/>
          </p:nvPr>
        </p:nvSpPr>
        <p:spPr>
          <a:xfrm>
            <a:off x="1688306" y="155973"/>
            <a:ext cx="5829300" cy="701278"/>
          </a:xfrm>
          <a:ln w="38100" cap="flat">
            <a:solidFill>
              <a:srgbClr val="FF0000"/>
            </a:solidFill>
            <a:prstDash val="dashDot"/>
          </a:ln>
        </p:spPr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SEASONAL VARIATIONS</a:t>
            </a:r>
          </a:p>
        </p:txBody>
      </p:sp>
      <p:sp>
        <p:nvSpPr>
          <p:cNvPr id="152585" name="Text Box 9"/>
          <p:cNvSpPr txBox="1">
            <a:spLocks noChangeArrowheads="1"/>
          </p:cNvSpPr>
          <p:nvPr/>
        </p:nvSpPr>
        <p:spPr bwMode="auto">
          <a:xfrm>
            <a:off x="3311128" y="1044179"/>
            <a:ext cx="251222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>
                <a:solidFill>
                  <a:schemeClr val="accent2"/>
                </a:solidFill>
                <a:latin typeface="Arial" pitchFamily="34" charset="0"/>
              </a:rPr>
              <a:t>Spring and Fall</a:t>
            </a:r>
          </a:p>
        </p:txBody>
      </p:sp>
    </p:spTree>
    <p:extLst>
      <p:ext uri="{BB962C8B-B14F-4D97-AF65-F5344CB8AC3E}">
        <p14:creationId xmlns:p14="http://schemas.microsoft.com/office/powerpoint/2010/main" val="133013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2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79" grpId="0" build="p" autoUpdateAnimBg="0"/>
      <p:bldP spid="152582" grpId="0"/>
      <p:bldP spid="15258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ext Box 2"/>
          <p:cNvSpPr txBox="1">
            <a:spLocks noChangeArrowheads="1"/>
          </p:cNvSpPr>
          <p:nvPr/>
        </p:nvSpPr>
        <p:spPr bwMode="auto">
          <a:xfrm>
            <a:off x="1143000" y="1565673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6600FF"/>
                </a:solidFill>
                <a:latin typeface="Arial" pitchFamily="34" charset="0"/>
              </a:rPr>
              <a:t>1.  Economical to Construct &amp; Operate.</a:t>
            </a:r>
          </a:p>
        </p:txBody>
      </p:sp>
      <p:sp>
        <p:nvSpPr>
          <p:cNvPr id="167939" name="Text Box 3"/>
          <p:cNvSpPr txBox="1">
            <a:spLocks noChangeArrowheads="1"/>
          </p:cNvSpPr>
          <p:nvPr/>
        </p:nvSpPr>
        <p:spPr bwMode="auto">
          <a:xfrm>
            <a:off x="1143000" y="1993107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009900"/>
                </a:solidFill>
                <a:latin typeface="Arial" pitchFamily="34" charset="0"/>
              </a:rPr>
              <a:t>2. Low Monitoring &amp; Control Requirements.</a:t>
            </a:r>
            <a:endParaRPr lang="en-US" altLang="en-US" sz="3000">
              <a:solidFill>
                <a:srgbClr val="009900"/>
              </a:solidFill>
              <a:latin typeface="Arial" pitchFamily="34" charset="0"/>
            </a:endParaRPr>
          </a:p>
        </p:txBody>
      </p:sp>
      <p:sp>
        <p:nvSpPr>
          <p:cNvPr id="167940" name="Text Box 4"/>
          <p:cNvSpPr txBox="1">
            <a:spLocks noChangeArrowheads="1"/>
          </p:cNvSpPr>
          <p:nvPr/>
        </p:nvSpPr>
        <p:spPr bwMode="auto">
          <a:xfrm>
            <a:off x="1143000" y="2500313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990099"/>
                </a:solidFill>
                <a:latin typeface="Arial" pitchFamily="34" charset="0"/>
              </a:rPr>
              <a:t>3.  Rapid Recovery from “Shock” Loads.</a:t>
            </a:r>
          </a:p>
        </p:txBody>
      </p:sp>
      <p:sp>
        <p:nvSpPr>
          <p:cNvPr id="167941" name="Text Box 5"/>
          <p:cNvSpPr txBox="1">
            <a:spLocks noChangeArrowheads="1"/>
          </p:cNvSpPr>
          <p:nvPr/>
        </p:nvSpPr>
        <p:spPr bwMode="auto">
          <a:xfrm>
            <a:off x="1143000" y="3002757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990033"/>
                </a:solidFill>
                <a:latin typeface="Arial" pitchFamily="34" charset="0"/>
              </a:rPr>
              <a:t>4.  Low Energy &amp; Chemical Usage.</a:t>
            </a:r>
          </a:p>
        </p:txBody>
      </p:sp>
      <p:sp>
        <p:nvSpPr>
          <p:cNvPr id="167942" name="Text Box 6"/>
          <p:cNvSpPr txBox="1">
            <a:spLocks noChangeArrowheads="1"/>
          </p:cNvSpPr>
          <p:nvPr/>
        </p:nvSpPr>
        <p:spPr bwMode="auto">
          <a:xfrm>
            <a:off x="1143000" y="3500438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6600FF"/>
                </a:solidFill>
                <a:latin typeface="Arial" pitchFamily="34" charset="0"/>
              </a:rPr>
              <a:t>5.  Low Mechanical Failure.</a:t>
            </a:r>
          </a:p>
        </p:txBody>
      </p:sp>
      <p:sp>
        <p:nvSpPr>
          <p:cNvPr id="167943" name="Text Box 7"/>
          <p:cNvSpPr txBox="1">
            <a:spLocks noChangeArrowheads="1"/>
          </p:cNvSpPr>
          <p:nvPr/>
        </p:nvSpPr>
        <p:spPr bwMode="auto">
          <a:xfrm>
            <a:off x="1143000" y="3994548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Arial" pitchFamily="34" charset="0"/>
              </a:rPr>
              <a:t>6.  Minimal Sludge Disposal.</a:t>
            </a:r>
          </a:p>
        </p:txBody>
      </p:sp>
      <p:sp>
        <p:nvSpPr>
          <p:cNvPr id="167945" name="Text Box 9"/>
          <p:cNvSpPr txBox="1">
            <a:spLocks noChangeArrowheads="1"/>
          </p:cNvSpPr>
          <p:nvPr/>
        </p:nvSpPr>
        <p:spPr bwMode="auto">
          <a:xfrm>
            <a:off x="1143000" y="4496991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009900"/>
                </a:solidFill>
                <a:latin typeface="Arial" pitchFamily="34" charset="0"/>
              </a:rPr>
              <a:t>7.  Long Life.</a:t>
            </a:r>
          </a:p>
        </p:txBody>
      </p:sp>
      <p:sp>
        <p:nvSpPr>
          <p:cNvPr id="167947" name="Text Box 11"/>
          <p:cNvSpPr>
            <a:spLocks noGrp="1" noChangeArrowheads="1"/>
          </p:cNvSpPr>
          <p:nvPr>
            <p:ph type="title"/>
          </p:nvPr>
        </p:nvSpPr>
        <p:spPr>
          <a:xfrm>
            <a:off x="1600200" y="616870"/>
            <a:ext cx="5829300" cy="527447"/>
          </a:xfrm>
          <a:ln w="152400" cmpd="tri">
            <a:solidFill>
              <a:schemeClr val="accent2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2400" b="1" dirty="0">
                <a:solidFill>
                  <a:schemeClr val="accent2"/>
                </a:solidFill>
                <a:latin typeface="Arial" charset="0"/>
              </a:rPr>
              <a:t>ADVANTAGES of LAGOON SYSTEMS</a:t>
            </a:r>
          </a:p>
        </p:txBody>
      </p:sp>
    </p:spTree>
    <p:extLst>
      <p:ext uri="{BB962C8B-B14F-4D97-AF65-F5344CB8AC3E}">
        <p14:creationId xmlns:p14="http://schemas.microsoft.com/office/powerpoint/2010/main" val="152664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67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" fill="hold"/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" fill="hold"/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" fill="hold"/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300" fill="hold"/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00" fill="hold"/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38" grpId="0" autoUpdateAnimBg="0"/>
      <p:bldP spid="167939" grpId="0" autoUpdateAnimBg="0"/>
      <p:bldP spid="167940" grpId="0" autoUpdateAnimBg="0"/>
      <p:bldP spid="167941" grpId="0" autoUpdateAnimBg="0"/>
      <p:bldP spid="167942" grpId="0" autoUpdateAnimBg="0"/>
      <p:bldP spid="167943" grpId="0" autoUpdateAnimBg="0"/>
      <p:bldP spid="167945" grpId="0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ext Box 2"/>
          <p:cNvSpPr txBox="1">
            <a:spLocks noChangeArrowheads="1"/>
          </p:cNvSpPr>
          <p:nvPr/>
        </p:nvSpPr>
        <p:spPr bwMode="auto">
          <a:xfrm>
            <a:off x="1143000" y="1565673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6600FF"/>
                </a:solidFill>
                <a:latin typeface="Arial" pitchFamily="34" charset="0"/>
              </a:rPr>
              <a:t>1.  Large Land Usage.</a:t>
            </a:r>
          </a:p>
        </p:txBody>
      </p:sp>
      <p:sp>
        <p:nvSpPr>
          <p:cNvPr id="168963" name="Text Box 3"/>
          <p:cNvSpPr txBox="1">
            <a:spLocks noChangeArrowheads="1"/>
          </p:cNvSpPr>
          <p:nvPr/>
        </p:nvSpPr>
        <p:spPr bwMode="auto">
          <a:xfrm>
            <a:off x="1143000" y="2057400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009900"/>
                </a:solidFill>
                <a:latin typeface="Arial" pitchFamily="34" charset="0"/>
              </a:rPr>
              <a:t>2. Low Control Options.</a:t>
            </a:r>
            <a:endParaRPr lang="en-US" altLang="en-US" sz="3000">
              <a:solidFill>
                <a:srgbClr val="009900"/>
              </a:solidFill>
              <a:latin typeface="Arial" pitchFamily="34" charset="0"/>
            </a:endParaRPr>
          </a:p>
        </p:txBody>
      </p:sp>
      <p:sp>
        <p:nvSpPr>
          <p:cNvPr id="168964" name="Text Box 4"/>
          <p:cNvSpPr txBox="1">
            <a:spLocks noChangeArrowheads="1"/>
          </p:cNvSpPr>
          <p:nvPr/>
        </p:nvSpPr>
        <p:spPr bwMode="auto">
          <a:xfrm>
            <a:off x="1143000" y="2618185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990099"/>
                </a:solidFill>
                <a:latin typeface="Arial" pitchFamily="34" charset="0"/>
              </a:rPr>
              <a:t>3.  Operations Dependant on Climate.</a:t>
            </a:r>
          </a:p>
        </p:txBody>
      </p:sp>
      <p:sp>
        <p:nvSpPr>
          <p:cNvPr id="168965" name="Text Box 5"/>
          <p:cNvSpPr txBox="1">
            <a:spLocks noChangeArrowheads="1"/>
          </p:cNvSpPr>
          <p:nvPr/>
        </p:nvSpPr>
        <p:spPr bwMode="auto">
          <a:xfrm>
            <a:off x="1143000" y="3152775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990033"/>
                </a:solidFill>
                <a:latin typeface="Arial" pitchFamily="34" charset="0"/>
              </a:rPr>
              <a:t>4.  Often High Suspended Solids.</a:t>
            </a:r>
          </a:p>
        </p:txBody>
      </p:sp>
      <p:sp>
        <p:nvSpPr>
          <p:cNvPr id="168966" name="Text Box 6"/>
          <p:cNvSpPr txBox="1">
            <a:spLocks noChangeArrowheads="1"/>
          </p:cNvSpPr>
          <p:nvPr/>
        </p:nvSpPr>
        <p:spPr bwMode="auto">
          <a:xfrm>
            <a:off x="1143000" y="3586163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6600FF"/>
                </a:solidFill>
                <a:latin typeface="Arial" pitchFamily="34" charset="0"/>
              </a:rPr>
              <a:t>5.  Seasonal Odors.</a:t>
            </a:r>
          </a:p>
        </p:txBody>
      </p:sp>
      <p:sp>
        <p:nvSpPr>
          <p:cNvPr id="168967" name="Text Box 7"/>
          <p:cNvSpPr txBox="1">
            <a:spLocks noChangeArrowheads="1"/>
          </p:cNvSpPr>
          <p:nvPr/>
        </p:nvSpPr>
        <p:spPr bwMode="auto">
          <a:xfrm>
            <a:off x="1143000" y="4058841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Arial" pitchFamily="34" charset="0"/>
              </a:rPr>
              <a:t>6.  Possible Ground Water Contamination.</a:t>
            </a:r>
          </a:p>
        </p:txBody>
      </p:sp>
      <p:sp>
        <p:nvSpPr>
          <p:cNvPr id="168968" name="Text Box 8"/>
          <p:cNvSpPr>
            <a:spLocks noGrp="1" noChangeArrowheads="1"/>
          </p:cNvSpPr>
          <p:nvPr>
            <p:ph type="title"/>
          </p:nvPr>
        </p:nvSpPr>
        <p:spPr>
          <a:xfrm>
            <a:off x="1428750" y="538163"/>
            <a:ext cx="6229350" cy="600075"/>
          </a:xfrm>
          <a:ln w="152400" cmpd="tri"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Arial" charset="0"/>
              </a:rPr>
              <a:t>DISADVANTAGES of LAGOON SYSTEMS</a:t>
            </a:r>
          </a:p>
        </p:txBody>
      </p:sp>
      <p:sp>
        <p:nvSpPr>
          <p:cNvPr id="168969" name="Text Box 9"/>
          <p:cNvSpPr txBox="1">
            <a:spLocks noChangeArrowheads="1"/>
          </p:cNvSpPr>
          <p:nvPr/>
        </p:nvSpPr>
        <p:spPr bwMode="auto">
          <a:xfrm>
            <a:off x="1143000" y="4486275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009900"/>
                </a:solidFill>
                <a:latin typeface="Arial" pitchFamily="34" charset="0"/>
              </a:rPr>
              <a:t>7.  Not Good In High Loading Situations.</a:t>
            </a:r>
          </a:p>
        </p:txBody>
      </p:sp>
    </p:spTree>
    <p:extLst>
      <p:ext uri="{BB962C8B-B14F-4D97-AF65-F5344CB8AC3E}">
        <p14:creationId xmlns:p14="http://schemas.microsoft.com/office/powerpoint/2010/main" val="305655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68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" fill="hold"/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" fill="hold"/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" fill="hold"/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 fill="hold"/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" fill="hold"/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300" fill="hold"/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00" fill="hold"/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2" grpId="0" autoUpdateAnimBg="0"/>
      <p:bldP spid="168963" grpId="0" autoUpdateAnimBg="0"/>
      <p:bldP spid="168964" grpId="0" autoUpdateAnimBg="0"/>
      <p:bldP spid="168965" grpId="0" autoUpdateAnimBg="0"/>
      <p:bldP spid="168966" grpId="0" autoUpdateAnimBg="0"/>
      <p:bldP spid="168967" grpId="0" autoUpdateAnimBg="0"/>
      <p:bldP spid="168969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Y" sz="2000" dirty="0"/>
              <a:t>ASSIGNMENT (Due Date 5 </a:t>
            </a:r>
            <a:r>
              <a:rPr lang="en-MY" sz="2000" dirty="0" err="1"/>
              <a:t>NOv</a:t>
            </a:r>
            <a:r>
              <a:rPr lang="en-MY" sz="2000" dirty="0"/>
              <a:t> 5am)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79512" y="555526"/>
            <a:ext cx="8229600" cy="438943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MY" sz="1600" dirty="0"/>
              <a:t>Part A</a:t>
            </a:r>
          </a:p>
          <a:p>
            <a:pPr>
              <a:spcBef>
                <a:spcPts val="0"/>
              </a:spcBef>
            </a:pPr>
            <a:r>
              <a:rPr lang="en-MY" sz="1600" dirty="0"/>
              <a:t>State the percentage (%) composition inside the sludge for these following elements:</a:t>
            </a:r>
            <a:br>
              <a:rPr lang="en-MY" sz="1600" dirty="0"/>
            </a:br>
            <a:r>
              <a:rPr lang="en-MY" sz="1600" dirty="0"/>
              <a:t/>
            </a:r>
            <a:br>
              <a:rPr lang="en-MY" sz="1600" dirty="0"/>
            </a:br>
            <a:r>
              <a:rPr lang="en-MY" sz="1600" dirty="0"/>
              <a:t>- Macronutrient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MY" sz="1600" dirty="0"/>
              <a:t>   - Micronutrient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MY" sz="1600" dirty="0"/>
              <a:t>   - Trace element</a:t>
            </a:r>
            <a:br>
              <a:rPr lang="en-MY" sz="1600" dirty="0"/>
            </a:br>
            <a:r>
              <a:rPr lang="en-MY" sz="1600" dirty="0"/>
              <a:t>*Need to mention your type of wastewater and cite the source of your finding (Endnote/</a:t>
            </a:r>
            <a:r>
              <a:rPr lang="en-MY" sz="1600" dirty="0" err="1"/>
              <a:t>Mendelley</a:t>
            </a:r>
            <a:r>
              <a:rPr lang="en-MY" sz="1600" dirty="0"/>
              <a:t>).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MY" sz="1600" dirty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MY" sz="1600" dirty="0"/>
              <a:t>Part B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MY" sz="1600" dirty="0"/>
              <a:t>State the recent function of sludge from WWTP:</a:t>
            </a:r>
            <a:br>
              <a:rPr lang="en-MY" sz="1600" dirty="0"/>
            </a:br>
            <a:r>
              <a:rPr lang="en-MY" sz="1600" dirty="0"/>
              <a:t> - Brick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MY" sz="1600" dirty="0"/>
              <a:t>- soil conditioner / fertilizer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en-MY" sz="1600" dirty="0"/>
              <a:t>Soil reclamation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MY" sz="1600" dirty="0"/>
              <a:t>Part C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en-MY" sz="1600" dirty="0"/>
              <a:t>Two other relevant application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en-MY" sz="1600" dirty="0"/>
              <a:t>*cite the source of your finding (Endnote/</a:t>
            </a:r>
            <a:r>
              <a:rPr lang="en-MY" sz="1600" dirty="0" err="1"/>
              <a:t>Mendelley</a:t>
            </a:r>
            <a:r>
              <a:rPr lang="en-MY" sz="1600" dirty="0"/>
              <a:t>)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MY" sz="1600" dirty="0"/>
          </a:p>
        </p:txBody>
      </p:sp>
    </p:spTree>
    <p:extLst>
      <p:ext uri="{BB962C8B-B14F-4D97-AF65-F5344CB8AC3E}">
        <p14:creationId xmlns:p14="http://schemas.microsoft.com/office/powerpoint/2010/main" val="322151453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657350" y="228600"/>
            <a:ext cx="5829300" cy="8572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3600" b="1" u="sng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RESULTS  of  PROCESS</a:t>
            </a: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1526382" y="1479947"/>
            <a:ext cx="583486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Arial" pitchFamily="34" charset="0"/>
              </a:rPr>
              <a:t>Public Health Protected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Arial" pitchFamily="34" charset="0"/>
              </a:rPr>
              <a:t>	</a:t>
            </a:r>
            <a:r>
              <a:rPr lang="en-US" altLang="en-US" sz="2100">
                <a:solidFill>
                  <a:schemeClr val="accent2"/>
                </a:solidFill>
                <a:latin typeface="Arial" pitchFamily="34" charset="0"/>
              </a:rPr>
              <a:t>Pathogens Removed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100">
              <a:solidFill>
                <a:srgbClr val="0099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009900"/>
                </a:solidFill>
                <a:latin typeface="Arial" pitchFamily="34" charset="0"/>
              </a:rPr>
              <a:t>Environment Protected</a:t>
            </a:r>
            <a:endParaRPr lang="en-US" altLang="en-US" sz="2100">
              <a:solidFill>
                <a:srgbClr val="0099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009900"/>
                </a:solidFill>
                <a:latin typeface="Arial" pitchFamily="34" charset="0"/>
              </a:rPr>
              <a:t>	Characteristics of Wastewater Changed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009900"/>
                </a:solidFill>
                <a:latin typeface="Arial" pitchFamily="34" charset="0"/>
              </a:rPr>
              <a:t>	End Products Stable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100">
              <a:solidFill>
                <a:srgbClr val="0099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Arial" pitchFamily="34" charset="0"/>
              </a:rPr>
              <a:t>Process Itself Is Not Offensive</a:t>
            </a:r>
            <a:endParaRPr lang="en-US" altLang="en-US" sz="2100">
              <a:solidFill>
                <a:srgbClr val="0099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71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3" descr="ri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88" y="1972866"/>
            <a:ext cx="28575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3" name="Picture 4" descr="cano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91" y="2750344"/>
            <a:ext cx="1971675" cy="119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4" name="Picture 5" descr="fishing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1" t="21701" r="26418" b="4051"/>
          <a:stretch>
            <a:fillRect/>
          </a:stretch>
        </p:blipFill>
        <p:spPr bwMode="auto">
          <a:xfrm>
            <a:off x="6582966" y="1329929"/>
            <a:ext cx="1418034" cy="202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5" name="Picture 6" descr="Mac brid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3075385" cy="2306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6" name="Picture 7" descr="lakes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544" y="1298973"/>
            <a:ext cx="2210991" cy="1463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7" name="Picture 8" descr="CA1ZJ3J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291" y="3885010"/>
            <a:ext cx="2371725" cy="125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8" name="Picture 9" descr="CA8XWDO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641" y="3340894"/>
            <a:ext cx="1351359" cy="180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9" name="Picture 10" descr="CAG1IFO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4" t="6921" r="6921" b="6328"/>
          <a:stretch>
            <a:fillRect/>
          </a:stretch>
        </p:blipFill>
        <p:spPr bwMode="auto">
          <a:xfrm>
            <a:off x="4119563" y="1"/>
            <a:ext cx="2028825" cy="205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0" name="Picture 11" descr="camping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766" y="0"/>
            <a:ext cx="1875234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1" name="Picture 12" descr="camping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83819"/>
            <a:ext cx="1990725" cy="125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2" name="Picture 13" descr="CAS5IR4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59756"/>
            <a:ext cx="1671638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3" name="Picture 14" descr="fishi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62238"/>
            <a:ext cx="1910954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4" name="Picture 16" descr="saili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194" y="3923110"/>
            <a:ext cx="1571625" cy="122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305" name="Picture 17" descr="drinking fountain - photo/picture definition - drinking fountain word and phrase imag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647" y="2431257"/>
            <a:ext cx="1146572" cy="130849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50675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2571750" y="285750"/>
            <a:ext cx="3943350" cy="1061829"/>
          </a:xfrm>
          <a:prstGeom prst="rect">
            <a:avLst/>
          </a:prstGeom>
          <a:noFill/>
          <a:ln w="88900" cmpd="dbl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ms-MY" sz="27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GOOD RESULTS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ms-MY" sz="3600" u="sng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IF</a:t>
            </a:r>
            <a:endParaRPr lang="en-US" altLang="ms-MY" sz="270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1145381" y="1497806"/>
            <a:ext cx="68580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>
                <a:solidFill>
                  <a:srgbClr val="FF0000"/>
                </a:solidFill>
                <a:latin typeface="Arial" pitchFamily="34" charset="0"/>
              </a:rPr>
              <a:t>Process Is In Balance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>
                <a:solidFill>
                  <a:srgbClr val="FF0000"/>
                </a:solidFill>
                <a:latin typeface="Arial" pitchFamily="34" charset="0"/>
              </a:rPr>
              <a:t>Properly Designed Facility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>
                <a:solidFill>
                  <a:srgbClr val="FF0000"/>
                </a:solidFill>
                <a:latin typeface="Arial" pitchFamily="34" charset="0"/>
              </a:rPr>
              <a:t>Process Is Controlled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>
                <a:solidFill>
                  <a:srgbClr val="FF0000"/>
                </a:solidFill>
                <a:latin typeface="Arial" pitchFamily="34" charset="0"/>
              </a:rPr>
              <a:t>System Is Maintained</a:t>
            </a:r>
          </a:p>
        </p:txBody>
      </p:sp>
    </p:spTree>
    <p:extLst>
      <p:ext uri="{BB962C8B-B14F-4D97-AF65-F5344CB8AC3E}">
        <p14:creationId xmlns:p14="http://schemas.microsoft.com/office/powerpoint/2010/main" val="327896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 animBg="1" autoUpdateAnimBg="0"/>
      <p:bldP spid="84995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342900"/>
            <a:ext cx="5829300" cy="857250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b="1" u="sng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Waste Stabilization Lagoons</a:t>
            </a:r>
          </a:p>
        </p:txBody>
      </p:sp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1143000" y="1532335"/>
            <a:ext cx="6858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solidFill>
                  <a:srgbClr val="3366FF"/>
                </a:solidFill>
                <a:latin typeface="Arial" pitchFamily="34" charset="0"/>
              </a:rPr>
              <a:t>A carefully </a:t>
            </a:r>
            <a:r>
              <a:rPr lang="en-US" altLang="en-US" sz="3000" u="sng">
                <a:solidFill>
                  <a:srgbClr val="3366FF"/>
                </a:solidFill>
                <a:latin typeface="Arial" pitchFamily="34" charset="0"/>
              </a:rPr>
              <a:t>designed structure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solidFill>
                  <a:srgbClr val="3366FF"/>
                </a:solidFill>
                <a:latin typeface="Arial" pitchFamily="34" charset="0"/>
              </a:rPr>
              <a:t> constructed to contain and to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solidFill>
                  <a:srgbClr val="3366FF"/>
                </a:solidFill>
                <a:latin typeface="Arial" pitchFamily="34" charset="0"/>
              </a:rPr>
              <a:t> facilitate the operation and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solidFill>
                  <a:srgbClr val="3366FF"/>
                </a:solidFill>
                <a:latin typeface="Arial" pitchFamily="34" charset="0"/>
              </a:rPr>
              <a:t>control of a complex process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solidFill>
                  <a:srgbClr val="3366FF"/>
                </a:solidFill>
                <a:latin typeface="Arial" pitchFamily="34" charset="0"/>
              </a:rPr>
              <a:t>of treating or stabilizing wastewater.</a:t>
            </a:r>
          </a:p>
        </p:txBody>
      </p:sp>
    </p:spTree>
    <p:extLst>
      <p:ext uri="{BB962C8B-B14F-4D97-AF65-F5344CB8AC3E}">
        <p14:creationId xmlns:p14="http://schemas.microsoft.com/office/powerpoint/2010/main" val="2172042290"/>
      </p:ext>
    </p:extLst>
  </p:cSld>
  <p:clrMapOvr>
    <a:masterClrMapping/>
  </p:clrMapOvr>
  <p:transition spd="med">
    <p:wheel spokes="3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4"/>
          <p:cNvSpPr txBox="1">
            <a:spLocks noChangeArrowheads="1"/>
          </p:cNvSpPr>
          <p:nvPr/>
        </p:nvSpPr>
        <p:spPr bwMode="auto">
          <a:xfrm>
            <a:off x="1315642" y="990600"/>
            <a:ext cx="608885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>
                <a:solidFill>
                  <a:schemeClr val="accent2"/>
                </a:solidFill>
                <a:latin typeface="Arial Black" pitchFamily="34" charset="0"/>
              </a:rPr>
              <a:t>One Very Important Tool of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>
                <a:solidFill>
                  <a:srgbClr val="008000"/>
                </a:solidFill>
                <a:latin typeface="Arial Black" pitchFamily="34" charset="0"/>
              </a:rPr>
              <a:t>Design and Operation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>
                <a:solidFill>
                  <a:schemeClr val="accent2"/>
                </a:solidFill>
                <a:latin typeface="Arial Black" pitchFamily="34" charset="0"/>
              </a:rPr>
              <a:t>Is The Ability and Use of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300">
                <a:solidFill>
                  <a:srgbClr val="FF0000"/>
                </a:solidFill>
                <a:latin typeface="Arial" pitchFamily="34" charset="0"/>
              </a:rPr>
              <a:t>Series or Parallel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>
                <a:solidFill>
                  <a:srgbClr val="0031CC"/>
                </a:solidFill>
                <a:latin typeface="Arial Black" pitchFamily="34" charset="0"/>
                <a:cs typeface="Arial" pitchFamily="34" charset="0"/>
              </a:rPr>
              <a:t>Flow Through the System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700">
              <a:solidFill>
                <a:schemeClr val="accent2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269895"/>
      </p:ext>
    </p:extLst>
  </p:cSld>
  <p:clrMapOvr>
    <a:masterClrMapping/>
  </p:clrMapOvr>
  <p:transition>
    <p:zoom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4085035" y="186929"/>
            <a:ext cx="1260281" cy="50783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700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Series</a:t>
            </a:r>
          </a:p>
        </p:txBody>
      </p:sp>
      <p:sp>
        <p:nvSpPr>
          <p:cNvPr id="137219" name="Rectangle 5"/>
          <p:cNvSpPr>
            <a:spLocks noChangeArrowheads="1"/>
          </p:cNvSpPr>
          <p:nvPr/>
        </p:nvSpPr>
        <p:spPr bwMode="auto">
          <a:xfrm>
            <a:off x="3517106" y="835819"/>
            <a:ext cx="685800" cy="300038"/>
          </a:xfrm>
          <a:prstGeom prst="rect">
            <a:avLst/>
          </a:prstGeom>
          <a:solidFill>
            <a:schemeClr val="hlink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solidFill>
                  <a:schemeClr val="accent2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137220" name="Rectangle 6"/>
          <p:cNvSpPr>
            <a:spLocks noChangeArrowheads="1"/>
          </p:cNvSpPr>
          <p:nvPr/>
        </p:nvSpPr>
        <p:spPr bwMode="auto">
          <a:xfrm>
            <a:off x="5053013" y="825103"/>
            <a:ext cx="685800" cy="300038"/>
          </a:xfrm>
          <a:prstGeom prst="rect">
            <a:avLst/>
          </a:prstGeom>
          <a:solidFill>
            <a:schemeClr val="hlink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solidFill>
                  <a:schemeClr val="accent2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137221" name="Line 7"/>
          <p:cNvSpPr>
            <a:spLocks noChangeShapeType="1"/>
          </p:cNvSpPr>
          <p:nvPr/>
        </p:nvSpPr>
        <p:spPr bwMode="auto">
          <a:xfrm>
            <a:off x="2937272" y="996554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37222" name="Line 8"/>
          <p:cNvSpPr>
            <a:spLocks noChangeShapeType="1"/>
          </p:cNvSpPr>
          <p:nvPr/>
        </p:nvSpPr>
        <p:spPr bwMode="auto">
          <a:xfrm>
            <a:off x="4329113" y="987029"/>
            <a:ext cx="610791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37223" name="Line 9"/>
          <p:cNvSpPr>
            <a:spLocks noChangeShapeType="1"/>
          </p:cNvSpPr>
          <p:nvPr/>
        </p:nvSpPr>
        <p:spPr bwMode="auto">
          <a:xfrm>
            <a:off x="5860257" y="996554"/>
            <a:ext cx="45601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37224" name="Text Box 10"/>
          <p:cNvSpPr txBox="1">
            <a:spLocks noChangeArrowheads="1"/>
          </p:cNvSpPr>
          <p:nvPr/>
        </p:nvSpPr>
        <p:spPr bwMode="auto">
          <a:xfrm>
            <a:off x="4267200" y="1520428"/>
            <a:ext cx="82034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990099"/>
                </a:solidFill>
                <a:latin typeface="Arial Black" pitchFamily="34" charset="0"/>
              </a:rPr>
              <a:t>OR</a:t>
            </a:r>
          </a:p>
        </p:txBody>
      </p:sp>
      <p:sp>
        <p:nvSpPr>
          <p:cNvPr id="55307" name="Text Box 11"/>
          <p:cNvSpPr txBox="1">
            <a:spLocks noChangeArrowheads="1"/>
          </p:cNvSpPr>
          <p:nvPr/>
        </p:nvSpPr>
        <p:spPr bwMode="auto">
          <a:xfrm>
            <a:off x="3971925" y="2159794"/>
            <a:ext cx="1485900" cy="5078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700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Parallel </a:t>
            </a:r>
          </a:p>
        </p:txBody>
      </p:sp>
      <p:sp>
        <p:nvSpPr>
          <p:cNvPr id="137226" name="Rectangle 12"/>
          <p:cNvSpPr>
            <a:spLocks noChangeArrowheads="1"/>
          </p:cNvSpPr>
          <p:nvPr/>
        </p:nvSpPr>
        <p:spPr bwMode="auto">
          <a:xfrm>
            <a:off x="4199335" y="2796778"/>
            <a:ext cx="762000" cy="385763"/>
          </a:xfrm>
          <a:prstGeom prst="rect">
            <a:avLst/>
          </a:prstGeom>
          <a:solidFill>
            <a:schemeClr val="hlink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solidFill>
                  <a:schemeClr val="accent2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137227" name="Rectangle 13"/>
          <p:cNvSpPr>
            <a:spLocks noChangeArrowheads="1"/>
          </p:cNvSpPr>
          <p:nvPr/>
        </p:nvSpPr>
        <p:spPr bwMode="auto">
          <a:xfrm>
            <a:off x="4199335" y="3311128"/>
            <a:ext cx="762000" cy="385763"/>
          </a:xfrm>
          <a:prstGeom prst="rect">
            <a:avLst/>
          </a:prstGeom>
          <a:solidFill>
            <a:schemeClr val="hlink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solidFill>
                  <a:schemeClr val="accent2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137228" name="Line 14"/>
          <p:cNvSpPr>
            <a:spLocks noChangeShapeType="1"/>
          </p:cNvSpPr>
          <p:nvPr/>
        </p:nvSpPr>
        <p:spPr bwMode="auto">
          <a:xfrm>
            <a:off x="3284935" y="2925366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37229" name="Line 15"/>
          <p:cNvSpPr>
            <a:spLocks noChangeShapeType="1"/>
          </p:cNvSpPr>
          <p:nvPr/>
        </p:nvSpPr>
        <p:spPr bwMode="auto">
          <a:xfrm>
            <a:off x="3284935" y="3568304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37230" name="Line 16"/>
          <p:cNvSpPr>
            <a:spLocks noChangeShapeType="1"/>
          </p:cNvSpPr>
          <p:nvPr/>
        </p:nvSpPr>
        <p:spPr bwMode="auto">
          <a:xfrm>
            <a:off x="3284935" y="2925366"/>
            <a:ext cx="0" cy="6429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37231" name="Line 17"/>
          <p:cNvSpPr>
            <a:spLocks noChangeShapeType="1"/>
          </p:cNvSpPr>
          <p:nvPr/>
        </p:nvSpPr>
        <p:spPr bwMode="auto">
          <a:xfrm>
            <a:off x="2446735" y="3225404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37232" name="Line 18"/>
          <p:cNvSpPr>
            <a:spLocks noChangeShapeType="1"/>
          </p:cNvSpPr>
          <p:nvPr/>
        </p:nvSpPr>
        <p:spPr bwMode="auto">
          <a:xfrm>
            <a:off x="5189935" y="2925366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37233" name="Line 19"/>
          <p:cNvSpPr>
            <a:spLocks noChangeShapeType="1"/>
          </p:cNvSpPr>
          <p:nvPr/>
        </p:nvSpPr>
        <p:spPr bwMode="auto">
          <a:xfrm>
            <a:off x="5189935" y="3525441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37234" name="Line 20"/>
          <p:cNvSpPr>
            <a:spLocks noChangeShapeType="1"/>
          </p:cNvSpPr>
          <p:nvPr/>
        </p:nvSpPr>
        <p:spPr bwMode="auto">
          <a:xfrm>
            <a:off x="5875735" y="2925366"/>
            <a:ext cx="0" cy="6000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37235" name="Line 21"/>
          <p:cNvSpPr>
            <a:spLocks noChangeShapeType="1"/>
          </p:cNvSpPr>
          <p:nvPr/>
        </p:nvSpPr>
        <p:spPr bwMode="auto">
          <a:xfrm>
            <a:off x="5887641" y="3225404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</p:spTree>
    <p:extLst>
      <p:ext uri="{BB962C8B-B14F-4D97-AF65-F5344CB8AC3E}">
        <p14:creationId xmlns:p14="http://schemas.microsoft.com/office/powerpoint/2010/main" val="2160307964"/>
      </p:ext>
    </p:extLst>
  </p:cSld>
  <p:clrMapOvr>
    <a:masterClrMapping/>
  </p:clrMapOvr>
  <p:transition>
    <p:blinds dir="vert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Lag diagram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664369"/>
            <a:ext cx="5657850" cy="381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1143000" y="2000250"/>
            <a:ext cx="106631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FF0000"/>
                </a:solidFill>
                <a:latin typeface="Arial" pitchFamily="34" charset="0"/>
              </a:rPr>
              <a:t>Influent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6868716" y="2171700"/>
            <a:ext cx="10919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chemeClr val="accent2"/>
                </a:solidFill>
                <a:latin typeface="Arial" pitchFamily="34" charset="0"/>
              </a:rPr>
              <a:t>Effluent</a:t>
            </a: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3600450" y="971550"/>
            <a:ext cx="5277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009999"/>
                </a:solidFill>
                <a:latin typeface="Arial" pitchFamily="34" charset="0"/>
              </a:rPr>
              <a:t>#1</a:t>
            </a: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3371850" y="2857500"/>
            <a:ext cx="5277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008000"/>
                </a:solidFill>
                <a:latin typeface="Arial" pitchFamily="34" charset="0"/>
              </a:rPr>
              <a:t>#2</a:t>
            </a: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6057900" y="1143000"/>
            <a:ext cx="5277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Arial" pitchFamily="34" charset="0"/>
              </a:rPr>
              <a:t>#3</a:t>
            </a: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2857500" y="171451"/>
            <a:ext cx="376269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 u="sng">
                <a:solidFill>
                  <a:srgbClr val="008000"/>
                </a:solidFill>
                <a:latin typeface="Arial" pitchFamily="34" charset="0"/>
              </a:rPr>
              <a:t>Typical Lagoon System</a:t>
            </a:r>
          </a:p>
        </p:txBody>
      </p:sp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2033007" y="3129841"/>
            <a:ext cx="41549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>
                <a:solidFill>
                  <a:srgbClr val="FF0000"/>
                </a:solidFill>
                <a:latin typeface="Arial" pitchFamily="34" charset="0"/>
              </a:rPr>
              <a:t>X</a:t>
            </a:r>
          </a:p>
        </p:txBody>
      </p: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4776207" y="1472491"/>
            <a:ext cx="41549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>
                <a:solidFill>
                  <a:srgbClr val="FF0000"/>
                </a:solidFill>
                <a:latin typeface="Arial" pitchFamily="34" charset="0"/>
              </a:rPr>
              <a:t>X</a:t>
            </a:r>
          </a:p>
        </p:txBody>
      </p:sp>
      <p:sp>
        <p:nvSpPr>
          <p:cNvPr id="56331" name="Text Box 11"/>
          <p:cNvSpPr txBox="1">
            <a:spLocks noChangeArrowheads="1"/>
          </p:cNvSpPr>
          <p:nvPr/>
        </p:nvSpPr>
        <p:spPr bwMode="auto">
          <a:xfrm>
            <a:off x="6833607" y="2363078"/>
            <a:ext cx="41549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>
                <a:solidFill>
                  <a:srgbClr val="FF0000"/>
                </a:solidFill>
                <a:latin typeface="Arial" pitchFamily="34" charset="0"/>
              </a:rPr>
              <a:t>X</a:t>
            </a:r>
          </a:p>
        </p:txBody>
      </p:sp>
      <p:sp>
        <p:nvSpPr>
          <p:cNvPr id="56332" name="AutoShape 12"/>
          <p:cNvSpPr>
            <a:spLocks noChangeArrowheads="1"/>
          </p:cNvSpPr>
          <p:nvPr/>
        </p:nvSpPr>
        <p:spPr bwMode="auto">
          <a:xfrm>
            <a:off x="1428750" y="2457450"/>
            <a:ext cx="400050" cy="28575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hlink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4950">
              <a:latin typeface="Arial Black" pitchFamily="34" charset="0"/>
            </a:endParaRPr>
          </a:p>
        </p:txBody>
      </p:sp>
      <p:sp>
        <p:nvSpPr>
          <p:cNvPr id="56333" name="AutoShape 13"/>
          <p:cNvSpPr>
            <a:spLocks noChangeArrowheads="1"/>
          </p:cNvSpPr>
          <p:nvPr/>
        </p:nvSpPr>
        <p:spPr bwMode="auto">
          <a:xfrm>
            <a:off x="4171950" y="3371850"/>
            <a:ext cx="400050" cy="28575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hlink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4950">
              <a:latin typeface="Arial Black" pitchFamily="34" charset="0"/>
            </a:endParaRPr>
          </a:p>
        </p:txBody>
      </p:sp>
      <p:sp>
        <p:nvSpPr>
          <p:cNvPr id="56334" name="AutoShape 14"/>
          <p:cNvSpPr>
            <a:spLocks noChangeArrowheads="1"/>
          </p:cNvSpPr>
          <p:nvPr/>
        </p:nvSpPr>
        <p:spPr bwMode="auto">
          <a:xfrm>
            <a:off x="2628900" y="1828800"/>
            <a:ext cx="285750" cy="400050"/>
          </a:xfrm>
          <a:prstGeom prst="downArrow">
            <a:avLst>
              <a:gd name="adj1" fmla="val 50000"/>
              <a:gd name="adj2" fmla="val 35000"/>
            </a:avLst>
          </a:prstGeom>
          <a:solidFill>
            <a:schemeClr val="hlink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4950">
              <a:latin typeface="Arial Black" pitchFamily="34" charset="0"/>
            </a:endParaRPr>
          </a:p>
        </p:txBody>
      </p: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1143000" y="4386679"/>
            <a:ext cx="68580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  <a:flatTx/>
          </a:bodyPr>
          <a:lstStyle/>
          <a:p>
            <a:pPr algn="ctr">
              <a:defRPr/>
            </a:pPr>
            <a:r>
              <a:rPr lang="en-US" sz="3000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SERIES OPERATION</a:t>
            </a:r>
          </a:p>
        </p:txBody>
      </p:sp>
    </p:spTree>
    <p:extLst>
      <p:ext uri="{BB962C8B-B14F-4D97-AF65-F5344CB8AC3E}">
        <p14:creationId xmlns:p14="http://schemas.microsoft.com/office/powerpoint/2010/main" val="143729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6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6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6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300" fill="hold"/>
                                        <p:tgtEl>
                                          <p:spTgt spid="56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300" fill="hold"/>
                                        <p:tgtEl>
                                          <p:spTgt spid="56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autoUpdateAnimBg="0"/>
      <p:bldP spid="56324" grpId="0" autoUpdateAnimBg="0"/>
      <p:bldP spid="56325" grpId="0" autoUpdateAnimBg="0"/>
      <p:bldP spid="56326" grpId="0" autoUpdateAnimBg="0"/>
      <p:bldP spid="56327" grpId="0" autoUpdateAnimBg="0"/>
      <p:bldP spid="56328" grpId="0" autoUpdateAnimBg="0"/>
      <p:bldP spid="56329" grpId="0" autoUpdateAnimBg="0"/>
      <p:bldP spid="56330" grpId="0" autoUpdateAnimBg="0"/>
      <p:bldP spid="56331" grpId="0" autoUpdateAnimBg="0"/>
      <p:bldP spid="56332" grpId="0" animBg="1"/>
      <p:bldP spid="56333" grpId="0" animBg="1"/>
      <p:bldP spid="56334" grpId="0" animBg="1"/>
      <p:bldP spid="56335" grpId="0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Lag diagram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664369"/>
            <a:ext cx="5657850" cy="381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1143000" y="2000250"/>
            <a:ext cx="106631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FF0000"/>
                </a:solidFill>
                <a:latin typeface="Arial" pitchFamily="34" charset="0"/>
              </a:rPr>
              <a:t>Influent</a:t>
            </a:r>
          </a:p>
        </p:txBody>
      </p:sp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6868716" y="2171700"/>
            <a:ext cx="10919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chemeClr val="accent2"/>
                </a:solidFill>
                <a:latin typeface="Arial" pitchFamily="34" charset="0"/>
              </a:rPr>
              <a:t>Effluent</a:t>
            </a:r>
          </a:p>
        </p:txBody>
      </p:sp>
      <p:sp>
        <p:nvSpPr>
          <p:cNvPr id="139269" name="Text Box 5"/>
          <p:cNvSpPr txBox="1">
            <a:spLocks noChangeArrowheads="1"/>
          </p:cNvSpPr>
          <p:nvPr/>
        </p:nvSpPr>
        <p:spPr bwMode="auto">
          <a:xfrm>
            <a:off x="3600450" y="971550"/>
            <a:ext cx="5277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009999"/>
                </a:solidFill>
                <a:latin typeface="Arial" pitchFamily="34" charset="0"/>
              </a:rPr>
              <a:t>#1</a:t>
            </a:r>
          </a:p>
        </p:txBody>
      </p:sp>
      <p:sp>
        <p:nvSpPr>
          <p:cNvPr id="139270" name="Text Box 6"/>
          <p:cNvSpPr txBox="1">
            <a:spLocks noChangeArrowheads="1"/>
          </p:cNvSpPr>
          <p:nvPr/>
        </p:nvSpPr>
        <p:spPr bwMode="auto">
          <a:xfrm>
            <a:off x="3371850" y="2857500"/>
            <a:ext cx="5277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008000"/>
                </a:solidFill>
                <a:latin typeface="Arial" pitchFamily="34" charset="0"/>
              </a:rPr>
              <a:t>#2</a:t>
            </a:r>
          </a:p>
        </p:txBody>
      </p:sp>
      <p:sp>
        <p:nvSpPr>
          <p:cNvPr id="139271" name="Text Box 7"/>
          <p:cNvSpPr txBox="1">
            <a:spLocks noChangeArrowheads="1"/>
          </p:cNvSpPr>
          <p:nvPr/>
        </p:nvSpPr>
        <p:spPr bwMode="auto">
          <a:xfrm>
            <a:off x="6057900" y="1143000"/>
            <a:ext cx="5277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Arial" pitchFamily="34" charset="0"/>
              </a:rPr>
              <a:t>#3</a:t>
            </a:r>
          </a:p>
        </p:txBody>
      </p:sp>
      <p:sp>
        <p:nvSpPr>
          <p:cNvPr id="139272" name="Text Box 8"/>
          <p:cNvSpPr txBox="1">
            <a:spLocks noChangeArrowheads="1"/>
          </p:cNvSpPr>
          <p:nvPr/>
        </p:nvSpPr>
        <p:spPr bwMode="auto">
          <a:xfrm>
            <a:off x="2800350" y="90488"/>
            <a:ext cx="376269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 u="sng">
                <a:solidFill>
                  <a:srgbClr val="008000"/>
                </a:solidFill>
                <a:latin typeface="Arial" pitchFamily="34" charset="0"/>
              </a:rPr>
              <a:t>Typical Lagoon System</a:t>
            </a: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2547357" y="2329741"/>
            <a:ext cx="41549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>
                <a:solidFill>
                  <a:srgbClr val="FF0000"/>
                </a:solidFill>
                <a:latin typeface="Arial" pitchFamily="34" charset="0"/>
              </a:rPr>
              <a:t>X</a:t>
            </a:r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6833607" y="2363078"/>
            <a:ext cx="41549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>
                <a:solidFill>
                  <a:srgbClr val="FF0000"/>
                </a:solidFill>
                <a:latin typeface="Arial" pitchFamily="34" charset="0"/>
              </a:rPr>
              <a:t>X</a:t>
            </a:r>
          </a:p>
        </p:txBody>
      </p:sp>
      <p:sp>
        <p:nvSpPr>
          <p:cNvPr id="57355" name="AutoShape 11"/>
          <p:cNvSpPr>
            <a:spLocks noChangeArrowheads="1"/>
          </p:cNvSpPr>
          <p:nvPr/>
        </p:nvSpPr>
        <p:spPr bwMode="auto">
          <a:xfrm>
            <a:off x="1428750" y="2457450"/>
            <a:ext cx="400050" cy="28575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hlink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4950">
              <a:latin typeface="Arial Black" pitchFamily="34" charset="0"/>
            </a:endParaRPr>
          </a:p>
        </p:txBody>
      </p:sp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1143000" y="4329529"/>
            <a:ext cx="68580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  <a:flatTx/>
          </a:bodyPr>
          <a:lstStyle/>
          <a:p>
            <a:pPr algn="ctr">
              <a:defRPr/>
            </a:pPr>
            <a:r>
              <a:rPr lang="en-US" sz="3000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PARALLEL  OPERATION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171950" y="1543050"/>
            <a:ext cx="457200" cy="2114550"/>
            <a:chOff x="2544" y="1296"/>
            <a:chExt cx="384" cy="1776"/>
          </a:xfrm>
        </p:grpSpPr>
        <p:sp>
          <p:nvSpPr>
            <p:cNvPr id="139278" name="AutoShape 14"/>
            <p:cNvSpPr>
              <a:spLocks noChangeArrowheads="1"/>
            </p:cNvSpPr>
            <p:nvPr/>
          </p:nvSpPr>
          <p:spPr bwMode="auto">
            <a:xfrm>
              <a:off x="2544" y="283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hlink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4950">
                <a:latin typeface="Arial Black" pitchFamily="34" charset="0"/>
              </a:endParaRPr>
            </a:p>
          </p:txBody>
        </p:sp>
        <p:sp>
          <p:nvSpPr>
            <p:cNvPr id="139279" name="AutoShape 15"/>
            <p:cNvSpPr>
              <a:spLocks noChangeArrowheads="1"/>
            </p:cNvSpPr>
            <p:nvPr/>
          </p:nvSpPr>
          <p:spPr bwMode="auto">
            <a:xfrm>
              <a:off x="2592" y="1296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hlink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4950"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2627333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3" grpId="0" autoUpdateAnimBg="0"/>
      <p:bldP spid="57354" grpId="0" autoUpdateAnimBg="0"/>
      <p:bldP spid="57355" grpId="0" animBg="1"/>
      <p:bldP spid="57356" grpId="0" autoUpdateAnimBg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Text Box 2"/>
          <p:cNvSpPr txBox="1">
            <a:spLocks noChangeArrowheads="1"/>
          </p:cNvSpPr>
          <p:nvPr/>
        </p:nvSpPr>
        <p:spPr bwMode="auto">
          <a:xfrm>
            <a:off x="4085035" y="186929"/>
            <a:ext cx="1260281" cy="50783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700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Series</a:t>
            </a:r>
          </a:p>
        </p:txBody>
      </p:sp>
      <p:sp>
        <p:nvSpPr>
          <p:cNvPr id="140291" name="Rectangle 3"/>
          <p:cNvSpPr>
            <a:spLocks noChangeArrowheads="1"/>
          </p:cNvSpPr>
          <p:nvPr/>
        </p:nvSpPr>
        <p:spPr bwMode="auto">
          <a:xfrm>
            <a:off x="3517106" y="835819"/>
            <a:ext cx="685800" cy="300038"/>
          </a:xfrm>
          <a:prstGeom prst="rect">
            <a:avLst/>
          </a:prstGeom>
          <a:solidFill>
            <a:schemeClr val="hlink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solidFill>
                  <a:schemeClr val="accent2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140292" name="Rectangle 4"/>
          <p:cNvSpPr>
            <a:spLocks noChangeArrowheads="1"/>
          </p:cNvSpPr>
          <p:nvPr/>
        </p:nvSpPr>
        <p:spPr bwMode="auto">
          <a:xfrm>
            <a:off x="5053013" y="825103"/>
            <a:ext cx="685800" cy="300038"/>
          </a:xfrm>
          <a:prstGeom prst="rect">
            <a:avLst/>
          </a:prstGeom>
          <a:solidFill>
            <a:schemeClr val="hlink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solidFill>
                  <a:schemeClr val="accent2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140293" name="Line 5"/>
          <p:cNvSpPr>
            <a:spLocks noChangeShapeType="1"/>
          </p:cNvSpPr>
          <p:nvPr/>
        </p:nvSpPr>
        <p:spPr bwMode="auto">
          <a:xfrm>
            <a:off x="2937272" y="996554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40294" name="Line 6"/>
          <p:cNvSpPr>
            <a:spLocks noChangeShapeType="1"/>
          </p:cNvSpPr>
          <p:nvPr/>
        </p:nvSpPr>
        <p:spPr bwMode="auto">
          <a:xfrm>
            <a:off x="4329113" y="987029"/>
            <a:ext cx="610791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40295" name="Line 7"/>
          <p:cNvSpPr>
            <a:spLocks noChangeShapeType="1"/>
          </p:cNvSpPr>
          <p:nvPr/>
        </p:nvSpPr>
        <p:spPr bwMode="auto">
          <a:xfrm>
            <a:off x="5860257" y="996554"/>
            <a:ext cx="45601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253960" name="Text Box 8"/>
          <p:cNvSpPr txBox="1">
            <a:spLocks noChangeArrowheads="1"/>
          </p:cNvSpPr>
          <p:nvPr/>
        </p:nvSpPr>
        <p:spPr bwMode="auto">
          <a:xfrm>
            <a:off x="1551385" y="1200150"/>
            <a:ext cx="644961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990099"/>
                </a:solidFill>
                <a:latin typeface="Arial Black" pitchFamily="34" charset="0"/>
              </a:rPr>
              <a:t>Placing Majority of Load on First Cell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FF0000"/>
                </a:solidFill>
                <a:latin typeface="Arial Black" pitchFamily="34" charset="0"/>
              </a:rPr>
              <a:t>Summer Operation</a:t>
            </a:r>
          </a:p>
        </p:txBody>
      </p:sp>
      <p:sp>
        <p:nvSpPr>
          <p:cNvPr id="253961" name="Text Box 9"/>
          <p:cNvSpPr txBox="1">
            <a:spLocks noChangeArrowheads="1"/>
          </p:cNvSpPr>
          <p:nvPr/>
        </p:nvSpPr>
        <p:spPr bwMode="auto">
          <a:xfrm>
            <a:off x="3971925" y="2159794"/>
            <a:ext cx="1485900" cy="5078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700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rPr>
              <a:t>Parallel </a:t>
            </a:r>
          </a:p>
        </p:txBody>
      </p:sp>
      <p:sp>
        <p:nvSpPr>
          <p:cNvPr id="140298" name="Rectangle 10"/>
          <p:cNvSpPr>
            <a:spLocks noChangeArrowheads="1"/>
          </p:cNvSpPr>
          <p:nvPr/>
        </p:nvSpPr>
        <p:spPr bwMode="auto">
          <a:xfrm>
            <a:off x="4199335" y="2796778"/>
            <a:ext cx="762000" cy="385763"/>
          </a:xfrm>
          <a:prstGeom prst="rect">
            <a:avLst/>
          </a:prstGeom>
          <a:solidFill>
            <a:schemeClr val="hlink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solidFill>
                  <a:schemeClr val="accent2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140299" name="Rectangle 11"/>
          <p:cNvSpPr>
            <a:spLocks noChangeArrowheads="1"/>
          </p:cNvSpPr>
          <p:nvPr/>
        </p:nvSpPr>
        <p:spPr bwMode="auto">
          <a:xfrm>
            <a:off x="4199335" y="3311128"/>
            <a:ext cx="762000" cy="385763"/>
          </a:xfrm>
          <a:prstGeom prst="rect">
            <a:avLst/>
          </a:prstGeom>
          <a:solidFill>
            <a:schemeClr val="hlink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solidFill>
                  <a:schemeClr val="accent2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140300" name="Line 12"/>
          <p:cNvSpPr>
            <a:spLocks noChangeShapeType="1"/>
          </p:cNvSpPr>
          <p:nvPr/>
        </p:nvSpPr>
        <p:spPr bwMode="auto">
          <a:xfrm>
            <a:off x="3284935" y="2925366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40301" name="Line 13"/>
          <p:cNvSpPr>
            <a:spLocks noChangeShapeType="1"/>
          </p:cNvSpPr>
          <p:nvPr/>
        </p:nvSpPr>
        <p:spPr bwMode="auto">
          <a:xfrm>
            <a:off x="3284935" y="3568304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40302" name="Line 14"/>
          <p:cNvSpPr>
            <a:spLocks noChangeShapeType="1"/>
          </p:cNvSpPr>
          <p:nvPr/>
        </p:nvSpPr>
        <p:spPr bwMode="auto">
          <a:xfrm>
            <a:off x="3284935" y="2925366"/>
            <a:ext cx="0" cy="6429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40303" name="Line 15"/>
          <p:cNvSpPr>
            <a:spLocks noChangeShapeType="1"/>
          </p:cNvSpPr>
          <p:nvPr/>
        </p:nvSpPr>
        <p:spPr bwMode="auto">
          <a:xfrm>
            <a:off x="2446735" y="3225404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40304" name="Line 16"/>
          <p:cNvSpPr>
            <a:spLocks noChangeShapeType="1"/>
          </p:cNvSpPr>
          <p:nvPr/>
        </p:nvSpPr>
        <p:spPr bwMode="auto">
          <a:xfrm>
            <a:off x="5189935" y="2925366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40305" name="Line 17"/>
          <p:cNvSpPr>
            <a:spLocks noChangeShapeType="1"/>
          </p:cNvSpPr>
          <p:nvPr/>
        </p:nvSpPr>
        <p:spPr bwMode="auto">
          <a:xfrm>
            <a:off x="5189935" y="3525441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40306" name="Line 18"/>
          <p:cNvSpPr>
            <a:spLocks noChangeShapeType="1"/>
          </p:cNvSpPr>
          <p:nvPr/>
        </p:nvSpPr>
        <p:spPr bwMode="auto">
          <a:xfrm>
            <a:off x="5875735" y="2925366"/>
            <a:ext cx="0" cy="6000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140307" name="Line 19"/>
          <p:cNvSpPr>
            <a:spLocks noChangeShapeType="1"/>
          </p:cNvSpPr>
          <p:nvPr/>
        </p:nvSpPr>
        <p:spPr bwMode="auto">
          <a:xfrm>
            <a:off x="5887641" y="3225404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ms-MY" sz="1350"/>
          </a:p>
        </p:txBody>
      </p:sp>
      <p:sp>
        <p:nvSpPr>
          <p:cNvPr id="253972" name="Text Box 20"/>
          <p:cNvSpPr txBox="1">
            <a:spLocks noChangeArrowheads="1"/>
          </p:cNvSpPr>
          <p:nvPr/>
        </p:nvSpPr>
        <p:spPr bwMode="auto">
          <a:xfrm>
            <a:off x="1384698" y="3774281"/>
            <a:ext cx="6449615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990099"/>
                </a:solidFill>
                <a:latin typeface="Arial Black" pitchFamily="34" charset="0"/>
              </a:rPr>
              <a:t>Dividing Organic Load Between At Least Two Cells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FF0000"/>
                </a:solidFill>
                <a:latin typeface="Arial Black" pitchFamily="34" charset="0"/>
              </a:rPr>
              <a:t>Winter Operation</a:t>
            </a:r>
          </a:p>
        </p:txBody>
      </p:sp>
    </p:spTree>
    <p:extLst>
      <p:ext uri="{BB962C8B-B14F-4D97-AF65-F5344CB8AC3E}">
        <p14:creationId xmlns:p14="http://schemas.microsoft.com/office/powerpoint/2010/main" val="2710701696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539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539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539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539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539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539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53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53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53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53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53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53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60" grpId="0" build="p"/>
      <p:bldP spid="253972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114550" y="171450"/>
            <a:ext cx="4857750" cy="857250"/>
          </a:xfrm>
          <a:ln w="190500">
            <a:pattFill prst="pct30">
              <a:fgClr>
                <a:srgbClr val="FF0000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outerShdw dist="107763" dir="2700000" algn="ctr" rotWithShape="0">
              <a:srgbClr val="FFB1B1"/>
            </a:outerShdw>
          </a:effectLst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Loading</a:t>
            </a: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1143000" y="1257300"/>
            <a:ext cx="685800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 u="sng">
                <a:solidFill>
                  <a:schemeClr val="accent2"/>
                </a:solidFill>
                <a:latin typeface="Arial" pitchFamily="34" charset="0"/>
              </a:rPr>
              <a:t>Amount Applied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 u="sng">
                <a:solidFill>
                  <a:schemeClr val="accent2"/>
                </a:solidFill>
                <a:latin typeface="Arial" pitchFamily="34" charset="0"/>
              </a:rPr>
              <a:t>to the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 u="sng">
                <a:solidFill>
                  <a:schemeClr val="accent2"/>
                </a:solidFill>
                <a:latin typeface="Arial" pitchFamily="34" charset="0"/>
              </a:rPr>
              <a:t>Treatment Process</a:t>
            </a:r>
          </a:p>
        </p:txBody>
      </p:sp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1915716" y="2961085"/>
            <a:ext cx="5162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>
                <a:solidFill>
                  <a:srgbClr val="FF0000"/>
                </a:solidFill>
                <a:latin typeface="Arial" pitchFamily="34" charset="0"/>
              </a:rPr>
              <a:t>Related to the SIZE of the System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700212" y="3565921"/>
            <a:ext cx="6090048" cy="1062037"/>
            <a:chOff x="468" y="2995"/>
            <a:chExt cx="5115" cy="892"/>
          </a:xfrm>
        </p:grpSpPr>
        <p:sp>
          <p:nvSpPr>
            <p:cNvPr id="99336" name="Text Box 8"/>
            <p:cNvSpPr txBox="1">
              <a:spLocks noChangeArrowheads="1"/>
            </p:cNvSpPr>
            <p:nvPr/>
          </p:nvSpPr>
          <p:spPr bwMode="auto">
            <a:xfrm>
              <a:off x="468" y="2995"/>
              <a:ext cx="5115" cy="89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ms-MY" sz="2100">
                  <a:solidFill>
                    <a:srgbClr val="FF0000"/>
                  </a:solidFill>
                  <a:latin typeface="Arial Black" pitchFamily="34" charset="0"/>
                </a:rPr>
                <a:t>For Lagoons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ms-MY" sz="2100">
                <a:solidFill>
                  <a:srgbClr val="FF0000"/>
                </a:solidFill>
                <a:latin typeface="Arial Black" pitchFamily="34" charset="0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ms-MY" sz="2100">
                  <a:solidFill>
                    <a:srgbClr val="FF0000"/>
                  </a:solidFill>
                  <a:latin typeface="Arial Black" pitchFamily="34" charset="0"/>
                </a:rPr>
                <a:t>		</a:t>
              </a:r>
              <a:r>
                <a:rPr lang="en-US" altLang="ms-MY" sz="2100" u="sng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Surface Area</a:t>
              </a:r>
              <a:r>
                <a:rPr lang="en-US" altLang="ms-MY" sz="2100">
                  <a:solidFill>
                    <a:srgbClr val="FF0000"/>
                  </a:solidFill>
                  <a:latin typeface="Arial Black" pitchFamily="34" charset="0"/>
                </a:rPr>
                <a:t> of the System</a:t>
              </a:r>
            </a:p>
          </p:txBody>
        </p:sp>
        <p:sp>
          <p:nvSpPr>
            <p:cNvPr id="141319" name="AutoShape 9"/>
            <p:cNvSpPr>
              <a:spLocks noChangeArrowheads="1"/>
            </p:cNvSpPr>
            <p:nvPr/>
          </p:nvSpPr>
          <p:spPr bwMode="auto">
            <a:xfrm rot="3338959">
              <a:off x="1970" y="3339"/>
              <a:ext cx="361" cy="164"/>
            </a:xfrm>
            <a:prstGeom prst="rightArrow">
              <a:avLst>
                <a:gd name="adj1" fmla="val 50000"/>
                <a:gd name="adj2" fmla="val 55030"/>
              </a:avLst>
            </a:prstGeom>
            <a:solidFill>
              <a:srgbClr val="3333FF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292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9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9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9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autoUpdateAnimBg="0"/>
      <p:bldP spid="99335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70485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Y" sz="2000" dirty="0"/>
              <a:t>Allocation Marks (52/52 marks ~ 100 %)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81463" y="1276350"/>
            <a:ext cx="8229600" cy="438943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MY" sz="1800" dirty="0"/>
              <a:t>Part A</a:t>
            </a:r>
          </a:p>
          <a:p>
            <a:r>
              <a:rPr lang="en-MY" sz="1800" dirty="0"/>
              <a:t>Table for different type of wastewater (state the source of the sludge): </a:t>
            </a:r>
          </a:p>
          <a:p>
            <a:pPr lvl="1"/>
            <a:r>
              <a:rPr lang="en-MY" sz="1800" dirty="0"/>
              <a:t>macro (4 marks) , micronutrient (4 marks) and trace element(4 marks)</a:t>
            </a:r>
          </a:p>
          <a:p>
            <a:pPr marL="0" indent="0">
              <a:buNone/>
            </a:pPr>
            <a:r>
              <a:rPr lang="en-MY" sz="1800" dirty="0"/>
              <a:t>Part B ( 12 marks x 3 application = 36 marks)</a:t>
            </a:r>
          </a:p>
          <a:p>
            <a:r>
              <a:rPr lang="en-MY" sz="1800" dirty="0"/>
              <a:t>Well elaborate the application in each sludge application(2)</a:t>
            </a:r>
          </a:p>
          <a:p>
            <a:pPr>
              <a:buFontTx/>
              <a:buChar char="-"/>
            </a:pPr>
            <a:r>
              <a:rPr lang="en-MY" sz="1800" dirty="0"/>
              <a:t>the techniques used ; mechanism (6 marks)</a:t>
            </a:r>
          </a:p>
          <a:p>
            <a:pPr>
              <a:buFontTx/>
              <a:buChar char="-"/>
            </a:pPr>
            <a:r>
              <a:rPr lang="en-MY" sz="1800" dirty="0"/>
              <a:t> the impacts toward yield/aims/ the efficiency (4 marks).</a:t>
            </a:r>
          </a:p>
          <a:p>
            <a:pPr marL="0" indent="0">
              <a:buNone/>
            </a:pPr>
            <a:r>
              <a:rPr lang="en-MY" sz="1800" dirty="0"/>
              <a:t>Part C</a:t>
            </a:r>
          </a:p>
          <a:p>
            <a:r>
              <a:rPr lang="en-MY" sz="1800" dirty="0"/>
              <a:t> The ‘others’ application (2 marks)</a:t>
            </a:r>
          </a:p>
          <a:p>
            <a:pPr marL="0" indent="0">
              <a:buNone/>
            </a:pPr>
            <a:r>
              <a:rPr lang="en-MY" sz="1800" dirty="0"/>
              <a:t>**Usage of endnote/ </a:t>
            </a:r>
            <a:r>
              <a:rPr lang="en-MY" sz="1800" dirty="0" err="1"/>
              <a:t>mendelley</a:t>
            </a:r>
            <a:r>
              <a:rPr lang="en-MY" sz="1800" dirty="0"/>
              <a:t> (2 marks)</a:t>
            </a:r>
          </a:p>
          <a:p>
            <a:pPr marL="0" indent="0">
              <a:buNone/>
            </a:pPr>
            <a:endParaRPr lang="en-MY" sz="1800" dirty="0"/>
          </a:p>
          <a:p>
            <a:endParaRPr lang="en-MY" sz="1800" dirty="0"/>
          </a:p>
          <a:p>
            <a:endParaRPr lang="en-MY" sz="1800" dirty="0"/>
          </a:p>
          <a:p>
            <a:endParaRPr lang="en-MY" sz="1800" dirty="0"/>
          </a:p>
        </p:txBody>
      </p:sp>
    </p:spTree>
    <p:extLst>
      <p:ext uri="{BB962C8B-B14F-4D97-AF65-F5344CB8AC3E}">
        <p14:creationId xmlns:p14="http://schemas.microsoft.com/office/powerpoint/2010/main" val="195463464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114550" y="171450"/>
            <a:ext cx="4857750" cy="857250"/>
          </a:xfrm>
          <a:ln w="190500">
            <a:pattFill prst="pct30">
              <a:fgClr>
                <a:srgbClr val="FF0000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outerShdw dist="107763" dir="2700000" algn="ctr" rotWithShape="0">
              <a:srgbClr val="FFB1B1"/>
            </a:outerShdw>
          </a:effectLst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Loading</a:t>
            </a:r>
          </a:p>
        </p:txBody>
      </p:sp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1143000" y="1257300"/>
            <a:ext cx="685800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 u="sng">
                <a:solidFill>
                  <a:schemeClr val="accent2"/>
                </a:solidFill>
                <a:latin typeface="Arial" pitchFamily="34" charset="0"/>
              </a:rPr>
              <a:t>Amount Applied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 u="sng">
                <a:solidFill>
                  <a:schemeClr val="accent2"/>
                </a:solidFill>
                <a:latin typeface="Arial" pitchFamily="34" charset="0"/>
              </a:rPr>
              <a:t>to the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 u="sng">
                <a:solidFill>
                  <a:schemeClr val="accent2"/>
                </a:solidFill>
                <a:latin typeface="Arial" pitchFamily="34" charset="0"/>
              </a:rPr>
              <a:t>Treatment Process</a:t>
            </a:r>
          </a:p>
        </p:txBody>
      </p:sp>
      <p:sp>
        <p:nvSpPr>
          <p:cNvPr id="227332" name="Text Box 4"/>
          <p:cNvSpPr txBox="1">
            <a:spLocks noChangeArrowheads="1"/>
          </p:cNvSpPr>
          <p:nvPr/>
        </p:nvSpPr>
        <p:spPr bwMode="auto">
          <a:xfrm>
            <a:off x="1143000" y="2786063"/>
            <a:ext cx="685800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>
                <a:solidFill>
                  <a:srgbClr val="9900CC"/>
                </a:solidFill>
                <a:latin typeface="Arial" pitchFamily="34" charset="0"/>
              </a:rPr>
              <a:t>Population Loading</a:t>
            </a:r>
            <a:endParaRPr lang="en-US" altLang="en-US" sz="2700"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700"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>
                <a:solidFill>
                  <a:srgbClr val="3366FF"/>
                </a:solidFill>
                <a:latin typeface="Arial" pitchFamily="34" charset="0"/>
              </a:rPr>
              <a:t>Hydraulic Loading</a:t>
            </a:r>
            <a:endParaRPr lang="en-US" altLang="en-US" sz="2700"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700"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>
                <a:solidFill>
                  <a:srgbClr val="009900"/>
                </a:solidFill>
                <a:latin typeface="Arial" pitchFamily="34" charset="0"/>
              </a:rPr>
              <a:t>Organic Loading</a:t>
            </a:r>
            <a:endParaRPr lang="en-US" altLang="en-US" sz="27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4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7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7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7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7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73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73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2" grpId="0" build="p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14500" y="114300"/>
            <a:ext cx="5829300" cy="8572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3600" b="1" u="sng" dirty="0">
                <a:solidFill>
                  <a:srgbClr val="99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POPULATION  LOADING</a:t>
            </a: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2171700" y="1126332"/>
            <a:ext cx="462671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>
                <a:solidFill>
                  <a:schemeClr val="accent2"/>
                </a:solidFill>
                <a:latin typeface="Arial" pitchFamily="34" charset="0"/>
              </a:rPr>
              <a:t>Number of Persons per Acre</a:t>
            </a:r>
            <a:r>
              <a:rPr lang="en-US" altLang="en-US" sz="2100">
                <a:latin typeface="Arial" pitchFamily="34" charset="0"/>
              </a:rPr>
              <a:t> </a:t>
            </a:r>
            <a:endParaRPr lang="en-US" altLang="en-US" sz="2100">
              <a:solidFill>
                <a:srgbClr val="3366FF"/>
              </a:solidFill>
              <a:latin typeface="Arial" pitchFamily="34" charset="0"/>
            </a:endParaRP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2376488" y="3020616"/>
            <a:ext cx="11400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u="sng">
                <a:solidFill>
                  <a:srgbClr val="00C200"/>
                </a:solidFill>
                <a:latin typeface="Arial" pitchFamily="34" charset="0"/>
              </a:rPr>
              <a:t>General</a:t>
            </a:r>
            <a:endParaRPr lang="en-US" altLang="en-US" sz="2100">
              <a:solidFill>
                <a:srgbClr val="00C200"/>
              </a:solidFill>
              <a:latin typeface="Arial" pitchFamily="34" charset="0"/>
            </a:endParaRPr>
          </a:p>
        </p:txBody>
      </p:sp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2400300" y="3992166"/>
            <a:ext cx="13716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u="sng">
                <a:solidFill>
                  <a:srgbClr val="FF3300"/>
                </a:solidFill>
                <a:latin typeface="Arial" pitchFamily="34" charset="0"/>
              </a:rPr>
              <a:t>Michigan</a:t>
            </a:r>
            <a:endParaRPr lang="en-US" altLang="en-US" sz="2100">
              <a:solidFill>
                <a:srgbClr val="FF3300"/>
              </a:solidFill>
              <a:latin typeface="Arial" pitchFamily="34" charset="0"/>
            </a:endParaRPr>
          </a:p>
        </p:txBody>
      </p:sp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3092840" y="2171700"/>
            <a:ext cx="296427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3366FF"/>
                </a:solidFill>
                <a:latin typeface="Arial" pitchFamily="34" charset="0"/>
              </a:rPr>
              <a:t>Area of Lagoon (Acres)</a:t>
            </a:r>
            <a:endParaRPr lang="en-US" altLang="en-US" sz="210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100359" name="Text Box 7"/>
          <p:cNvSpPr txBox="1">
            <a:spLocks noChangeArrowheads="1"/>
          </p:cNvSpPr>
          <p:nvPr/>
        </p:nvSpPr>
        <p:spPr bwMode="auto">
          <a:xfrm>
            <a:off x="2033562" y="2010966"/>
            <a:ext cx="34176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3366FF"/>
                </a:solidFill>
                <a:latin typeface="Arial" pitchFamily="34" charset="0"/>
              </a:rPr>
              <a:t>=</a:t>
            </a:r>
          </a:p>
        </p:txBody>
      </p:sp>
      <p:sp>
        <p:nvSpPr>
          <p:cNvPr id="100360" name="Text Box 8"/>
          <p:cNvSpPr txBox="1">
            <a:spLocks noChangeArrowheads="1"/>
          </p:cNvSpPr>
          <p:nvPr/>
        </p:nvSpPr>
        <p:spPr bwMode="auto">
          <a:xfrm>
            <a:off x="2835024" y="1839516"/>
            <a:ext cx="358944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3366FF"/>
                </a:solidFill>
                <a:latin typeface="Arial" pitchFamily="34" charset="0"/>
              </a:rPr>
              <a:t>Population Served (persons)</a:t>
            </a:r>
            <a:endParaRPr lang="en-US" altLang="en-US" sz="210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100361" name="Line 9"/>
          <p:cNvSpPr>
            <a:spLocks noChangeShapeType="1"/>
          </p:cNvSpPr>
          <p:nvPr/>
        </p:nvSpPr>
        <p:spPr bwMode="auto">
          <a:xfrm>
            <a:off x="2686050" y="2228850"/>
            <a:ext cx="37719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ms-MY" sz="1350"/>
          </a:p>
        </p:txBody>
      </p:sp>
      <p:sp>
        <p:nvSpPr>
          <p:cNvPr id="100362" name="Text Box 10"/>
          <p:cNvSpPr txBox="1">
            <a:spLocks noChangeArrowheads="1"/>
          </p:cNvSpPr>
          <p:nvPr/>
        </p:nvSpPr>
        <p:spPr bwMode="auto">
          <a:xfrm>
            <a:off x="3009983" y="3371850"/>
            <a:ext cx="344312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00C200"/>
                </a:solidFill>
                <a:latin typeface="Arial" pitchFamily="34" charset="0"/>
              </a:rPr>
              <a:t>50 to 500 Persons per Acre</a:t>
            </a:r>
          </a:p>
        </p:txBody>
      </p:sp>
      <p:sp>
        <p:nvSpPr>
          <p:cNvPr id="100363" name="Text Box 11"/>
          <p:cNvSpPr txBox="1">
            <a:spLocks noChangeArrowheads="1"/>
          </p:cNvSpPr>
          <p:nvPr/>
        </p:nvSpPr>
        <p:spPr bwMode="auto">
          <a:xfrm>
            <a:off x="3021574" y="4343400"/>
            <a:ext cx="276986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FF3300"/>
                </a:solidFill>
                <a:latin typeface="Arial" pitchFamily="34" charset="0"/>
              </a:rPr>
              <a:t>100 Persons per Acre</a:t>
            </a:r>
          </a:p>
        </p:txBody>
      </p:sp>
    </p:spTree>
    <p:extLst>
      <p:ext uri="{BB962C8B-B14F-4D97-AF65-F5344CB8AC3E}">
        <p14:creationId xmlns:p14="http://schemas.microsoft.com/office/powerpoint/2010/main" val="361628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3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100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0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0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0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" fill="hold"/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" fill="hold"/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" fill="hold"/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" fill="hold"/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autoUpdateAnimBg="0"/>
      <p:bldP spid="100356" grpId="0" build="p" autoUpdateAnimBg="0"/>
      <p:bldP spid="100357" grpId="0" autoUpdateAnimBg="0"/>
      <p:bldP spid="100358" grpId="0" autoUpdateAnimBg="0"/>
      <p:bldP spid="100359" grpId="0" autoUpdateAnimBg="0"/>
      <p:bldP spid="100360" grpId="0" autoUpdateAnimBg="0"/>
      <p:bldP spid="100361" grpId="0" animBg="1"/>
      <p:bldP spid="100362" grpId="0" autoUpdateAnimBg="0"/>
      <p:bldP spid="100363" grpId="0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665685" y="97631"/>
            <a:ext cx="5829300" cy="857250"/>
          </a:xfrm>
          <a:ln>
            <a:miter lim="800000"/>
            <a:headEnd/>
            <a:tailEnd/>
          </a:ln>
          <a:effectLst>
            <a:outerShdw dist="107763" dir="2700000" algn="ctr" rotWithShape="0">
              <a:schemeClr val="hlin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050" b="1" u="sng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Hydraulic Loading</a:t>
            </a: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1143000" y="1608535"/>
            <a:ext cx="6858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u="sng">
                <a:solidFill>
                  <a:srgbClr val="FF3300"/>
                </a:solidFill>
                <a:latin typeface="Arial" pitchFamily="34" charset="0"/>
              </a:rPr>
              <a:t>Flow Rate</a:t>
            </a:r>
            <a:endParaRPr lang="en-US" altLang="en-US" sz="3000">
              <a:solidFill>
                <a:srgbClr val="FF3300"/>
              </a:solidFill>
              <a:latin typeface="Arial" pitchFamily="34" charset="0"/>
            </a:endParaRPr>
          </a:p>
        </p:txBody>
      </p:sp>
      <p:sp>
        <p:nvSpPr>
          <p:cNvPr id="101392" name="Text Box 16"/>
          <p:cNvSpPr txBox="1">
            <a:spLocks noChangeArrowheads="1"/>
          </p:cNvSpPr>
          <p:nvPr/>
        </p:nvSpPr>
        <p:spPr bwMode="auto">
          <a:xfrm>
            <a:off x="1143001" y="3408760"/>
            <a:ext cx="671750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u="sng">
                <a:solidFill>
                  <a:srgbClr val="FF3300"/>
                </a:solidFill>
                <a:latin typeface="Arial" pitchFamily="34" charset="0"/>
              </a:rPr>
              <a:t>Inches per Day</a:t>
            </a:r>
            <a:endParaRPr lang="en-US" altLang="en-US" sz="2100" u="sng">
              <a:latin typeface="Arial" pitchFamily="34" charset="0"/>
            </a:endParaRPr>
          </a:p>
        </p:txBody>
      </p:sp>
      <p:sp>
        <p:nvSpPr>
          <p:cNvPr id="101393" name="Text Box 17"/>
          <p:cNvSpPr txBox="1">
            <a:spLocks noChangeArrowheads="1"/>
          </p:cNvSpPr>
          <p:nvPr/>
        </p:nvSpPr>
        <p:spPr bwMode="auto">
          <a:xfrm>
            <a:off x="1143000" y="2170510"/>
            <a:ext cx="685800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009900"/>
                </a:solidFill>
                <a:latin typeface="Arial" pitchFamily="34" charset="0"/>
              </a:rPr>
              <a:t>Gallons per Day (gpd)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009900"/>
                </a:solidFill>
                <a:latin typeface="Arial" pitchFamily="34" charset="0"/>
              </a:rPr>
              <a:t>OR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>
                <a:solidFill>
                  <a:srgbClr val="009900"/>
                </a:solidFill>
                <a:latin typeface="Arial" pitchFamily="34" charset="0"/>
              </a:rPr>
              <a:t>Million Gallons per Day (MGD)</a:t>
            </a:r>
            <a:endParaRPr lang="en-US" altLang="en-US" sz="2100">
              <a:latin typeface="Arial" pitchFamily="34" charset="0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632473" y="3987405"/>
            <a:ext cx="3484960" cy="602456"/>
            <a:chOff x="1410" y="3213"/>
            <a:chExt cx="2927" cy="506"/>
          </a:xfrm>
        </p:grpSpPr>
        <p:sp>
          <p:nvSpPr>
            <p:cNvPr id="144392" name="Text Box 4"/>
            <p:cNvSpPr txBox="1">
              <a:spLocks noChangeArrowheads="1"/>
            </p:cNvSpPr>
            <p:nvPr/>
          </p:nvSpPr>
          <p:spPr bwMode="auto">
            <a:xfrm>
              <a:off x="1727" y="3213"/>
              <a:ext cx="214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350">
                  <a:solidFill>
                    <a:srgbClr val="009900"/>
                  </a:solidFill>
                  <a:latin typeface="Arial" pitchFamily="34" charset="0"/>
                </a:rPr>
                <a:t>Influent Rate  (gallons per day)</a:t>
              </a:r>
              <a:endParaRPr lang="en-US" altLang="en-US" sz="2100">
                <a:solidFill>
                  <a:srgbClr val="009900"/>
                </a:solidFill>
                <a:latin typeface="Arial" pitchFamily="34" charset="0"/>
              </a:endParaRPr>
            </a:p>
          </p:txBody>
        </p:sp>
        <p:sp>
          <p:nvSpPr>
            <p:cNvPr id="144393" name="Text Box 18"/>
            <p:cNvSpPr txBox="1">
              <a:spLocks noChangeArrowheads="1"/>
            </p:cNvSpPr>
            <p:nvPr/>
          </p:nvSpPr>
          <p:spPr bwMode="auto">
            <a:xfrm>
              <a:off x="1714" y="3467"/>
              <a:ext cx="217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350">
                  <a:solidFill>
                    <a:srgbClr val="009900"/>
                  </a:solidFill>
                  <a:latin typeface="Arial" pitchFamily="34" charset="0"/>
                </a:rPr>
                <a:t>Pond Volume (gallons per inch)</a:t>
              </a:r>
            </a:p>
          </p:txBody>
        </p:sp>
        <p:sp>
          <p:nvSpPr>
            <p:cNvPr id="144394" name="Text Box 19"/>
            <p:cNvSpPr txBox="1">
              <a:spLocks noChangeArrowheads="1"/>
            </p:cNvSpPr>
            <p:nvPr/>
          </p:nvSpPr>
          <p:spPr bwMode="auto">
            <a:xfrm>
              <a:off x="1410" y="3346"/>
              <a:ext cx="24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Char char=""/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350">
                  <a:solidFill>
                    <a:srgbClr val="009900"/>
                  </a:solidFill>
                  <a:latin typeface="Arial" pitchFamily="34" charset="0"/>
                </a:rPr>
                <a:t>=</a:t>
              </a:r>
            </a:p>
          </p:txBody>
        </p:sp>
        <p:sp>
          <p:nvSpPr>
            <p:cNvPr id="144395" name="Line 20"/>
            <p:cNvSpPr>
              <a:spLocks noChangeShapeType="1"/>
            </p:cNvSpPr>
            <p:nvPr/>
          </p:nvSpPr>
          <p:spPr bwMode="auto">
            <a:xfrm>
              <a:off x="1772" y="3500"/>
              <a:ext cx="2565" cy="0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ms-MY" sz="1350"/>
            </a:p>
          </p:txBody>
        </p:sp>
      </p:grpSp>
      <p:sp>
        <p:nvSpPr>
          <p:cNvPr id="101398" name="Text Box 22"/>
          <p:cNvSpPr txBox="1">
            <a:spLocks noChangeArrowheads="1"/>
          </p:cNvSpPr>
          <p:nvPr/>
        </p:nvSpPr>
        <p:spPr bwMode="auto">
          <a:xfrm>
            <a:off x="1899048" y="910829"/>
            <a:ext cx="54237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0039EE"/>
                </a:solidFill>
                <a:latin typeface="Arial" pitchFamily="34" charset="0"/>
              </a:rPr>
              <a:t>VOLUME of Wastewater to be Treated</a:t>
            </a:r>
          </a:p>
        </p:txBody>
      </p:sp>
    </p:spTree>
    <p:extLst>
      <p:ext uri="{BB962C8B-B14F-4D97-AF65-F5344CB8AC3E}">
        <p14:creationId xmlns:p14="http://schemas.microsoft.com/office/powerpoint/2010/main" val="97381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1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013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013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013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1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1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build="p" autoUpdateAnimBg="0"/>
      <p:bldP spid="101392" grpId="0" build="p" autoUpdateAnimBg="0"/>
      <p:bldP spid="101393" grpId="0"/>
      <p:bldP spid="101398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576" y="1059582"/>
            <a:ext cx="7488832" cy="474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MY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lagoon have 350 m long, 230 m width, and operating depth 5 m.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 2" panose="05020102010507070707" pitchFamily="18" charset="2"/>
              <a:buChar char=""/>
              <a:tabLst>
                <a:tab pos="914400" algn="l"/>
              </a:tabLst>
            </a:pPr>
            <a:r>
              <a:rPr lang="en-MY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Find surface area of median depth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tabLst>
                <a:tab pos="914400" algn="l"/>
              </a:tabLst>
            </a:pPr>
            <a:r>
              <a:rPr lang="en-MY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350 m x 230 m = 80,500 m</a:t>
            </a:r>
            <a:r>
              <a:rPr lang="en-MY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 2" panose="05020102010507070707" pitchFamily="18" charset="2"/>
              <a:buChar char=""/>
              <a:tabLst>
                <a:tab pos="914400" algn="l"/>
              </a:tabLst>
            </a:pPr>
            <a:r>
              <a:rPr lang="en-MY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Calculate operating volume in m3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tabLst>
                <a:tab pos="914400" algn="l"/>
              </a:tabLst>
            </a:pPr>
            <a:r>
              <a:rPr lang="en-MY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80,500 m</a:t>
            </a:r>
            <a:r>
              <a:rPr lang="en-MY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MY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x 5 m = 402,500 m</a:t>
            </a:r>
            <a:r>
              <a:rPr lang="en-MY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MY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tabLst>
                <a:tab pos="914400" algn="l"/>
              </a:tabLst>
            </a:pPr>
            <a:r>
              <a:rPr lang="en-MY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convert into litre (1m3 = 1000 L) so become 402,500,000 L</a:t>
            </a:r>
            <a:endParaRPr lang="en-MY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 2" panose="05020102010507070707" pitchFamily="18" charset="2"/>
              <a:buChar char=""/>
              <a:tabLst>
                <a:tab pos="914400" algn="l"/>
              </a:tabLst>
            </a:pPr>
            <a:r>
              <a:rPr lang="en-MY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Calculate litre per metre of depth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tabLst>
                <a:tab pos="914400" algn="l"/>
              </a:tabLst>
            </a:pPr>
            <a:r>
              <a:rPr lang="en-MY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402,500,000 L / 5 m = 80,500,000 L/m</a:t>
            </a:r>
            <a:endParaRPr lang="en-MY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 2" panose="05020102010507070707" pitchFamily="18" charset="2"/>
              <a:buChar char=""/>
              <a:tabLst>
                <a:tab pos="914400" algn="l"/>
              </a:tabLst>
            </a:pPr>
            <a:r>
              <a:rPr lang="en-MY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many metres would the water drop if 2.35x10^3 m3 were discharged?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tabLst>
                <a:tab pos="914400" algn="l"/>
              </a:tabLst>
            </a:pPr>
            <a:r>
              <a:rPr lang="en-MY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2350 m3 -&gt; </a:t>
            </a:r>
            <a:r>
              <a:rPr lang="en-MY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2,350,000</a:t>
            </a:r>
            <a:r>
              <a:rPr lang="en-MY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tabLst>
                <a:tab pos="914400" algn="l"/>
              </a:tabLst>
            </a:pPr>
            <a:r>
              <a:rPr lang="en-MY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2,350,000 L / (80,500,000 L/m) =0.291 m</a:t>
            </a:r>
            <a:endParaRPr lang="en-MY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tabLst>
                <a:tab pos="914400" algn="l"/>
              </a:tabLst>
            </a:pPr>
            <a:endParaRPr lang="en-MY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tabLst>
                <a:tab pos="914400" algn="l"/>
              </a:tabLst>
            </a:pPr>
            <a:endParaRPr lang="en-MY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21467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576" y="1059582"/>
            <a:ext cx="7488832" cy="3201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MY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lagoon have 350 m long, 230 m width, and operating depth 5 m.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 2" panose="05020102010507070707" pitchFamily="18" charset="2"/>
              <a:buChar char=""/>
              <a:tabLst>
                <a:tab pos="914400" algn="l"/>
              </a:tabLst>
            </a:pPr>
            <a:r>
              <a:rPr lang="en-MY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Calculate litre per metre of depth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tabLst>
                <a:tab pos="914400" algn="l"/>
              </a:tabLst>
            </a:pPr>
            <a:r>
              <a:rPr lang="en-MY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402,500,000 L / 5 m = 80,500,000 L/m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tabLst>
                <a:tab pos="914400" algn="l"/>
              </a:tabLst>
            </a:pPr>
            <a:endParaRPr lang="en-MY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 2" panose="05020102010507070707" pitchFamily="18" charset="2"/>
              <a:buChar char=""/>
              <a:tabLst>
                <a:tab pos="914400" algn="l"/>
              </a:tabLst>
            </a:pPr>
            <a:r>
              <a:rPr lang="en-MY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many metres would the water drop if 2.35x10^3 m3 were discharged?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tabLst>
                <a:tab pos="914400" algn="l"/>
              </a:tabLst>
            </a:pPr>
            <a:r>
              <a:rPr lang="en-MY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2350 m3 -&gt; </a:t>
            </a:r>
            <a:r>
              <a:rPr lang="en-MY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2,350,000</a:t>
            </a:r>
            <a:r>
              <a:rPr lang="en-MY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tabLst>
                <a:tab pos="914400" algn="l"/>
              </a:tabLst>
            </a:pPr>
            <a:r>
              <a:rPr lang="en-MY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2,350,000 L / (80,500,000 L/m) =0.291 m</a:t>
            </a:r>
            <a:endParaRPr lang="en-MY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tabLst>
                <a:tab pos="914400" algn="l"/>
              </a:tabLst>
            </a:pPr>
            <a:endParaRPr lang="en-MY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tabLst>
                <a:tab pos="914400" algn="l"/>
              </a:tabLst>
            </a:pPr>
            <a:endParaRPr lang="en-MY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278851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COLOR-A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62949"/>
      </a:accent1>
      <a:accent2>
        <a:srgbClr val="F07624"/>
      </a:accent2>
      <a:accent3>
        <a:srgbClr val="F4BD2D"/>
      </a:accent3>
      <a:accent4>
        <a:srgbClr val="1ED4DE"/>
      </a:accent4>
      <a:accent5>
        <a:srgbClr val="1C7DE1"/>
      </a:accent5>
      <a:accent6>
        <a:srgbClr val="CBCBCB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62949"/>
      </a:accent1>
      <a:accent2>
        <a:srgbClr val="F07624"/>
      </a:accent2>
      <a:accent3>
        <a:srgbClr val="F4BD2D"/>
      </a:accent3>
      <a:accent4>
        <a:srgbClr val="1ED4DE"/>
      </a:accent4>
      <a:accent5>
        <a:srgbClr val="1C7DE1"/>
      </a:accent5>
      <a:accent6>
        <a:srgbClr val="CBCBCB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62949"/>
      </a:accent1>
      <a:accent2>
        <a:srgbClr val="F07624"/>
      </a:accent2>
      <a:accent3>
        <a:srgbClr val="F4BD2D"/>
      </a:accent3>
      <a:accent4>
        <a:srgbClr val="1ED4DE"/>
      </a:accent4>
      <a:accent5>
        <a:srgbClr val="1C7DE1"/>
      </a:accent5>
      <a:accent6>
        <a:srgbClr val="CBCBCB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1495</TotalTime>
  <Words>1755</Words>
  <Application>Microsoft Office PowerPoint</Application>
  <PresentationFormat>On-screen Show (16:9)</PresentationFormat>
  <Paragraphs>568</Paragraphs>
  <Slides>94</Slides>
  <Notes>36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8" baseType="lpstr">
      <vt:lpstr>Cover and End Slide Master</vt:lpstr>
      <vt:lpstr>Contents Slide Master</vt:lpstr>
      <vt:lpstr>Section Break Slide Master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Waste Stabilization Lagoons</vt:lpstr>
      <vt:lpstr>PowerPoint Presentation</vt:lpstr>
      <vt:lpstr>PowerPoint Presentation</vt:lpstr>
      <vt:lpstr>PowerPoint Presentation</vt:lpstr>
      <vt:lpstr>TREATMENT PROCESS</vt:lpstr>
      <vt:lpstr>Waste Stabilization Lagoons “Treatment” Process</vt:lpstr>
      <vt:lpstr>Waste Stabilization Lagoons</vt:lpstr>
      <vt:lpstr>Waste Stabilization Lagoons</vt:lpstr>
      <vt:lpstr>PowerPoint Presentation</vt:lpstr>
      <vt:lpstr>PowerPoint Presentation</vt:lpstr>
      <vt:lpstr>PowerPoint Presentation</vt:lpstr>
      <vt:lpstr>BACTERIA Types</vt:lpstr>
      <vt:lpstr>Zones in a Lagoon</vt:lpstr>
      <vt:lpstr>PowerPoint Presentation</vt:lpstr>
      <vt:lpstr>Zonal Differences</vt:lpstr>
      <vt:lpstr>ANAEROBIC ZONE</vt:lpstr>
      <vt:lpstr>ANAEROBIC ZONE</vt:lpstr>
      <vt:lpstr>AEROBIC ZONE</vt:lpstr>
      <vt:lpstr>RESIPRATION</vt:lpstr>
      <vt:lpstr>PowerPoint Presentation</vt:lpstr>
      <vt:lpstr>PowerPoint Presentation</vt:lpstr>
      <vt:lpstr>FACULTATIVE  ZONE</vt:lpstr>
      <vt:lpstr>PowerPoint Presentation</vt:lpstr>
      <vt:lpstr>Importance of Sufficient Oxygen</vt:lpstr>
      <vt:lpstr>Sources of Oxygen</vt:lpstr>
      <vt:lpstr>PHOTOSYNTHESIS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FACTORS THAT AFFECT THE TREATMENT PROCESS</vt:lpstr>
      <vt:lpstr>FACTORS THAT AFFECT THE TREATMENT PROCESS</vt:lpstr>
      <vt:lpstr>FACTORS THAT AFFECT THE TREATMENT PROCESS</vt:lpstr>
      <vt:lpstr>FACTORS THAT AFFECT THE TREATMENT PROCESS</vt:lpstr>
      <vt:lpstr>SEASONAL VARIATIONS</vt:lpstr>
      <vt:lpstr>SEASONAL VARIATIONS</vt:lpstr>
      <vt:lpstr>SEASONAL VARIATIONS</vt:lpstr>
      <vt:lpstr>ADVANTAGES of LAGOON SYSTEMS</vt:lpstr>
      <vt:lpstr>DISADVANTAGES of LAGOON SYSTEMS</vt:lpstr>
      <vt:lpstr>RESULTS  of  PROCESS</vt:lpstr>
      <vt:lpstr>PowerPoint Presentation</vt:lpstr>
      <vt:lpstr>PowerPoint Presentation</vt:lpstr>
      <vt:lpstr>Waste Stabilization Lagoons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Loading</vt:lpstr>
      <vt:lpstr>Loading</vt:lpstr>
      <vt:lpstr>POPULATION  LOADING</vt:lpstr>
      <vt:lpstr>Hydraulic Loading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muaz</cp:lastModifiedBy>
  <cp:revision>118</cp:revision>
  <dcterms:created xsi:type="dcterms:W3CDTF">2016-12-01T00:32:25Z</dcterms:created>
  <dcterms:modified xsi:type="dcterms:W3CDTF">2021-03-23T07:14:20Z</dcterms:modified>
</cp:coreProperties>
</file>