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7" r:id="rId2"/>
    <p:sldId id="258" r:id="rId3"/>
    <p:sldId id="265" r:id="rId4"/>
    <p:sldId id="266" r:id="rId5"/>
    <p:sldId id="268" r:id="rId6"/>
    <p:sldId id="288" r:id="rId7"/>
    <p:sldId id="289" r:id="rId8"/>
    <p:sldId id="295" r:id="rId9"/>
    <p:sldId id="267" r:id="rId10"/>
    <p:sldId id="269" r:id="rId11"/>
    <p:sldId id="270" r:id="rId12"/>
    <p:sldId id="273"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0" r:id="rId30"/>
    <p:sldId id="291" r:id="rId31"/>
    <p:sldId id="292" r:id="rId32"/>
    <p:sldId id="293" r:id="rId33"/>
    <p:sldId id="294"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10" r:id="rId48"/>
    <p:sldId id="309"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259" r:id="rId63"/>
    <p:sldId id="263" r:id="rId64"/>
    <p:sldId id="325" r:id="rId65"/>
    <p:sldId id="326" r:id="rId66"/>
    <p:sldId id="324"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4" r:id="rId83"/>
    <p:sldId id="342" r:id="rId84"/>
    <p:sldId id="343" r:id="rId85"/>
    <p:sldId id="345" r:id="rId86"/>
    <p:sldId id="260" r:id="rId87"/>
    <p:sldId id="361" r:id="rId88"/>
    <p:sldId id="264" r:id="rId89"/>
    <p:sldId id="262" r:id="rId90"/>
    <p:sldId id="349" r:id="rId91"/>
    <p:sldId id="347" r:id="rId92"/>
    <p:sldId id="346" r:id="rId93"/>
    <p:sldId id="348" r:id="rId94"/>
    <p:sldId id="350" r:id="rId95"/>
    <p:sldId id="351" r:id="rId96"/>
    <p:sldId id="352" r:id="rId97"/>
    <p:sldId id="353" r:id="rId98"/>
    <p:sldId id="354" r:id="rId99"/>
    <p:sldId id="355" r:id="rId100"/>
    <p:sldId id="356" r:id="rId101"/>
    <p:sldId id="357" r:id="rId102"/>
    <p:sldId id="358" r:id="rId103"/>
    <p:sldId id="359" r:id="rId104"/>
    <p:sldId id="360" r:id="rId105"/>
    <p:sldId id="362" r:id="rId106"/>
    <p:sldId id="363" r:id="rId107"/>
    <p:sldId id="364" r:id="rId108"/>
    <p:sldId id="365" r:id="rId109"/>
    <p:sldId id="366"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94587" autoAdjust="0"/>
  </p:normalViewPr>
  <p:slideViewPr>
    <p:cSldViewPr snapToGrid="0">
      <p:cViewPr varScale="1">
        <p:scale>
          <a:sx n="77" d="100"/>
          <a:sy n="77" d="100"/>
        </p:scale>
        <p:origin x="47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369F8-AF1B-4045-8DC0-87FCE3613F77}" type="datetimeFigureOut">
              <a:rPr lang="en-MY" smtClean="0"/>
              <a:t>9/12/2019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C804D-2FD2-4B68-8D53-C6E62DF971CF}" type="slidenum">
              <a:rPr lang="en-MY" smtClean="0"/>
              <a:t>‹#›</a:t>
            </a:fld>
            <a:endParaRPr lang="en-MY"/>
          </a:p>
        </p:txBody>
      </p:sp>
    </p:spTree>
    <p:extLst>
      <p:ext uri="{BB962C8B-B14F-4D97-AF65-F5344CB8AC3E}">
        <p14:creationId xmlns:p14="http://schemas.microsoft.com/office/powerpoint/2010/main" val="330082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609C804D-2FD2-4B68-8D53-C6E62DF971CF}" type="slidenum">
              <a:rPr lang="en-MY" smtClean="0"/>
              <a:t>91</a:t>
            </a:fld>
            <a:endParaRPr lang="en-MY"/>
          </a:p>
        </p:txBody>
      </p:sp>
    </p:spTree>
    <p:extLst>
      <p:ext uri="{BB962C8B-B14F-4D97-AF65-F5344CB8AC3E}">
        <p14:creationId xmlns:p14="http://schemas.microsoft.com/office/powerpoint/2010/main" val="119523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6E98-5E5B-4997-A1A4-5824558115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66A57135-1DBF-410E-9526-C083E7EA4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B5E57A05-AB09-4A41-AB11-8E2C7EDCD467}"/>
              </a:ext>
            </a:extLst>
          </p:cNvPr>
          <p:cNvSpPr>
            <a:spLocks noGrp="1"/>
          </p:cNvSpPr>
          <p:nvPr>
            <p:ph type="dt" sz="half" idx="10"/>
          </p:nvPr>
        </p:nvSpPr>
        <p:spPr/>
        <p:txBody>
          <a:bodyPr/>
          <a:lstStyle/>
          <a:p>
            <a:fld id="{DB147465-B392-4E97-A1A9-ACDBB64E7182}" type="datetimeFigureOut">
              <a:rPr lang="en-MY" smtClean="0"/>
              <a:t>9/12/2019</a:t>
            </a:fld>
            <a:endParaRPr lang="en-MY"/>
          </a:p>
        </p:txBody>
      </p:sp>
      <p:sp>
        <p:nvSpPr>
          <p:cNvPr id="5" name="Footer Placeholder 4">
            <a:extLst>
              <a:ext uri="{FF2B5EF4-FFF2-40B4-BE49-F238E27FC236}">
                <a16:creationId xmlns:a16="http://schemas.microsoft.com/office/drawing/2014/main" id="{EA712068-BE6D-49FF-89DE-FDF7D5C4580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22DF5E1F-9E79-4960-8D84-D17B6FFCB7A2}"/>
              </a:ext>
            </a:extLst>
          </p:cNvPr>
          <p:cNvSpPr>
            <a:spLocks noGrp="1"/>
          </p:cNvSpPr>
          <p:nvPr>
            <p:ph type="sldNum" sz="quarter" idx="12"/>
          </p:nvPr>
        </p:nvSpPr>
        <p:spPr/>
        <p:txBody>
          <a:bodyPr/>
          <a:lstStyle/>
          <a:p>
            <a:fld id="{22C141DE-885E-48CB-AFE4-4E9BDD188386}" type="slidenum">
              <a:rPr lang="en-MY" smtClean="0"/>
              <a:t>‹#›</a:t>
            </a:fld>
            <a:endParaRPr lang="en-MY"/>
          </a:p>
        </p:txBody>
      </p:sp>
    </p:spTree>
    <p:extLst>
      <p:ext uri="{BB962C8B-B14F-4D97-AF65-F5344CB8AC3E}">
        <p14:creationId xmlns:p14="http://schemas.microsoft.com/office/powerpoint/2010/main" val="354559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BC31-300A-4795-9AA3-A583AB990C3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521ECC59-C4B8-46A7-97F1-20AB2367F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E4E9409-6CA8-44E8-A7AA-316AA0A43C94}"/>
              </a:ext>
            </a:extLst>
          </p:cNvPr>
          <p:cNvSpPr>
            <a:spLocks noGrp="1"/>
          </p:cNvSpPr>
          <p:nvPr>
            <p:ph type="dt" sz="half" idx="10"/>
          </p:nvPr>
        </p:nvSpPr>
        <p:spPr/>
        <p:txBody>
          <a:bodyPr/>
          <a:lstStyle/>
          <a:p>
            <a:fld id="{CFCFEE63-0DCA-4DD7-9978-B053DC885426}" type="datetimeFigureOut">
              <a:rPr lang="en-MY" smtClean="0"/>
              <a:t>9/12/2019</a:t>
            </a:fld>
            <a:endParaRPr lang="en-MY"/>
          </a:p>
        </p:txBody>
      </p:sp>
      <p:sp>
        <p:nvSpPr>
          <p:cNvPr id="5" name="Footer Placeholder 4">
            <a:extLst>
              <a:ext uri="{FF2B5EF4-FFF2-40B4-BE49-F238E27FC236}">
                <a16:creationId xmlns:a16="http://schemas.microsoft.com/office/drawing/2014/main" id="{7BE6D159-05FD-48C1-8BF8-7FAD2457CAB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C7C0CE9-333D-4FE0-8138-285ED26827E7}"/>
              </a:ext>
            </a:extLst>
          </p:cNvPr>
          <p:cNvSpPr>
            <a:spLocks noGrp="1"/>
          </p:cNvSpPr>
          <p:nvPr>
            <p:ph type="sldNum" sz="quarter" idx="12"/>
          </p:nvPr>
        </p:nvSpPr>
        <p:spPr/>
        <p:txBody>
          <a:bodyPr/>
          <a:lstStyle/>
          <a:p>
            <a:fld id="{E47EA947-223D-4C05-8055-C018340EAF12}" type="slidenum">
              <a:rPr lang="en-MY" smtClean="0"/>
              <a:t>‹#›</a:t>
            </a:fld>
            <a:endParaRPr lang="en-MY"/>
          </a:p>
        </p:txBody>
      </p:sp>
    </p:spTree>
    <p:extLst>
      <p:ext uri="{BB962C8B-B14F-4D97-AF65-F5344CB8AC3E}">
        <p14:creationId xmlns:p14="http://schemas.microsoft.com/office/powerpoint/2010/main" val="2146068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2FF20-48DA-4055-B10F-1A5873C7A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FB040163-1505-494E-AF11-557B8A62E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50F3494-56C8-4658-9824-978FEACF7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47465-B392-4E97-A1A9-ACDBB64E7182}" type="datetimeFigureOut">
              <a:rPr lang="en-MY" smtClean="0"/>
              <a:t>9/12/2019</a:t>
            </a:fld>
            <a:endParaRPr lang="en-MY"/>
          </a:p>
        </p:txBody>
      </p:sp>
      <p:sp>
        <p:nvSpPr>
          <p:cNvPr id="5" name="Footer Placeholder 4">
            <a:extLst>
              <a:ext uri="{FF2B5EF4-FFF2-40B4-BE49-F238E27FC236}">
                <a16:creationId xmlns:a16="http://schemas.microsoft.com/office/drawing/2014/main" id="{B48474FE-587C-4662-8959-88032DD7B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2886F10D-772A-4304-9557-9C3389416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141DE-885E-48CB-AFE4-4E9BDD188386}" type="slidenum">
              <a:rPr lang="en-MY" smtClean="0"/>
              <a:t>‹#›</a:t>
            </a:fld>
            <a:endParaRPr lang="en-MY"/>
          </a:p>
        </p:txBody>
      </p:sp>
    </p:spTree>
    <p:extLst>
      <p:ext uri="{BB962C8B-B14F-4D97-AF65-F5344CB8AC3E}">
        <p14:creationId xmlns:p14="http://schemas.microsoft.com/office/powerpoint/2010/main" val="27043553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867C-17F6-4740-8219-8C67E7BB0012}"/>
              </a:ext>
            </a:extLst>
          </p:cNvPr>
          <p:cNvSpPr>
            <a:spLocks noGrp="1"/>
          </p:cNvSpPr>
          <p:nvPr>
            <p:ph type="ctrTitle"/>
          </p:nvPr>
        </p:nvSpPr>
        <p:spPr>
          <a:xfrm>
            <a:off x="642257" y="4525347"/>
            <a:ext cx="6939722" cy="1737360"/>
          </a:xfrm>
        </p:spPr>
        <p:txBody>
          <a:bodyPr anchor="ctr">
            <a:normAutofit/>
          </a:bodyPr>
          <a:lstStyle/>
          <a:p>
            <a:pPr algn="r"/>
            <a:r>
              <a:rPr lang="en-MY" sz="4700"/>
              <a:t>EKC 464</a:t>
            </a:r>
            <a:br>
              <a:rPr lang="en-MY" sz="4700"/>
            </a:br>
            <a:r>
              <a:rPr lang="en-MY" sz="4700"/>
              <a:t>BIOREFINERY ENGINEERING</a:t>
            </a:r>
          </a:p>
        </p:txBody>
      </p:sp>
      <p:sp>
        <p:nvSpPr>
          <p:cNvPr id="3" name="Subtitle 2">
            <a:extLst>
              <a:ext uri="{FF2B5EF4-FFF2-40B4-BE49-F238E27FC236}">
                <a16:creationId xmlns:a16="http://schemas.microsoft.com/office/drawing/2014/main" id="{DC659EB7-F0FE-43C2-A3FA-05B33F2474EC}"/>
              </a:ext>
            </a:extLst>
          </p:cNvPr>
          <p:cNvSpPr>
            <a:spLocks noGrp="1"/>
          </p:cNvSpPr>
          <p:nvPr>
            <p:ph type="subTitle" idx="1"/>
          </p:nvPr>
        </p:nvSpPr>
        <p:spPr>
          <a:xfrm>
            <a:off x="8050762" y="4525347"/>
            <a:ext cx="3211288" cy="1737360"/>
          </a:xfrm>
        </p:spPr>
        <p:txBody>
          <a:bodyPr anchor="ctr">
            <a:normAutofit/>
          </a:bodyPr>
          <a:lstStyle/>
          <a:p>
            <a:pPr algn="l"/>
            <a:r>
              <a:rPr lang="en-MY" sz="2400" kern="300"/>
              <a:t>Nur Ayshah Rosli, PhD</a:t>
            </a:r>
          </a:p>
          <a:p>
            <a:pPr algn="l"/>
            <a:r>
              <a:rPr lang="en-MY" sz="2400" kern="300"/>
              <a:t>Room No: 2.22</a:t>
            </a:r>
          </a:p>
          <a:p>
            <a:pPr algn="l"/>
            <a:r>
              <a:rPr lang="en-MY" sz="2400" kern="300"/>
              <a:t>Ext: 6487</a:t>
            </a:r>
          </a:p>
        </p:txBody>
      </p:sp>
      <p:pic>
        <p:nvPicPr>
          <p:cNvPr id="7" name="Picture 6" descr="A castle on top of a lush green field&#10;&#10;Description automatically generated">
            <a:extLst>
              <a:ext uri="{FF2B5EF4-FFF2-40B4-BE49-F238E27FC236}">
                <a16:creationId xmlns:a16="http://schemas.microsoft.com/office/drawing/2014/main" id="{62FF8E3C-5B3D-4727-9466-E1D73A62A6B6}"/>
              </a:ext>
            </a:extLst>
          </p:cNvPr>
          <p:cNvPicPr>
            <a:picLocks noChangeAspect="1"/>
          </p:cNvPicPr>
          <p:nvPr/>
        </p:nvPicPr>
        <p:blipFill rotWithShape="1">
          <a:blip r:embed="rId2">
            <a:extLst>
              <a:ext uri="{28A0092B-C50C-407E-A947-70E740481C1C}">
                <a14:useLocalDpi xmlns:a14="http://schemas.microsoft.com/office/drawing/2010/main" val="0"/>
              </a:ext>
            </a:extLst>
          </a:blip>
          <a:srcRect l="9079" r="2"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Tree>
    <p:extLst>
      <p:ext uri="{BB962C8B-B14F-4D97-AF65-F5344CB8AC3E}">
        <p14:creationId xmlns:p14="http://schemas.microsoft.com/office/powerpoint/2010/main" val="258709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59B5-57C8-4DB1-A2B6-B97F760B25DA}"/>
              </a:ext>
            </a:extLst>
          </p:cNvPr>
          <p:cNvSpPr>
            <a:spLocks noGrp="1"/>
          </p:cNvSpPr>
          <p:nvPr>
            <p:ph type="title"/>
          </p:nvPr>
        </p:nvSpPr>
        <p:spPr/>
        <p:txBody>
          <a:bodyPr/>
          <a:lstStyle/>
          <a:p>
            <a:r>
              <a:rPr lang="en-MY" dirty="0"/>
              <a:t>Membrane material</a:t>
            </a:r>
          </a:p>
        </p:txBody>
      </p:sp>
      <p:sp>
        <p:nvSpPr>
          <p:cNvPr id="3" name="Content Placeholder 2">
            <a:extLst>
              <a:ext uri="{FF2B5EF4-FFF2-40B4-BE49-F238E27FC236}">
                <a16:creationId xmlns:a16="http://schemas.microsoft.com/office/drawing/2014/main" id="{95B50A03-D58B-427D-865F-67F1641B44DE}"/>
              </a:ext>
            </a:extLst>
          </p:cNvPr>
          <p:cNvSpPr>
            <a:spLocks noGrp="1"/>
          </p:cNvSpPr>
          <p:nvPr>
            <p:ph idx="1"/>
          </p:nvPr>
        </p:nvSpPr>
        <p:spPr/>
        <p:txBody>
          <a:bodyPr/>
          <a:lstStyle/>
          <a:p>
            <a:pPr marL="0" indent="0" algn="just">
              <a:buNone/>
            </a:pPr>
            <a:r>
              <a:rPr lang="en-US" dirty="0"/>
              <a:t>Membranes may be composed of natural (</a:t>
            </a:r>
            <a:r>
              <a:rPr lang="en-US" dirty="0" err="1"/>
              <a:t>e.g</a:t>
            </a:r>
            <a:r>
              <a:rPr lang="en-US" dirty="0"/>
              <a:t> modified natural cellulose polymers ) or synthetic polymers (plastic materials) or inorganic ceramic materials </a:t>
            </a:r>
          </a:p>
          <a:p>
            <a:pPr>
              <a:buFont typeface="Wingdings" panose="05000000000000000000" pitchFamily="2" charset="2"/>
              <a:buChar char="ü"/>
            </a:pPr>
            <a:r>
              <a:rPr lang="en-US" dirty="0"/>
              <a:t>good film formers</a:t>
            </a:r>
          </a:p>
          <a:p>
            <a:pPr>
              <a:buFont typeface="Wingdings" panose="05000000000000000000" pitchFamily="2" charset="2"/>
              <a:buChar char="ü"/>
            </a:pPr>
            <a:r>
              <a:rPr lang="en-US" dirty="0"/>
              <a:t>manage high permeate flows</a:t>
            </a:r>
          </a:p>
          <a:p>
            <a:pPr>
              <a:buFont typeface="Wingdings" panose="05000000000000000000" pitchFamily="2" charset="2"/>
              <a:buChar char="ü"/>
            </a:pPr>
            <a:r>
              <a:rPr lang="en-US" dirty="0"/>
              <a:t>high selectivity</a:t>
            </a:r>
          </a:p>
          <a:p>
            <a:pPr>
              <a:buFont typeface="Wingdings" panose="05000000000000000000" pitchFamily="2" charset="2"/>
              <a:buChar char="ü"/>
            </a:pPr>
            <a:r>
              <a:rPr lang="en-US" dirty="0"/>
              <a:t>good chemical and bacteriological resistance</a:t>
            </a:r>
          </a:p>
          <a:p>
            <a:pPr>
              <a:buFont typeface="Wingdings" panose="05000000000000000000" pitchFamily="2" charset="2"/>
              <a:buChar char="ü"/>
            </a:pPr>
            <a:r>
              <a:rPr lang="en-US" dirty="0"/>
              <a:t>resistant to detergents and disinfectants</a:t>
            </a:r>
          </a:p>
          <a:p>
            <a:pPr>
              <a:buFont typeface="Wingdings" panose="05000000000000000000" pitchFamily="2" charset="2"/>
              <a:buChar char="ü"/>
            </a:pPr>
            <a:r>
              <a:rPr lang="en-US" dirty="0"/>
              <a:t>inexpensive</a:t>
            </a:r>
          </a:p>
          <a:p>
            <a:pPr marL="0" indent="0">
              <a:buNone/>
            </a:pPr>
            <a:endParaRPr lang="en-MY" dirty="0"/>
          </a:p>
        </p:txBody>
      </p:sp>
    </p:spTree>
    <p:extLst>
      <p:ext uri="{BB962C8B-B14F-4D97-AF65-F5344CB8AC3E}">
        <p14:creationId xmlns:p14="http://schemas.microsoft.com/office/powerpoint/2010/main" val="311435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429F-8E57-4085-AF00-399315F7AD70}"/>
              </a:ext>
            </a:extLst>
          </p:cNvPr>
          <p:cNvSpPr>
            <a:spLocks noGrp="1"/>
          </p:cNvSpPr>
          <p:nvPr>
            <p:ph type="title"/>
          </p:nvPr>
        </p:nvSpPr>
        <p:spPr/>
        <p:txBody>
          <a:bodyPr/>
          <a:lstStyle/>
          <a:p>
            <a:pPr algn="ctr"/>
            <a:r>
              <a:rPr lang="en-MY" b="1" dirty="0">
                <a:latin typeface="+mn-lt"/>
              </a:rPr>
              <a:t>Extraction-Fermentation Hybrid</a:t>
            </a:r>
          </a:p>
        </p:txBody>
      </p:sp>
      <p:sp>
        <p:nvSpPr>
          <p:cNvPr id="3" name="Content Placeholder 2">
            <a:extLst>
              <a:ext uri="{FF2B5EF4-FFF2-40B4-BE49-F238E27FC236}">
                <a16:creationId xmlns:a16="http://schemas.microsoft.com/office/drawing/2014/main" id="{37DF4A09-7EEC-4CB7-81ED-2CF4545072EE}"/>
              </a:ext>
            </a:extLst>
          </p:cNvPr>
          <p:cNvSpPr>
            <a:spLocks noGrp="1"/>
          </p:cNvSpPr>
          <p:nvPr>
            <p:ph idx="1"/>
          </p:nvPr>
        </p:nvSpPr>
        <p:spPr/>
        <p:txBody>
          <a:bodyPr/>
          <a:lstStyle/>
          <a:p>
            <a:pPr marL="0" indent="0" algn="ctr">
              <a:buNone/>
            </a:pPr>
            <a:r>
              <a:rPr lang="en-MY" b="1" dirty="0">
                <a:solidFill>
                  <a:schemeClr val="accent1">
                    <a:lumMod val="75000"/>
                  </a:schemeClr>
                </a:solidFill>
              </a:rPr>
              <a:t>Extractive ABE fermentation for enhanced butanol production</a:t>
            </a:r>
          </a:p>
          <a:p>
            <a:pPr marL="0" indent="0" algn="just">
              <a:buNone/>
            </a:pPr>
            <a:endParaRPr lang="en-MY" dirty="0"/>
          </a:p>
          <a:p>
            <a:pPr marL="0" indent="0" algn="just">
              <a:buNone/>
            </a:pPr>
            <a:r>
              <a:rPr lang="en-MY" dirty="0"/>
              <a:t>ABE stands for acetone-butanol-ethanol</a:t>
            </a:r>
          </a:p>
          <a:p>
            <a:pPr algn="just">
              <a:buFont typeface="Wingdings" panose="05000000000000000000" pitchFamily="2" charset="2"/>
              <a:buChar char="ü"/>
            </a:pPr>
            <a:r>
              <a:rPr lang="en-US" dirty="0"/>
              <a:t>Butanol is the most desired product from ABE fermentation and yet the most toxic product to the culture.</a:t>
            </a:r>
          </a:p>
          <a:p>
            <a:pPr algn="just">
              <a:buFont typeface="Wingdings" panose="05000000000000000000" pitchFamily="2" charset="2"/>
              <a:buChar char="ü"/>
            </a:pPr>
            <a:r>
              <a:rPr lang="en-US" dirty="0"/>
              <a:t>Severe butanol inhibition exists in ABE fermentation, which results in low final butanol concentration, low yield, and low productivity</a:t>
            </a:r>
            <a:endParaRPr lang="en-MY" dirty="0"/>
          </a:p>
        </p:txBody>
      </p:sp>
    </p:spTree>
    <p:extLst>
      <p:ext uri="{BB962C8B-B14F-4D97-AF65-F5344CB8AC3E}">
        <p14:creationId xmlns:p14="http://schemas.microsoft.com/office/powerpoint/2010/main" val="30444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B0C2-4AD6-4D72-97A8-5E758E2A1AC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E1B272F5-F795-4CDF-BBD2-F35A326F3D22}"/>
              </a:ext>
            </a:extLst>
          </p:cNvPr>
          <p:cNvSpPr>
            <a:spLocks noGrp="1"/>
          </p:cNvSpPr>
          <p:nvPr>
            <p:ph idx="1"/>
          </p:nvPr>
        </p:nvSpPr>
        <p:spPr/>
        <p:txBody>
          <a:bodyPr/>
          <a:lstStyle/>
          <a:p>
            <a:r>
              <a:rPr lang="en-US" i="1" dirty="0"/>
              <a:t>in situ </a:t>
            </a:r>
            <a:r>
              <a:rPr lang="en-US" dirty="0"/>
              <a:t>recovery of butanol is crucial</a:t>
            </a:r>
          </a:p>
          <a:p>
            <a:r>
              <a:rPr lang="en-US" dirty="0"/>
              <a:t>Simultaneous butanol recovery can relieve the product inhibition and leads to a more complete conversion of the carbon source. </a:t>
            </a:r>
          </a:p>
          <a:p>
            <a:r>
              <a:rPr lang="en-US" dirty="0"/>
              <a:t>Integration with fermenter including liquid–liquid extraction, adsorption, pervaporation and gas stripping.</a:t>
            </a:r>
            <a:endParaRPr lang="en-MY" dirty="0"/>
          </a:p>
        </p:txBody>
      </p:sp>
    </p:spTree>
    <p:extLst>
      <p:ext uri="{BB962C8B-B14F-4D97-AF65-F5344CB8AC3E}">
        <p14:creationId xmlns:p14="http://schemas.microsoft.com/office/powerpoint/2010/main" val="37269871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309F-437F-4703-B1B9-4CA3114A0552}"/>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3C37A905-491B-4B61-98B1-9666144E4EE3}"/>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1B62F704-50EC-49D4-8A08-91C538DE3843}"/>
              </a:ext>
            </a:extLst>
          </p:cNvPr>
          <p:cNvPicPr>
            <a:picLocks noChangeAspect="1"/>
          </p:cNvPicPr>
          <p:nvPr/>
        </p:nvPicPr>
        <p:blipFill>
          <a:blip r:embed="rId2"/>
          <a:stretch>
            <a:fillRect/>
          </a:stretch>
        </p:blipFill>
        <p:spPr>
          <a:xfrm>
            <a:off x="1262742" y="365125"/>
            <a:ext cx="9176657" cy="6451259"/>
          </a:xfrm>
          <a:prstGeom prst="rect">
            <a:avLst/>
          </a:prstGeom>
        </p:spPr>
      </p:pic>
    </p:spTree>
    <p:extLst>
      <p:ext uri="{BB962C8B-B14F-4D97-AF65-F5344CB8AC3E}">
        <p14:creationId xmlns:p14="http://schemas.microsoft.com/office/powerpoint/2010/main" val="22501984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F1BE-654D-49F1-9644-FD591D115538}"/>
              </a:ext>
            </a:extLst>
          </p:cNvPr>
          <p:cNvSpPr>
            <a:spLocks noGrp="1"/>
          </p:cNvSpPr>
          <p:nvPr>
            <p:ph type="title"/>
          </p:nvPr>
        </p:nvSpPr>
        <p:spPr/>
        <p:txBody>
          <a:bodyPr>
            <a:normAutofit/>
          </a:bodyPr>
          <a:lstStyle/>
          <a:p>
            <a:pPr algn="ctr"/>
            <a:r>
              <a:rPr lang="en-MY" sz="3600" b="1" dirty="0">
                <a:solidFill>
                  <a:schemeClr val="accent1">
                    <a:lumMod val="75000"/>
                  </a:schemeClr>
                </a:solidFill>
                <a:latin typeface="+mn-lt"/>
              </a:rPr>
              <a:t>Extractive fermentation for organic acids production</a:t>
            </a:r>
          </a:p>
        </p:txBody>
      </p:sp>
      <p:sp>
        <p:nvSpPr>
          <p:cNvPr id="3" name="Content Placeholder 2">
            <a:extLst>
              <a:ext uri="{FF2B5EF4-FFF2-40B4-BE49-F238E27FC236}">
                <a16:creationId xmlns:a16="http://schemas.microsoft.com/office/drawing/2014/main" id="{9CA9151F-8E16-47F8-AC2D-B403408F2849}"/>
              </a:ext>
            </a:extLst>
          </p:cNvPr>
          <p:cNvSpPr>
            <a:spLocks noGrp="1"/>
          </p:cNvSpPr>
          <p:nvPr>
            <p:ph idx="1"/>
          </p:nvPr>
        </p:nvSpPr>
        <p:spPr/>
        <p:txBody>
          <a:bodyPr/>
          <a:lstStyle/>
          <a:p>
            <a:pPr algn="just"/>
            <a:r>
              <a:rPr lang="en-US" dirty="0"/>
              <a:t>Extractive fermentation selectively removing the desirable product also significantly increased the product yield due to reduced byproducts formation. </a:t>
            </a:r>
          </a:p>
          <a:p>
            <a:pPr algn="just"/>
            <a:r>
              <a:rPr lang="en-US" dirty="0"/>
              <a:t>However, solvent toxicity and nutrients removal from the fermentation media by solvent extraction or adsorption could significantly lower cell productivity and thus reduce reactor productivity. </a:t>
            </a:r>
          </a:p>
          <a:p>
            <a:pPr marL="0" indent="0" algn="just">
              <a:buNone/>
            </a:pPr>
            <a:br>
              <a:rPr lang="en-US" dirty="0"/>
            </a:br>
            <a:endParaRPr lang="en-MY" dirty="0"/>
          </a:p>
        </p:txBody>
      </p:sp>
    </p:spTree>
    <p:extLst>
      <p:ext uri="{BB962C8B-B14F-4D97-AF65-F5344CB8AC3E}">
        <p14:creationId xmlns:p14="http://schemas.microsoft.com/office/powerpoint/2010/main" val="39249184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DDD7-D597-4CC3-BBDF-56C9A994F53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EE049649-E8D0-48C4-BBE0-EA0A3B00AF6F}"/>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2DA0B339-6183-44E0-AA77-426FE8BA1A74}"/>
              </a:ext>
            </a:extLst>
          </p:cNvPr>
          <p:cNvPicPr>
            <a:picLocks noChangeAspect="1"/>
          </p:cNvPicPr>
          <p:nvPr/>
        </p:nvPicPr>
        <p:blipFill>
          <a:blip r:embed="rId2"/>
          <a:stretch>
            <a:fillRect/>
          </a:stretch>
        </p:blipFill>
        <p:spPr>
          <a:xfrm>
            <a:off x="1193524" y="49778"/>
            <a:ext cx="9639300" cy="3886200"/>
          </a:xfrm>
          <a:prstGeom prst="rect">
            <a:avLst/>
          </a:prstGeom>
        </p:spPr>
      </p:pic>
      <p:pic>
        <p:nvPicPr>
          <p:cNvPr id="5" name="Picture 4">
            <a:extLst>
              <a:ext uri="{FF2B5EF4-FFF2-40B4-BE49-F238E27FC236}">
                <a16:creationId xmlns:a16="http://schemas.microsoft.com/office/drawing/2014/main" id="{71588128-E777-4A36-9A30-BE057B7C224D}"/>
              </a:ext>
            </a:extLst>
          </p:cNvPr>
          <p:cNvPicPr>
            <a:picLocks noChangeAspect="1"/>
          </p:cNvPicPr>
          <p:nvPr/>
        </p:nvPicPr>
        <p:blipFill>
          <a:blip r:embed="rId3"/>
          <a:stretch>
            <a:fillRect/>
          </a:stretch>
        </p:blipFill>
        <p:spPr>
          <a:xfrm>
            <a:off x="1193524" y="3925092"/>
            <a:ext cx="9486900" cy="2990850"/>
          </a:xfrm>
          <a:prstGeom prst="rect">
            <a:avLst/>
          </a:prstGeom>
        </p:spPr>
      </p:pic>
    </p:spTree>
    <p:extLst>
      <p:ext uri="{BB962C8B-B14F-4D97-AF65-F5344CB8AC3E}">
        <p14:creationId xmlns:p14="http://schemas.microsoft.com/office/powerpoint/2010/main" val="2723817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2EDE-C997-49BF-93C5-E2E780EBC615}"/>
              </a:ext>
            </a:extLst>
          </p:cNvPr>
          <p:cNvSpPr>
            <a:spLocks noGrp="1"/>
          </p:cNvSpPr>
          <p:nvPr>
            <p:ph type="title"/>
          </p:nvPr>
        </p:nvSpPr>
        <p:spPr/>
        <p:txBody>
          <a:bodyPr/>
          <a:lstStyle/>
          <a:p>
            <a:pPr algn="ctr"/>
            <a:r>
              <a:rPr lang="en-MY" b="1" dirty="0">
                <a:solidFill>
                  <a:schemeClr val="accent1">
                    <a:lumMod val="75000"/>
                  </a:schemeClr>
                </a:solidFill>
                <a:latin typeface="+mn-lt"/>
              </a:rPr>
              <a:t>Reactive Distillation</a:t>
            </a:r>
          </a:p>
        </p:txBody>
      </p:sp>
      <p:sp>
        <p:nvSpPr>
          <p:cNvPr id="3" name="Content Placeholder 2">
            <a:extLst>
              <a:ext uri="{FF2B5EF4-FFF2-40B4-BE49-F238E27FC236}">
                <a16:creationId xmlns:a16="http://schemas.microsoft.com/office/drawing/2014/main" id="{09EBBFF2-76DA-4E3E-B1B9-815D106B16C5}"/>
              </a:ext>
            </a:extLst>
          </p:cNvPr>
          <p:cNvSpPr>
            <a:spLocks noGrp="1"/>
          </p:cNvSpPr>
          <p:nvPr>
            <p:ph idx="1"/>
          </p:nvPr>
        </p:nvSpPr>
        <p:spPr/>
        <p:txBody>
          <a:bodyPr>
            <a:normAutofit/>
          </a:bodyPr>
          <a:lstStyle/>
          <a:p>
            <a:pPr marL="0" indent="0" algn="ctr">
              <a:buNone/>
            </a:pPr>
            <a:r>
              <a:rPr lang="en-US" sz="3600" dirty="0"/>
              <a:t>Reactive distillation is a unit operation in which chemical reaction and distillation occur simultaneously in a single piece of equipment. </a:t>
            </a:r>
            <a:endParaRPr lang="en-MY" sz="3600" dirty="0"/>
          </a:p>
        </p:txBody>
      </p:sp>
    </p:spTree>
    <p:extLst>
      <p:ext uri="{BB962C8B-B14F-4D97-AF65-F5344CB8AC3E}">
        <p14:creationId xmlns:p14="http://schemas.microsoft.com/office/powerpoint/2010/main" val="33852424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2D65-AEFE-458B-A5A9-9106A680C0E4}"/>
              </a:ext>
            </a:extLst>
          </p:cNvPr>
          <p:cNvSpPr>
            <a:spLocks noGrp="1"/>
          </p:cNvSpPr>
          <p:nvPr>
            <p:ph type="title"/>
          </p:nvPr>
        </p:nvSpPr>
        <p:spPr/>
        <p:txBody>
          <a:bodyPr/>
          <a:lstStyle/>
          <a:p>
            <a:r>
              <a:rPr lang="en-MY" dirty="0"/>
              <a:t>Limitation</a:t>
            </a:r>
          </a:p>
        </p:txBody>
      </p:sp>
      <p:sp>
        <p:nvSpPr>
          <p:cNvPr id="3" name="Content Placeholder 2">
            <a:extLst>
              <a:ext uri="{FF2B5EF4-FFF2-40B4-BE49-F238E27FC236}">
                <a16:creationId xmlns:a16="http://schemas.microsoft.com/office/drawing/2014/main" id="{AF621BB0-C5A2-4C7F-8030-C300B6546DCE}"/>
              </a:ext>
            </a:extLst>
          </p:cNvPr>
          <p:cNvSpPr>
            <a:spLocks noGrp="1"/>
          </p:cNvSpPr>
          <p:nvPr>
            <p:ph idx="1"/>
          </p:nvPr>
        </p:nvSpPr>
        <p:spPr>
          <a:xfrm>
            <a:off x="838200" y="1825624"/>
            <a:ext cx="10515600" cy="4754079"/>
          </a:xfrm>
        </p:spPr>
        <p:txBody>
          <a:bodyPr>
            <a:normAutofit fontScale="92500" lnSpcReduction="10000"/>
          </a:bodyPr>
          <a:lstStyle/>
          <a:p>
            <a:r>
              <a:rPr lang="en-US" dirty="0"/>
              <a:t>Reactions of interest must occur at temperatures and pressures that are compatible with the desired distillation.</a:t>
            </a:r>
          </a:p>
          <a:p>
            <a:r>
              <a:rPr lang="en-MY" dirty="0"/>
              <a:t>Cannot be applied to </a:t>
            </a:r>
            <a:r>
              <a:rPr lang="en-US" dirty="0"/>
              <a:t>gas–liquid reactions that require very high temperature and pressure.</a:t>
            </a:r>
          </a:p>
          <a:p>
            <a:r>
              <a:rPr lang="en-US" dirty="0"/>
              <a:t>Difficult to implement for very slow reactions; the extended catalyst contact times required result in large column sizes that are expensive to build and challenging to operate.</a:t>
            </a:r>
          </a:p>
          <a:p>
            <a:r>
              <a:rPr lang="en-US" dirty="0"/>
              <a:t>Maintaining proper chemical gradients to drive reactions forward can be challenging because of mass transfer or volatility issues</a:t>
            </a:r>
          </a:p>
          <a:p>
            <a:r>
              <a:rPr lang="en-US" dirty="0"/>
              <a:t>Need long catalyst life</a:t>
            </a:r>
          </a:p>
          <a:p>
            <a:r>
              <a:rPr lang="en-US" dirty="0"/>
              <a:t>complexity of simultaneous reaction and separation – challenging to design</a:t>
            </a:r>
          </a:p>
          <a:p>
            <a:r>
              <a:rPr lang="en-US" dirty="0"/>
              <a:t>Additional cost</a:t>
            </a:r>
            <a:endParaRPr lang="en-MY" dirty="0"/>
          </a:p>
        </p:txBody>
      </p:sp>
    </p:spTree>
    <p:extLst>
      <p:ext uri="{BB962C8B-B14F-4D97-AF65-F5344CB8AC3E}">
        <p14:creationId xmlns:p14="http://schemas.microsoft.com/office/powerpoint/2010/main" val="13555868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0E08-2831-40A6-BB55-D3A34CEB766F}"/>
              </a:ext>
            </a:extLst>
          </p:cNvPr>
          <p:cNvSpPr>
            <a:spLocks noGrp="1"/>
          </p:cNvSpPr>
          <p:nvPr>
            <p:ph type="title"/>
          </p:nvPr>
        </p:nvSpPr>
        <p:spPr/>
        <p:txBody>
          <a:bodyPr>
            <a:normAutofit/>
          </a:bodyPr>
          <a:lstStyle/>
          <a:p>
            <a:pPr algn="ctr"/>
            <a:r>
              <a:rPr lang="en-MY" sz="3200" b="1" dirty="0">
                <a:solidFill>
                  <a:schemeClr val="accent1">
                    <a:lumMod val="75000"/>
                  </a:schemeClr>
                </a:solidFill>
              </a:rPr>
              <a:t>Flow diagram for biodiesel synthesis via reactive distillation </a:t>
            </a:r>
          </a:p>
        </p:txBody>
      </p:sp>
      <p:sp>
        <p:nvSpPr>
          <p:cNvPr id="3" name="Content Placeholder 2">
            <a:extLst>
              <a:ext uri="{FF2B5EF4-FFF2-40B4-BE49-F238E27FC236}">
                <a16:creationId xmlns:a16="http://schemas.microsoft.com/office/drawing/2014/main" id="{A38A9546-9112-44C2-829B-07922682125D}"/>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F6EAF107-C365-4A83-97B9-25D32E717211}"/>
              </a:ext>
            </a:extLst>
          </p:cNvPr>
          <p:cNvPicPr>
            <a:picLocks noChangeAspect="1"/>
          </p:cNvPicPr>
          <p:nvPr/>
        </p:nvPicPr>
        <p:blipFill>
          <a:blip r:embed="rId2"/>
          <a:stretch>
            <a:fillRect/>
          </a:stretch>
        </p:blipFill>
        <p:spPr>
          <a:xfrm>
            <a:off x="2292212" y="2058194"/>
            <a:ext cx="6991350" cy="3886200"/>
          </a:xfrm>
          <a:prstGeom prst="rect">
            <a:avLst/>
          </a:prstGeom>
        </p:spPr>
      </p:pic>
    </p:spTree>
    <p:extLst>
      <p:ext uri="{BB962C8B-B14F-4D97-AF65-F5344CB8AC3E}">
        <p14:creationId xmlns:p14="http://schemas.microsoft.com/office/powerpoint/2010/main" val="27420514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FC96-DB2C-4DEF-9D28-22D96D41C907}"/>
              </a:ext>
            </a:extLst>
          </p:cNvPr>
          <p:cNvSpPr>
            <a:spLocks noGrp="1"/>
          </p:cNvSpPr>
          <p:nvPr>
            <p:ph type="title"/>
          </p:nvPr>
        </p:nvSpPr>
        <p:spPr/>
        <p:txBody>
          <a:bodyPr>
            <a:normAutofit/>
          </a:bodyPr>
          <a:lstStyle/>
          <a:p>
            <a:pPr algn="ctr"/>
            <a:r>
              <a:rPr lang="en-MY" sz="2800" b="1" dirty="0">
                <a:solidFill>
                  <a:schemeClr val="accent1">
                    <a:lumMod val="75000"/>
                  </a:schemeClr>
                </a:solidFill>
                <a:latin typeface="+mn-lt"/>
              </a:rPr>
              <a:t>Process concept for ethyl lactate production via reactive distillation</a:t>
            </a:r>
          </a:p>
        </p:txBody>
      </p:sp>
      <p:sp>
        <p:nvSpPr>
          <p:cNvPr id="3" name="Content Placeholder 2">
            <a:extLst>
              <a:ext uri="{FF2B5EF4-FFF2-40B4-BE49-F238E27FC236}">
                <a16:creationId xmlns:a16="http://schemas.microsoft.com/office/drawing/2014/main" id="{83FC6ED6-D5A5-406E-B194-912D5D536B1F}"/>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B269447E-C889-463A-8B2A-31D1F54EC239}"/>
              </a:ext>
            </a:extLst>
          </p:cNvPr>
          <p:cNvPicPr>
            <a:picLocks noChangeAspect="1"/>
          </p:cNvPicPr>
          <p:nvPr/>
        </p:nvPicPr>
        <p:blipFill>
          <a:blip r:embed="rId2"/>
          <a:stretch>
            <a:fillRect/>
          </a:stretch>
        </p:blipFill>
        <p:spPr>
          <a:xfrm>
            <a:off x="1909762" y="1825625"/>
            <a:ext cx="8372475" cy="4676775"/>
          </a:xfrm>
          <a:prstGeom prst="rect">
            <a:avLst/>
          </a:prstGeom>
        </p:spPr>
      </p:pic>
    </p:spTree>
    <p:extLst>
      <p:ext uri="{BB962C8B-B14F-4D97-AF65-F5344CB8AC3E}">
        <p14:creationId xmlns:p14="http://schemas.microsoft.com/office/powerpoint/2010/main" val="17999318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3363-1324-474D-8619-D7892E7226F4}"/>
              </a:ext>
            </a:extLst>
          </p:cNvPr>
          <p:cNvSpPr>
            <a:spLocks noGrp="1"/>
          </p:cNvSpPr>
          <p:nvPr>
            <p:ph type="title"/>
          </p:nvPr>
        </p:nvSpPr>
        <p:spPr>
          <a:xfrm>
            <a:off x="838200" y="184150"/>
            <a:ext cx="10515600" cy="1325563"/>
          </a:xfrm>
        </p:spPr>
        <p:txBody>
          <a:bodyPr>
            <a:normAutofit/>
          </a:bodyPr>
          <a:lstStyle/>
          <a:p>
            <a:pPr algn="ctr"/>
            <a:r>
              <a:rPr lang="en-US" sz="4000" b="1" dirty="0">
                <a:solidFill>
                  <a:schemeClr val="accent1">
                    <a:lumMod val="75000"/>
                  </a:schemeClr>
                </a:solidFill>
              </a:rPr>
              <a:t>Reactive distillation for glycerol esterification</a:t>
            </a:r>
            <a:endParaRPr lang="en-MY"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E1DC7E10-A22E-4313-BF0D-92176DFCC3D5}"/>
              </a:ext>
            </a:extLst>
          </p:cNvPr>
          <p:cNvSpPr>
            <a:spLocks noGrp="1"/>
          </p:cNvSpPr>
          <p:nvPr>
            <p:ph idx="1"/>
          </p:nvPr>
        </p:nvSpPr>
        <p:spPr>
          <a:xfrm>
            <a:off x="838200" y="1825625"/>
            <a:ext cx="2909207" cy="1603375"/>
          </a:xfrm>
        </p:spPr>
        <p:txBody>
          <a:bodyPr>
            <a:normAutofit fontScale="92500" lnSpcReduction="20000"/>
          </a:bodyPr>
          <a:lstStyle/>
          <a:p>
            <a:pPr marL="0" indent="0">
              <a:buNone/>
            </a:pPr>
            <a:r>
              <a:rPr lang="en-US" dirty="0"/>
              <a:t>Recovery of </a:t>
            </a:r>
            <a:r>
              <a:rPr lang="en-US" b="1" dirty="0">
                <a:highlight>
                  <a:srgbClr val="FFFF00"/>
                </a:highlight>
              </a:rPr>
              <a:t>triacetin</a:t>
            </a:r>
            <a:r>
              <a:rPr lang="en-US" dirty="0"/>
              <a:t>, the triacetate ester of glycerol as biofuel additive.</a:t>
            </a:r>
            <a:endParaRPr lang="en-MY" dirty="0"/>
          </a:p>
        </p:txBody>
      </p:sp>
      <p:pic>
        <p:nvPicPr>
          <p:cNvPr id="4" name="Picture 3">
            <a:extLst>
              <a:ext uri="{FF2B5EF4-FFF2-40B4-BE49-F238E27FC236}">
                <a16:creationId xmlns:a16="http://schemas.microsoft.com/office/drawing/2014/main" id="{5B8348E0-5594-4761-BEB7-2ED8E1F1FDA5}"/>
              </a:ext>
            </a:extLst>
          </p:cNvPr>
          <p:cNvPicPr>
            <a:picLocks noChangeAspect="1"/>
          </p:cNvPicPr>
          <p:nvPr/>
        </p:nvPicPr>
        <p:blipFill>
          <a:blip r:embed="rId2"/>
          <a:stretch>
            <a:fillRect/>
          </a:stretch>
        </p:blipFill>
        <p:spPr>
          <a:xfrm>
            <a:off x="3866676" y="1194752"/>
            <a:ext cx="8020050" cy="5114828"/>
          </a:xfrm>
          <a:prstGeom prst="rect">
            <a:avLst/>
          </a:prstGeom>
        </p:spPr>
      </p:pic>
      <p:sp>
        <p:nvSpPr>
          <p:cNvPr id="5" name="Rectangle 4">
            <a:extLst>
              <a:ext uri="{FF2B5EF4-FFF2-40B4-BE49-F238E27FC236}">
                <a16:creationId xmlns:a16="http://schemas.microsoft.com/office/drawing/2014/main" id="{763752F1-B1DF-4C46-9367-4977E08BBEA2}"/>
              </a:ext>
            </a:extLst>
          </p:cNvPr>
          <p:cNvSpPr/>
          <p:nvPr/>
        </p:nvSpPr>
        <p:spPr>
          <a:xfrm>
            <a:off x="5377424" y="6211669"/>
            <a:ext cx="6096000" cy="646331"/>
          </a:xfrm>
          <a:prstGeom prst="rect">
            <a:avLst/>
          </a:prstGeom>
        </p:spPr>
        <p:txBody>
          <a:bodyPr>
            <a:spAutoFit/>
          </a:bodyPr>
          <a:lstStyle/>
          <a:p>
            <a:pPr algn="ctr"/>
            <a:r>
              <a:rPr lang="en-US" dirty="0"/>
              <a:t>Reactive distillation configuration for triacetin production using ethylene dichloride as </a:t>
            </a:r>
            <a:r>
              <a:rPr lang="en-US" dirty="0" err="1"/>
              <a:t>entrainer</a:t>
            </a:r>
            <a:r>
              <a:rPr lang="en-US" dirty="0"/>
              <a:t>.</a:t>
            </a:r>
            <a:endParaRPr lang="en-MY" dirty="0"/>
          </a:p>
        </p:txBody>
      </p:sp>
    </p:spTree>
    <p:extLst>
      <p:ext uri="{BB962C8B-B14F-4D97-AF65-F5344CB8AC3E}">
        <p14:creationId xmlns:p14="http://schemas.microsoft.com/office/powerpoint/2010/main" val="18099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E94F-4681-4975-A62A-EBEDEF1CA4B4}"/>
              </a:ext>
            </a:extLst>
          </p:cNvPr>
          <p:cNvSpPr>
            <a:spLocks noGrp="1"/>
          </p:cNvSpPr>
          <p:nvPr>
            <p:ph type="title"/>
          </p:nvPr>
        </p:nvSpPr>
        <p:spPr/>
        <p:txBody>
          <a:bodyPr/>
          <a:lstStyle/>
          <a:p>
            <a:r>
              <a:rPr lang="en-MY" dirty="0"/>
              <a:t>Membrane modules</a:t>
            </a:r>
          </a:p>
        </p:txBody>
      </p:sp>
      <p:sp>
        <p:nvSpPr>
          <p:cNvPr id="3" name="Content Placeholder 2">
            <a:extLst>
              <a:ext uri="{FF2B5EF4-FFF2-40B4-BE49-F238E27FC236}">
                <a16:creationId xmlns:a16="http://schemas.microsoft.com/office/drawing/2014/main" id="{D3B07DAE-6C93-4F2E-AD06-3469EC1DE80C}"/>
              </a:ext>
            </a:extLst>
          </p:cNvPr>
          <p:cNvSpPr>
            <a:spLocks noGrp="1"/>
          </p:cNvSpPr>
          <p:nvPr>
            <p:ph idx="1"/>
          </p:nvPr>
        </p:nvSpPr>
        <p:spPr/>
        <p:txBody>
          <a:bodyPr>
            <a:normAutofit lnSpcReduction="10000"/>
          </a:bodyPr>
          <a:lstStyle/>
          <a:p>
            <a:pPr marL="0" indent="0">
              <a:buNone/>
            </a:pPr>
            <a:r>
              <a:rPr lang="en-US" dirty="0"/>
              <a:t>A membrane module is a complete unit composed of the membranes, a housing, feed inlet, concentrate outlet, and permeate outlet. </a:t>
            </a:r>
          </a:p>
          <a:p>
            <a:pPr marL="0" indent="0">
              <a:buNone/>
            </a:pPr>
            <a:endParaRPr lang="en-US" dirty="0"/>
          </a:p>
          <a:p>
            <a:pPr marL="0" indent="0">
              <a:buNone/>
            </a:pPr>
            <a:r>
              <a:rPr lang="en-US" dirty="0"/>
              <a:t>Membrane module configurations: </a:t>
            </a:r>
          </a:p>
          <a:p>
            <a:r>
              <a:rPr lang="en-US" dirty="0"/>
              <a:t>tubular modules</a:t>
            </a:r>
          </a:p>
          <a:p>
            <a:r>
              <a:rPr lang="en-US" dirty="0"/>
              <a:t>plate-and-frame modules</a:t>
            </a:r>
          </a:p>
          <a:p>
            <a:r>
              <a:rPr lang="en-US" dirty="0"/>
              <a:t>spiral-wound modules</a:t>
            </a:r>
          </a:p>
          <a:p>
            <a:r>
              <a:rPr lang="en-US" dirty="0"/>
              <a:t>hollow-</a:t>
            </a:r>
            <a:r>
              <a:rPr lang="en-US" dirty="0" err="1"/>
              <a:t>fibre</a:t>
            </a:r>
            <a:r>
              <a:rPr lang="en-US" dirty="0"/>
              <a:t> modules</a:t>
            </a:r>
          </a:p>
          <a:p>
            <a:r>
              <a:rPr lang="en-US" dirty="0"/>
              <a:t>rotating and vibrating modules.</a:t>
            </a:r>
            <a:endParaRPr lang="en-MY" dirty="0"/>
          </a:p>
        </p:txBody>
      </p:sp>
      <p:sp>
        <p:nvSpPr>
          <p:cNvPr id="4" name="Rectangle 3">
            <a:extLst>
              <a:ext uri="{FF2B5EF4-FFF2-40B4-BE49-F238E27FC236}">
                <a16:creationId xmlns:a16="http://schemas.microsoft.com/office/drawing/2014/main" id="{A98A9F28-312B-49A6-9881-43A35292BB8E}"/>
              </a:ext>
            </a:extLst>
          </p:cNvPr>
          <p:cNvSpPr/>
          <p:nvPr/>
        </p:nvSpPr>
        <p:spPr>
          <a:xfrm>
            <a:off x="7650324" y="3429000"/>
            <a:ext cx="3703476" cy="1754326"/>
          </a:xfrm>
          <a:prstGeom prst="rect">
            <a:avLst/>
          </a:prstGeom>
          <a:ln>
            <a:solidFill>
              <a:srgbClr val="FF0000"/>
            </a:solidFill>
          </a:ln>
        </p:spPr>
        <p:txBody>
          <a:bodyPr wrap="square">
            <a:spAutoFit/>
          </a:bodyPr>
          <a:lstStyle/>
          <a:p>
            <a:r>
              <a:rPr lang="en-US" dirty="0"/>
              <a:t>Different in term of: </a:t>
            </a:r>
          </a:p>
          <a:p>
            <a:endParaRPr lang="en-US" dirty="0"/>
          </a:p>
          <a:p>
            <a:r>
              <a:rPr lang="en-US" dirty="0">
                <a:solidFill>
                  <a:srgbClr val="FF0000"/>
                </a:solidFill>
              </a:rPr>
              <a:t>Price</a:t>
            </a:r>
          </a:p>
          <a:p>
            <a:r>
              <a:rPr lang="en-US" dirty="0">
                <a:solidFill>
                  <a:srgbClr val="FF0000"/>
                </a:solidFill>
              </a:rPr>
              <a:t>Footprint</a:t>
            </a:r>
          </a:p>
          <a:p>
            <a:r>
              <a:rPr lang="en-US" dirty="0">
                <a:solidFill>
                  <a:srgbClr val="FF0000"/>
                </a:solidFill>
              </a:rPr>
              <a:t>risk of blockage of the feed flow channel.</a:t>
            </a:r>
            <a:endParaRPr lang="en-MY" dirty="0">
              <a:solidFill>
                <a:srgbClr val="FF0000"/>
              </a:solidFill>
            </a:endParaRPr>
          </a:p>
        </p:txBody>
      </p:sp>
      <p:sp>
        <p:nvSpPr>
          <p:cNvPr id="5" name="Right Brace 4">
            <a:extLst>
              <a:ext uri="{FF2B5EF4-FFF2-40B4-BE49-F238E27FC236}">
                <a16:creationId xmlns:a16="http://schemas.microsoft.com/office/drawing/2014/main" id="{5B74EAC4-A5EB-484B-884E-5668C0774482}"/>
              </a:ext>
            </a:extLst>
          </p:cNvPr>
          <p:cNvSpPr/>
          <p:nvPr/>
        </p:nvSpPr>
        <p:spPr>
          <a:xfrm>
            <a:off x="6095999" y="3209731"/>
            <a:ext cx="1349829" cy="256591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Tree>
    <p:extLst>
      <p:ext uri="{BB962C8B-B14F-4D97-AF65-F5344CB8AC3E}">
        <p14:creationId xmlns:p14="http://schemas.microsoft.com/office/powerpoint/2010/main" val="264618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DD6A0F-0B40-4FFA-9933-778E2A94F33F}"/>
              </a:ext>
            </a:extLst>
          </p:cNvPr>
          <p:cNvPicPr>
            <a:picLocks noChangeAspect="1"/>
          </p:cNvPicPr>
          <p:nvPr/>
        </p:nvPicPr>
        <p:blipFill rotWithShape="1">
          <a:blip r:embed="rId2"/>
          <a:srcRect l="3226" t="13357" r="45887" b="45453"/>
          <a:stretch/>
        </p:blipFill>
        <p:spPr>
          <a:xfrm>
            <a:off x="1474838" y="2014353"/>
            <a:ext cx="9006349" cy="3910841"/>
          </a:xfrm>
          <a:prstGeom prst="rect">
            <a:avLst/>
          </a:prstGeom>
        </p:spPr>
      </p:pic>
      <p:sp>
        <p:nvSpPr>
          <p:cNvPr id="5" name="Rectangle 4">
            <a:extLst>
              <a:ext uri="{FF2B5EF4-FFF2-40B4-BE49-F238E27FC236}">
                <a16:creationId xmlns:a16="http://schemas.microsoft.com/office/drawing/2014/main" id="{D736182B-F311-4199-AFAE-D9B236F04C21}"/>
              </a:ext>
            </a:extLst>
          </p:cNvPr>
          <p:cNvSpPr/>
          <p:nvPr/>
        </p:nvSpPr>
        <p:spPr>
          <a:xfrm>
            <a:off x="1081548" y="932806"/>
            <a:ext cx="10215716" cy="707886"/>
          </a:xfrm>
          <a:prstGeom prst="rect">
            <a:avLst/>
          </a:prstGeom>
        </p:spPr>
        <p:txBody>
          <a:bodyPr wrap="square">
            <a:spAutoFit/>
          </a:bodyPr>
          <a:lstStyle/>
          <a:p>
            <a:r>
              <a:rPr lang="en-US" sz="2000" dirty="0"/>
              <a:t>The choice of the most suitable membrane module type for a particular membrane separation must balance a number of factors:</a:t>
            </a:r>
            <a:endParaRPr lang="en-MY" sz="2000" dirty="0"/>
          </a:p>
        </p:txBody>
      </p:sp>
      <p:sp>
        <p:nvSpPr>
          <p:cNvPr id="2" name="Rectangle 1">
            <a:extLst>
              <a:ext uri="{FF2B5EF4-FFF2-40B4-BE49-F238E27FC236}">
                <a16:creationId xmlns:a16="http://schemas.microsoft.com/office/drawing/2014/main" id="{C48CF834-7B64-4D84-A5A7-ACE4CDEF2D81}"/>
              </a:ext>
            </a:extLst>
          </p:cNvPr>
          <p:cNvSpPr/>
          <p:nvPr/>
        </p:nvSpPr>
        <p:spPr>
          <a:xfrm>
            <a:off x="9094304" y="1848678"/>
            <a:ext cx="1530626" cy="435333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0591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7EAB1D-0892-427A-9399-68BB5DBB77E3}"/>
              </a:ext>
            </a:extLst>
          </p:cNvPr>
          <p:cNvPicPr>
            <a:picLocks noChangeAspect="1"/>
          </p:cNvPicPr>
          <p:nvPr/>
        </p:nvPicPr>
        <p:blipFill rotWithShape="1">
          <a:blip r:embed="rId2"/>
          <a:srcRect l="3226" t="12906" r="51774" b="21400"/>
          <a:stretch/>
        </p:blipFill>
        <p:spPr>
          <a:xfrm>
            <a:off x="2389238" y="1293377"/>
            <a:ext cx="7000568" cy="5482524"/>
          </a:xfrm>
          <a:prstGeom prst="rect">
            <a:avLst/>
          </a:prstGeom>
        </p:spPr>
      </p:pic>
      <p:sp>
        <p:nvSpPr>
          <p:cNvPr id="5" name="Rectangle 4">
            <a:extLst>
              <a:ext uri="{FF2B5EF4-FFF2-40B4-BE49-F238E27FC236}">
                <a16:creationId xmlns:a16="http://schemas.microsoft.com/office/drawing/2014/main" id="{D9698CAC-E98E-4982-B7CE-B2F64A8FCE28}"/>
              </a:ext>
            </a:extLst>
          </p:cNvPr>
          <p:cNvSpPr/>
          <p:nvPr/>
        </p:nvSpPr>
        <p:spPr>
          <a:xfrm>
            <a:off x="1327354" y="495754"/>
            <a:ext cx="9537291" cy="461665"/>
          </a:xfrm>
          <a:prstGeom prst="rect">
            <a:avLst/>
          </a:prstGeom>
        </p:spPr>
        <p:txBody>
          <a:bodyPr wrap="square">
            <a:spAutoFit/>
          </a:bodyPr>
          <a:lstStyle/>
          <a:p>
            <a:r>
              <a:rPr lang="en-US" sz="2400" b="0" i="0" dirty="0">
                <a:effectLst/>
                <a:latin typeface="Arial Narrow" panose="020B0606020202030204" pitchFamily="34" charset="0"/>
              </a:rPr>
              <a:t>The types of modules generally used in some of the major membrane processes </a:t>
            </a:r>
            <a:endParaRPr lang="en-MY" sz="2400" dirty="0"/>
          </a:p>
        </p:txBody>
      </p:sp>
    </p:spTree>
    <p:extLst>
      <p:ext uri="{BB962C8B-B14F-4D97-AF65-F5344CB8AC3E}">
        <p14:creationId xmlns:p14="http://schemas.microsoft.com/office/powerpoint/2010/main" val="51704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352F-23D1-4FC3-8203-DF6453AC7B9D}"/>
              </a:ext>
            </a:extLst>
          </p:cNvPr>
          <p:cNvSpPr>
            <a:spLocks noGrp="1"/>
          </p:cNvSpPr>
          <p:nvPr>
            <p:ph type="title"/>
          </p:nvPr>
        </p:nvSpPr>
        <p:spPr/>
        <p:txBody>
          <a:bodyPr/>
          <a:lstStyle/>
          <a:p>
            <a:r>
              <a:rPr lang="en-US" dirty="0"/>
              <a:t>Design and operation of membrane plants</a:t>
            </a:r>
            <a:endParaRPr lang="en-MY" dirty="0"/>
          </a:p>
        </p:txBody>
      </p:sp>
      <p:sp>
        <p:nvSpPr>
          <p:cNvPr id="3" name="Content Placeholder 2">
            <a:extLst>
              <a:ext uri="{FF2B5EF4-FFF2-40B4-BE49-F238E27FC236}">
                <a16:creationId xmlns:a16="http://schemas.microsoft.com/office/drawing/2014/main" id="{CCA4E387-6456-4533-8321-63240BEF3ABB}"/>
              </a:ext>
            </a:extLst>
          </p:cNvPr>
          <p:cNvSpPr>
            <a:spLocks noGrp="1"/>
          </p:cNvSpPr>
          <p:nvPr>
            <p:ph idx="1"/>
          </p:nvPr>
        </p:nvSpPr>
        <p:spPr/>
        <p:txBody>
          <a:bodyPr>
            <a:normAutofit fontScale="92500" lnSpcReduction="10000"/>
          </a:bodyPr>
          <a:lstStyle/>
          <a:p>
            <a:pPr algn="just"/>
            <a:r>
              <a:rPr lang="en-MY" b="1" dirty="0"/>
              <a:t>Pumps</a:t>
            </a:r>
            <a:r>
              <a:rPr lang="en-MY" dirty="0"/>
              <a:t> - </a:t>
            </a:r>
            <a:r>
              <a:rPr lang="en-US" dirty="0"/>
              <a:t>Follow the recommendations of the membrane manufacturer.</a:t>
            </a:r>
            <a:endParaRPr lang="en-MY" dirty="0"/>
          </a:p>
          <a:p>
            <a:pPr algn="just"/>
            <a:r>
              <a:rPr lang="en-MY" b="1" dirty="0"/>
              <a:t>Construction materials</a:t>
            </a:r>
            <a:r>
              <a:rPr lang="en-MY" dirty="0"/>
              <a:t> - </a:t>
            </a:r>
            <a:r>
              <a:rPr lang="en-US" dirty="0"/>
              <a:t>good quality, preferably stainless steel for all parts and devices that come into contact with liquids. Rust will not only cause fouling, but can also increase the osmotic pressure. </a:t>
            </a:r>
            <a:endParaRPr lang="en-MY" dirty="0"/>
          </a:p>
          <a:p>
            <a:pPr algn="just"/>
            <a:r>
              <a:rPr lang="en-MY" b="1" dirty="0"/>
              <a:t>Dead spaces</a:t>
            </a:r>
            <a:r>
              <a:rPr lang="en-MY" dirty="0"/>
              <a:t> - must be avoided, source of bacterial growth, fouling</a:t>
            </a:r>
          </a:p>
          <a:p>
            <a:pPr algn="just"/>
            <a:r>
              <a:rPr lang="en-MY" b="1" dirty="0"/>
              <a:t>Rinse and clean</a:t>
            </a:r>
            <a:r>
              <a:rPr lang="en-MY" dirty="0"/>
              <a:t> - </a:t>
            </a:r>
            <a:r>
              <a:rPr lang="en-US" dirty="0"/>
              <a:t>Never leave the process solution in a membrane plant </a:t>
            </a:r>
            <a:endParaRPr lang="en-MY" dirty="0"/>
          </a:p>
          <a:p>
            <a:pPr algn="just"/>
            <a:r>
              <a:rPr lang="en-MY" b="1" dirty="0"/>
              <a:t>Start-up and shut-down</a:t>
            </a:r>
            <a:r>
              <a:rPr lang="en-MY" dirty="0"/>
              <a:t> - </a:t>
            </a:r>
            <a:r>
              <a:rPr lang="en-US" dirty="0"/>
              <a:t>The pressure should be increased gradually at start-up in order to avoid high initial concentrations at the membrane surface when the flow resistance of the clean membrane is low. Gradual changing of the temperature when rinsing the system during shut-down is recommended, in order to prevent the precipitation of solutes. </a:t>
            </a:r>
            <a:endParaRPr lang="en-MY" dirty="0"/>
          </a:p>
        </p:txBody>
      </p:sp>
    </p:spTree>
    <p:extLst>
      <p:ext uri="{BB962C8B-B14F-4D97-AF65-F5344CB8AC3E}">
        <p14:creationId xmlns:p14="http://schemas.microsoft.com/office/powerpoint/2010/main" val="15947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E7B4-0B2E-4EB3-942D-57685FCF3E35}"/>
              </a:ext>
            </a:extLst>
          </p:cNvPr>
          <p:cNvSpPr>
            <a:spLocks noGrp="1"/>
          </p:cNvSpPr>
          <p:nvPr>
            <p:ph type="title"/>
          </p:nvPr>
        </p:nvSpPr>
        <p:spPr/>
        <p:txBody>
          <a:bodyPr/>
          <a:lstStyle/>
          <a:p>
            <a:r>
              <a:rPr lang="en-MY" b="1" dirty="0"/>
              <a:t>Economic considerations</a:t>
            </a:r>
            <a:r>
              <a:rPr lang="en-MY" dirty="0"/>
              <a:t> </a:t>
            </a:r>
          </a:p>
        </p:txBody>
      </p:sp>
      <p:sp>
        <p:nvSpPr>
          <p:cNvPr id="3" name="Content Placeholder 2">
            <a:extLst>
              <a:ext uri="{FF2B5EF4-FFF2-40B4-BE49-F238E27FC236}">
                <a16:creationId xmlns:a16="http://schemas.microsoft.com/office/drawing/2014/main" id="{468AA32E-18CD-4A88-8843-FC3DFEC3802A}"/>
              </a:ext>
            </a:extLst>
          </p:cNvPr>
          <p:cNvSpPr>
            <a:spLocks noGrp="1"/>
          </p:cNvSpPr>
          <p:nvPr>
            <p:ph idx="1"/>
          </p:nvPr>
        </p:nvSpPr>
        <p:spPr/>
        <p:txBody>
          <a:bodyPr>
            <a:normAutofit fontScale="92500" lnSpcReduction="10000"/>
          </a:bodyPr>
          <a:lstStyle/>
          <a:p>
            <a:pPr algn="just"/>
            <a:r>
              <a:rPr lang="en-US" b="1" dirty="0">
                <a:solidFill>
                  <a:srgbClr val="FF0000"/>
                </a:solidFill>
              </a:rPr>
              <a:t>Separation accounts for 60 to 80% </a:t>
            </a:r>
            <a:r>
              <a:rPr lang="en-US" dirty="0"/>
              <a:t>of the process cost in most mature chemical processes </a:t>
            </a:r>
          </a:p>
          <a:p>
            <a:pPr algn="just"/>
            <a:r>
              <a:rPr lang="en-US" dirty="0"/>
              <a:t>Design and optimization of the separation process are therefore vital in order to reduce costs. </a:t>
            </a:r>
          </a:p>
          <a:p>
            <a:pPr algn="just"/>
            <a:r>
              <a:rPr lang="en-US" dirty="0"/>
              <a:t>Minimizing the cost of membrane plants is generally a trade-off between high flux and a low energy requirement. Flux usually increases with increasing pressure and cross-flow velocity, but so does the energy required. </a:t>
            </a:r>
          </a:p>
          <a:p>
            <a:pPr algn="just"/>
            <a:r>
              <a:rPr lang="en-US" dirty="0"/>
              <a:t>In most cases, the </a:t>
            </a:r>
            <a:r>
              <a:rPr lang="en-US" b="1" dirty="0">
                <a:solidFill>
                  <a:srgbClr val="FF0000"/>
                </a:solidFill>
              </a:rPr>
              <a:t>capital cost</a:t>
            </a:r>
            <a:r>
              <a:rPr lang="en-US" dirty="0"/>
              <a:t> is the largest cost in a membrane plant. The main </a:t>
            </a:r>
            <a:r>
              <a:rPr lang="en-US" b="1" dirty="0">
                <a:solidFill>
                  <a:srgbClr val="FF0000"/>
                </a:solidFill>
              </a:rPr>
              <a:t>operating costs </a:t>
            </a:r>
            <a:r>
              <a:rPr lang="en-US" dirty="0"/>
              <a:t>are: for electricity, replacement of membranes and cleaning; maintenance and labor cost.  </a:t>
            </a:r>
            <a:endParaRPr lang="en-MY" dirty="0"/>
          </a:p>
        </p:txBody>
      </p:sp>
    </p:spTree>
    <p:extLst>
      <p:ext uri="{BB962C8B-B14F-4D97-AF65-F5344CB8AC3E}">
        <p14:creationId xmlns:p14="http://schemas.microsoft.com/office/powerpoint/2010/main" val="66662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2176-89EF-4B87-8F75-4A85E4401D8E}"/>
              </a:ext>
            </a:extLst>
          </p:cNvPr>
          <p:cNvSpPr>
            <a:spLocks noGrp="1"/>
          </p:cNvSpPr>
          <p:nvPr>
            <p:ph type="title"/>
          </p:nvPr>
        </p:nvSpPr>
        <p:spPr/>
        <p:txBody>
          <a:bodyPr/>
          <a:lstStyle/>
          <a:p>
            <a:r>
              <a:rPr lang="en-MY" b="1" dirty="0"/>
              <a:t>Process Design</a:t>
            </a:r>
          </a:p>
        </p:txBody>
      </p:sp>
      <p:sp>
        <p:nvSpPr>
          <p:cNvPr id="3" name="Content Placeholder 2">
            <a:extLst>
              <a:ext uri="{FF2B5EF4-FFF2-40B4-BE49-F238E27FC236}">
                <a16:creationId xmlns:a16="http://schemas.microsoft.com/office/drawing/2014/main" id="{33A11371-8D57-43DF-809D-05E4AAC1D59B}"/>
              </a:ext>
            </a:extLst>
          </p:cNvPr>
          <p:cNvSpPr>
            <a:spLocks noGrp="1"/>
          </p:cNvSpPr>
          <p:nvPr>
            <p:ph idx="1"/>
          </p:nvPr>
        </p:nvSpPr>
        <p:spPr/>
        <p:txBody>
          <a:bodyPr/>
          <a:lstStyle/>
          <a:p>
            <a:pPr marL="0" indent="0">
              <a:buNone/>
            </a:pPr>
            <a:r>
              <a:rPr lang="en-MY" b="1" dirty="0"/>
              <a:t>Flux during concentration </a:t>
            </a:r>
            <a:r>
              <a:rPr lang="en-MY" dirty="0"/>
              <a:t>- </a:t>
            </a:r>
            <a:r>
              <a:rPr lang="en-US" dirty="0"/>
              <a:t>The flux decreases as volume reduction (VR) increases </a:t>
            </a:r>
          </a:p>
          <a:p>
            <a:pPr marL="0" indent="0">
              <a:buNone/>
            </a:pPr>
            <a:r>
              <a:rPr lang="en-US" dirty="0"/>
              <a:t>The average flux during batch concentration: </a:t>
            </a:r>
          </a:p>
          <a:p>
            <a:pPr marL="0" indent="0">
              <a:buNone/>
            </a:pPr>
            <a:endParaRPr lang="en-US" dirty="0"/>
          </a:p>
          <a:p>
            <a:pPr marL="0" indent="0">
              <a:buNone/>
            </a:pPr>
            <a:endParaRPr lang="en-US" dirty="0"/>
          </a:p>
          <a:p>
            <a:pPr marL="0" indent="0">
              <a:buNone/>
            </a:pPr>
            <a:endParaRPr lang="en-US" dirty="0"/>
          </a:p>
          <a:p>
            <a:pPr marL="0" indent="0">
              <a:buNone/>
            </a:pPr>
            <a:r>
              <a:rPr lang="en-US" dirty="0"/>
              <a:t>where </a:t>
            </a:r>
            <a:r>
              <a:rPr lang="en-US" i="1" dirty="0"/>
              <a:t>a</a:t>
            </a:r>
            <a:r>
              <a:rPr lang="en-US" dirty="0"/>
              <a:t>, </a:t>
            </a:r>
            <a:r>
              <a:rPr lang="en-US" i="1" dirty="0"/>
              <a:t>b</a:t>
            </a:r>
            <a:r>
              <a:rPr lang="en-US" dirty="0"/>
              <a:t>, </a:t>
            </a:r>
            <a:r>
              <a:rPr lang="en-US" i="1" dirty="0"/>
              <a:t>c </a:t>
            </a:r>
            <a:r>
              <a:rPr lang="en-US" dirty="0"/>
              <a:t>and </a:t>
            </a:r>
            <a:r>
              <a:rPr lang="en-US" i="1" dirty="0"/>
              <a:t>d </a:t>
            </a:r>
            <a:r>
              <a:rPr lang="en-US" dirty="0"/>
              <a:t>are polynomial coefficients. </a:t>
            </a:r>
            <a:br>
              <a:rPr lang="en-US" dirty="0"/>
            </a:br>
            <a:endParaRPr lang="en-MY" dirty="0"/>
          </a:p>
        </p:txBody>
      </p:sp>
      <p:pic>
        <p:nvPicPr>
          <p:cNvPr id="4" name="Picture 3">
            <a:extLst>
              <a:ext uri="{FF2B5EF4-FFF2-40B4-BE49-F238E27FC236}">
                <a16:creationId xmlns:a16="http://schemas.microsoft.com/office/drawing/2014/main" id="{63136A78-B48B-476F-BBC9-B2E314047AB5}"/>
              </a:ext>
            </a:extLst>
          </p:cNvPr>
          <p:cNvPicPr>
            <a:picLocks noChangeAspect="1"/>
          </p:cNvPicPr>
          <p:nvPr/>
        </p:nvPicPr>
        <p:blipFill rotWithShape="1">
          <a:blip r:embed="rId2"/>
          <a:srcRect l="29909" t="53333" r="28072" b="36918"/>
          <a:stretch/>
        </p:blipFill>
        <p:spPr>
          <a:xfrm>
            <a:off x="3244645" y="3429000"/>
            <a:ext cx="5239146" cy="973394"/>
          </a:xfrm>
          <a:prstGeom prst="rect">
            <a:avLst/>
          </a:prstGeom>
        </p:spPr>
      </p:pic>
    </p:spTree>
    <p:extLst>
      <p:ext uri="{BB962C8B-B14F-4D97-AF65-F5344CB8AC3E}">
        <p14:creationId xmlns:p14="http://schemas.microsoft.com/office/powerpoint/2010/main" val="409768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ADE7F-DA5A-47B7-9ACC-D27E283C5BB2}"/>
              </a:ext>
            </a:extLst>
          </p:cNvPr>
          <p:cNvSpPr>
            <a:spLocks noGrp="1"/>
          </p:cNvSpPr>
          <p:nvPr>
            <p:ph idx="1"/>
          </p:nvPr>
        </p:nvSpPr>
        <p:spPr>
          <a:xfrm>
            <a:off x="435429" y="403982"/>
            <a:ext cx="11364685" cy="6170989"/>
          </a:xfrm>
        </p:spPr>
        <p:txBody>
          <a:bodyPr>
            <a:normAutofit fontScale="85000" lnSpcReduction="20000"/>
          </a:bodyPr>
          <a:lstStyle/>
          <a:p>
            <a:r>
              <a:rPr lang="en-MY" b="1" dirty="0"/>
              <a:t>Retention – </a:t>
            </a:r>
            <a:r>
              <a:rPr lang="en-US" dirty="0"/>
              <a:t>A membrane that retains all solutes has a retention of 100%, and the retention is 0 if no solutes are retained. </a:t>
            </a:r>
          </a:p>
          <a:p>
            <a:pPr marL="0" indent="0">
              <a:buNone/>
            </a:pPr>
            <a:r>
              <a:rPr lang="en-US" dirty="0"/>
              <a:t>   The retention is defined as: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 </a:t>
            </a:r>
            <a:r>
              <a:rPr lang="en-US" i="1" dirty="0"/>
              <a:t>C</a:t>
            </a:r>
            <a:r>
              <a:rPr lang="en-US" i="1" baseline="-25000" dirty="0"/>
              <a:t>p</a:t>
            </a:r>
            <a:r>
              <a:rPr lang="en-US" i="1" dirty="0"/>
              <a:t> </a:t>
            </a:r>
            <a:r>
              <a:rPr lang="en-US" dirty="0"/>
              <a:t>and </a:t>
            </a:r>
            <a:r>
              <a:rPr lang="en-US" i="1" dirty="0"/>
              <a:t>C</a:t>
            </a:r>
            <a:r>
              <a:rPr lang="en-US" i="1" baseline="-25000" dirty="0"/>
              <a:t>r</a:t>
            </a:r>
            <a:r>
              <a:rPr lang="en-US" i="1" dirty="0"/>
              <a:t> </a:t>
            </a:r>
            <a:r>
              <a:rPr lang="en-US" dirty="0"/>
              <a:t>are the concentrations in the permeate and in the retentate. </a:t>
            </a:r>
          </a:p>
          <a:p>
            <a:pPr marL="0" indent="0">
              <a:buNone/>
            </a:pPr>
            <a:br>
              <a:rPr lang="en-US" dirty="0"/>
            </a:br>
            <a:r>
              <a:rPr lang="en-US" dirty="0"/>
              <a:t>If the retention is constant during concentration, the correlation between the retentate concentration and VR in a batch process follows the relationship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 </a:t>
            </a:r>
            <a:r>
              <a:rPr lang="en-US" i="1" dirty="0"/>
              <a:t>C</a:t>
            </a:r>
            <a:r>
              <a:rPr lang="en-US" i="1" baseline="-25000" dirty="0"/>
              <a:t> </a:t>
            </a:r>
            <a:r>
              <a:rPr lang="en-US" baseline="-25000" dirty="0"/>
              <a:t>0 </a:t>
            </a:r>
            <a:r>
              <a:rPr lang="en-US" dirty="0"/>
              <a:t>is the initial concentration. </a:t>
            </a:r>
          </a:p>
          <a:p>
            <a:pPr marL="0" indent="0">
              <a:buNone/>
            </a:pPr>
            <a:r>
              <a:rPr lang="en-US" dirty="0"/>
              <a:t>The retention of </a:t>
            </a:r>
            <a:r>
              <a:rPr lang="en-US" dirty="0" err="1"/>
              <a:t>multidisperse</a:t>
            </a:r>
            <a:r>
              <a:rPr lang="en-US" dirty="0"/>
              <a:t> compounds commonly increases during concentration.</a:t>
            </a:r>
            <a:endParaRPr lang="en-MY" b="1" dirty="0"/>
          </a:p>
        </p:txBody>
      </p:sp>
      <p:pic>
        <p:nvPicPr>
          <p:cNvPr id="4" name="Picture 3">
            <a:extLst>
              <a:ext uri="{FF2B5EF4-FFF2-40B4-BE49-F238E27FC236}">
                <a16:creationId xmlns:a16="http://schemas.microsoft.com/office/drawing/2014/main" id="{7A79AD54-308D-46CE-97DA-B0FD7B186ADA}"/>
              </a:ext>
            </a:extLst>
          </p:cNvPr>
          <p:cNvPicPr>
            <a:picLocks noChangeAspect="1"/>
          </p:cNvPicPr>
          <p:nvPr/>
        </p:nvPicPr>
        <p:blipFill rotWithShape="1">
          <a:blip r:embed="rId2"/>
          <a:srcRect l="40170" t="51640" r="36950" b="38836"/>
          <a:stretch/>
        </p:blipFill>
        <p:spPr>
          <a:xfrm>
            <a:off x="3505199" y="1411513"/>
            <a:ext cx="4034972" cy="1344991"/>
          </a:xfrm>
          <a:prstGeom prst="rect">
            <a:avLst/>
          </a:prstGeom>
        </p:spPr>
      </p:pic>
      <p:pic>
        <p:nvPicPr>
          <p:cNvPr id="6" name="Picture 5">
            <a:extLst>
              <a:ext uri="{FF2B5EF4-FFF2-40B4-BE49-F238E27FC236}">
                <a16:creationId xmlns:a16="http://schemas.microsoft.com/office/drawing/2014/main" id="{91DF8292-2ED2-4282-ABA1-A72B5D79FD73}"/>
              </a:ext>
            </a:extLst>
          </p:cNvPr>
          <p:cNvPicPr>
            <a:picLocks noChangeAspect="1"/>
          </p:cNvPicPr>
          <p:nvPr/>
        </p:nvPicPr>
        <p:blipFill rotWithShape="1">
          <a:blip r:embed="rId3"/>
          <a:srcRect l="41865" t="36702" r="35764" b="53863"/>
          <a:stretch/>
        </p:blipFill>
        <p:spPr>
          <a:xfrm>
            <a:off x="3251199" y="4454677"/>
            <a:ext cx="3982643" cy="1344991"/>
          </a:xfrm>
          <a:prstGeom prst="rect">
            <a:avLst/>
          </a:prstGeom>
        </p:spPr>
      </p:pic>
    </p:spTree>
    <p:extLst>
      <p:ext uri="{BB962C8B-B14F-4D97-AF65-F5344CB8AC3E}">
        <p14:creationId xmlns:p14="http://schemas.microsoft.com/office/powerpoint/2010/main" val="101542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859EDF-3FA8-4E0B-8812-3110D8B985F5}"/>
              </a:ext>
            </a:extLst>
          </p:cNvPr>
          <p:cNvSpPr>
            <a:spLocks noGrp="1"/>
          </p:cNvSpPr>
          <p:nvPr>
            <p:ph idx="1"/>
          </p:nvPr>
        </p:nvSpPr>
        <p:spPr>
          <a:xfrm>
            <a:off x="838200" y="667657"/>
            <a:ext cx="10515600" cy="5509306"/>
          </a:xfrm>
        </p:spPr>
        <p:txBody>
          <a:bodyPr>
            <a:normAutofit fontScale="92500"/>
          </a:bodyPr>
          <a:lstStyle/>
          <a:p>
            <a:r>
              <a:rPr lang="en-MY" b="1" dirty="0"/>
              <a:t>Recovery and purity</a:t>
            </a:r>
            <a:r>
              <a:rPr lang="en-MY" dirty="0"/>
              <a:t> </a:t>
            </a:r>
          </a:p>
          <a:p>
            <a:pPr marL="0" indent="0">
              <a:buNone/>
            </a:pPr>
            <a:r>
              <a:rPr lang="en-US" b="1" dirty="0"/>
              <a:t>Recovery </a:t>
            </a:r>
            <a:r>
              <a:rPr lang="en-US" dirty="0"/>
              <a:t>is the fraction of a component in the feed that is collected as a useful product. If the retention is constant during concentration and the retentate is the product, recovery is given by: </a:t>
            </a:r>
          </a:p>
          <a:p>
            <a:pPr marL="0" indent="0">
              <a:buNone/>
            </a:pPr>
            <a:endParaRPr lang="en-US" dirty="0"/>
          </a:p>
          <a:p>
            <a:pPr marL="0" indent="0">
              <a:buNone/>
            </a:pPr>
            <a:endParaRPr lang="en-US" dirty="0"/>
          </a:p>
          <a:p>
            <a:pPr marL="0" indent="0">
              <a:buNone/>
            </a:pPr>
            <a:endParaRPr lang="en-US" dirty="0"/>
          </a:p>
          <a:p>
            <a:pPr marL="0" indent="0">
              <a:buNone/>
            </a:pPr>
            <a:r>
              <a:rPr lang="en-US" dirty="0"/>
              <a:t>where </a:t>
            </a:r>
            <a:r>
              <a:rPr lang="en-US" i="1" dirty="0" err="1"/>
              <a:t>m</a:t>
            </a:r>
            <a:r>
              <a:rPr lang="en-US" i="1" baseline="-25000" dirty="0" err="1"/>
              <a:t>r</a:t>
            </a:r>
            <a:r>
              <a:rPr lang="en-US" i="1" dirty="0"/>
              <a:t> </a:t>
            </a:r>
            <a:r>
              <a:rPr lang="en-US" dirty="0"/>
              <a:t>and </a:t>
            </a:r>
            <a:r>
              <a:rPr lang="en-US" i="1" dirty="0"/>
              <a:t>m</a:t>
            </a:r>
            <a:r>
              <a:rPr lang="en-US" i="1" baseline="-25000" dirty="0"/>
              <a:t>0</a:t>
            </a:r>
            <a:r>
              <a:rPr lang="en-US" i="1" dirty="0"/>
              <a:t> </a:t>
            </a:r>
            <a:r>
              <a:rPr lang="en-US" dirty="0"/>
              <a:t>are the amounts of substance in the retentate and feed. </a:t>
            </a:r>
          </a:p>
          <a:p>
            <a:pPr marL="0" indent="0">
              <a:buNone/>
            </a:pPr>
            <a:r>
              <a:rPr lang="en-US" dirty="0"/>
              <a:t>If R </a:t>
            </a:r>
            <a:r>
              <a:rPr lang="en-US" i="1" dirty="0"/>
              <a:t>&lt; </a:t>
            </a:r>
            <a:r>
              <a:rPr lang="en-US" dirty="0"/>
              <a:t>100%, part of the product is lost with the permeate during concentration, which reduces the recovery. </a:t>
            </a:r>
            <a:br>
              <a:rPr lang="en-US" dirty="0"/>
            </a:br>
            <a:br>
              <a:rPr lang="en-US" dirty="0"/>
            </a:br>
            <a:r>
              <a:rPr lang="en-US" dirty="0"/>
              <a:t>If the retention is zero, the concentration in the permeate is similar to that in the retentate, and the amount removed depends only on the VR</a:t>
            </a:r>
            <a:endParaRPr lang="en-MY" dirty="0"/>
          </a:p>
        </p:txBody>
      </p:sp>
      <p:pic>
        <p:nvPicPr>
          <p:cNvPr id="4" name="Picture 3">
            <a:extLst>
              <a:ext uri="{FF2B5EF4-FFF2-40B4-BE49-F238E27FC236}">
                <a16:creationId xmlns:a16="http://schemas.microsoft.com/office/drawing/2014/main" id="{D45DFD08-B014-4FCF-8B0D-EFC9784975E3}"/>
              </a:ext>
            </a:extLst>
          </p:cNvPr>
          <p:cNvPicPr>
            <a:picLocks noChangeAspect="1"/>
          </p:cNvPicPr>
          <p:nvPr/>
        </p:nvPicPr>
        <p:blipFill rotWithShape="1">
          <a:blip r:embed="rId2"/>
          <a:srcRect l="36781" t="61270" r="32459" b="31428"/>
          <a:stretch/>
        </p:blipFill>
        <p:spPr>
          <a:xfrm>
            <a:off x="2795170" y="2555334"/>
            <a:ext cx="5268686" cy="1001486"/>
          </a:xfrm>
          <a:prstGeom prst="rect">
            <a:avLst/>
          </a:prstGeom>
        </p:spPr>
      </p:pic>
    </p:spTree>
    <p:extLst>
      <p:ext uri="{BB962C8B-B14F-4D97-AF65-F5344CB8AC3E}">
        <p14:creationId xmlns:p14="http://schemas.microsoft.com/office/powerpoint/2010/main" val="180567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69B3-3FC6-4B5A-B32D-95A5441F57E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7F6CF7BC-A7B4-480C-BA91-31A2A5BDA94A}"/>
              </a:ext>
            </a:extLst>
          </p:cNvPr>
          <p:cNvSpPr>
            <a:spLocks noGrp="1"/>
          </p:cNvSpPr>
          <p:nvPr>
            <p:ph idx="1"/>
          </p:nvPr>
        </p:nvSpPr>
        <p:spPr/>
        <p:txBody>
          <a:bodyPr>
            <a:normAutofit fontScale="92500" lnSpcReduction="10000"/>
          </a:bodyPr>
          <a:lstStyle/>
          <a:p>
            <a:pPr marL="0" indent="0">
              <a:buNone/>
            </a:pPr>
            <a:r>
              <a:rPr lang="en-US" b="1" dirty="0"/>
              <a:t>Purity</a:t>
            </a:r>
            <a:r>
              <a:rPr lang="en-US" dirty="0"/>
              <a:t> of the product depends on the concentration of all compounds in the product stream. </a:t>
            </a:r>
          </a:p>
          <a:p>
            <a:pPr marL="0" indent="0">
              <a:buNone/>
            </a:pPr>
            <a:r>
              <a:rPr lang="en-US" dirty="0"/>
              <a:t>The purity of the product in the retentate is: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 </a:t>
            </a:r>
            <a:r>
              <a:rPr lang="en-US" i="1" dirty="0"/>
              <a:t>C</a:t>
            </a:r>
            <a:r>
              <a:rPr lang="en-US" i="1" baseline="-25000" dirty="0"/>
              <a:t>r</a:t>
            </a:r>
            <a:r>
              <a:rPr lang="en-US" i="1" dirty="0"/>
              <a:t> </a:t>
            </a:r>
            <a:r>
              <a:rPr lang="en-US" dirty="0"/>
              <a:t>and </a:t>
            </a:r>
            <a:r>
              <a:rPr lang="en-US" i="1" dirty="0" err="1"/>
              <a:t>ƩC</a:t>
            </a:r>
            <a:r>
              <a:rPr lang="en-US" i="1" baseline="-25000" dirty="0" err="1"/>
              <a:t>i</a:t>
            </a:r>
            <a:r>
              <a:rPr lang="en-US" i="1" dirty="0"/>
              <a:t> </a:t>
            </a:r>
            <a:r>
              <a:rPr lang="en-US" dirty="0"/>
              <a:t>are the concentrations of the product and of all compounds in the retentate. </a:t>
            </a:r>
            <a:br>
              <a:rPr lang="en-US" dirty="0"/>
            </a:br>
            <a:endParaRPr lang="en-MY" dirty="0"/>
          </a:p>
        </p:txBody>
      </p:sp>
      <p:pic>
        <p:nvPicPr>
          <p:cNvPr id="4" name="Picture 3">
            <a:extLst>
              <a:ext uri="{FF2B5EF4-FFF2-40B4-BE49-F238E27FC236}">
                <a16:creationId xmlns:a16="http://schemas.microsoft.com/office/drawing/2014/main" id="{94CF298F-FF6D-430E-B836-884D4E27EE31}"/>
              </a:ext>
            </a:extLst>
          </p:cNvPr>
          <p:cNvPicPr>
            <a:picLocks noChangeAspect="1"/>
          </p:cNvPicPr>
          <p:nvPr/>
        </p:nvPicPr>
        <p:blipFill rotWithShape="1">
          <a:blip r:embed="rId2"/>
          <a:srcRect l="41866" t="67937" r="36526" b="21587"/>
          <a:stretch/>
        </p:blipFill>
        <p:spPr>
          <a:xfrm>
            <a:off x="3200399" y="3145972"/>
            <a:ext cx="3617027" cy="1404257"/>
          </a:xfrm>
          <a:prstGeom prst="rect">
            <a:avLst/>
          </a:prstGeom>
        </p:spPr>
      </p:pic>
    </p:spTree>
    <p:extLst>
      <p:ext uri="{BB962C8B-B14F-4D97-AF65-F5344CB8AC3E}">
        <p14:creationId xmlns:p14="http://schemas.microsoft.com/office/powerpoint/2010/main" val="191604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3C40D-957A-4796-B0C9-59267841FC1E}"/>
              </a:ext>
            </a:extLst>
          </p:cNvPr>
          <p:cNvSpPr>
            <a:spLocks noGrp="1"/>
          </p:cNvSpPr>
          <p:nvPr>
            <p:ph type="ctrTitle"/>
          </p:nvPr>
        </p:nvSpPr>
        <p:spPr>
          <a:xfrm>
            <a:off x="1524000" y="1122363"/>
            <a:ext cx="9144000" cy="2387600"/>
          </a:xfrm>
        </p:spPr>
        <p:txBody>
          <a:bodyPr/>
          <a:lstStyle/>
          <a:p>
            <a:r>
              <a:rPr lang="en-MY"/>
              <a:t>MEMBRANE SEPARATION</a:t>
            </a:r>
            <a:endParaRPr lang="en-MY" dirty="0"/>
          </a:p>
        </p:txBody>
      </p:sp>
      <p:sp>
        <p:nvSpPr>
          <p:cNvPr id="3" name="Subtitle 2">
            <a:extLst>
              <a:ext uri="{FF2B5EF4-FFF2-40B4-BE49-F238E27FC236}">
                <a16:creationId xmlns:a16="http://schemas.microsoft.com/office/drawing/2014/main" id="{48674CFC-B1EC-489A-AA02-51725718E941}"/>
              </a:ext>
            </a:extLst>
          </p:cNvPr>
          <p:cNvSpPr>
            <a:spLocks noGrp="1"/>
          </p:cNvSpPr>
          <p:nvPr>
            <p:ph type="subTitle" idx="1"/>
          </p:nvPr>
        </p:nvSpPr>
        <p:spPr>
          <a:xfrm>
            <a:off x="1524000" y="3602038"/>
            <a:ext cx="9144000" cy="1655762"/>
          </a:xfrm>
        </p:spPr>
        <p:txBody>
          <a:bodyPr>
            <a:normAutofit/>
          </a:bodyPr>
          <a:lstStyle/>
          <a:p>
            <a:r>
              <a:rPr lang="en-MY" b="1" dirty="0"/>
              <a:t>Microfiltration, Ultrafiltration and </a:t>
            </a:r>
            <a:r>
              <a:rPr lang="en-MY" b="1" dirty="0" err="1"/>
              <a:t>Diafiltration</a:t>
            </a:r>
            <a:r>
              <a:rPr lang="en-MY" dirty="0"/>
              <a:t> </a:t>
            </a:r>
            <a:br>
              <a:rPr lang="en-MY" dirty="0"/>
            </a:br>
            <a:r>
              <a:rPr lang="en-MY" b="1" dirty="0"/>
              <a:t>Nanofiltration</a:t>
            </a:r>
            <a:r>
              <a:rPr lang="en-MY" dirty="0"/>
              <a:t> </a:t>
            </a:r>
            <a:br>
              <a:rPr lang="en-MY" dirty="0"/>
            </a:br>
            <a:r>
              <a:rPr lang="en-MY" b="1" dirty="0"/>
              <a:t>Membrane Pervaporation</a:t>
            </a:r>
            <a:r>
              <a:rPr lang="en-MY" dirty="0"/>
              <a:t> </a:t>
            </a:r>
            <a:br>
              <a:rPr lang="en-MY" dirty="0"/>
            </a:br>
            <a:r>
              <a:rPr lang="en-MY" b="1" dirty="0"/>
              <a:t>Membrane Distillation</a:t>
            </a:r>
            <a:r>
              <a:rPr lang="en-MY" dirty="0"/>
              <a:t> </a:t>
            </a:r>
          </a:p>
        </p:txBody>
      </p:sp>
    </p:spTree>
    <p:extLst>
      <p:ext uri="{BB962C8B-B14F-4D97-AF65-F5344CB8AC3E}">
        <p14:creationId xmlns:p14="http://schemas.microsoft.com/office/powerpoint/2010/main" val="240311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5D20-0BFC-4DF8-8C85-25992E4D2FF6}"/>
              </a:ext>
            </a:extLst>
          </p:cNvPr>
          <p:cNvSpPr>
            <a:spLocks noGrp="1"/>
          </p:cNvSpPr>
          <p:nvPr>
            <p:ph type="title"/>
          </p:nvPr>
        </p:nvSpPr>
        <p:spPr/>
        <p:txBody>
          <a:bodyPr/>
          <a:lstStyle/>
          <a:p>
            <a:r>
              <a:rPr lang="en-MY" dirty="0"/>
              <a:t>Operating parameters</a:t>
            </a:r>
          </a:p>
        </p:txBody>
      </p:sp>
      <p:sp>
        <p:nvSpPr>
          <p:cNvPr id="3" name="Content Placeholder 2">
            <a:extLst>
              <a:ext uri="{FF2B5EF4-FFF2-40B4-BE49-F238E27FC236}">
                <a16:creationId xmlns:a16="http://schemas.microsoft.com/office/drawing/2014/main" id="{4C189F5F-599A-466A-95B1-A6C3AB5D5D74}"/>
              </a:ext>
            </a:extLst>
          </p:cNvPr>
          <p:cNvSpPr>
            <a:spLocks noGrp="1"/>
          </p:cNvSpPr>
          <p:nvPr>
            <p:ph idx="1"/>
          </p:nvPr>
        </p:nvSpPr>
        <p:spPr/>
        <p:txBody>
          <a:bodyPr/>
          <a:lstStyle/>
          <a:p>
            <a:pPr marL="0" indent="0">
              <a:buNone/>
            </a:pPr>
            <a:r>
              <a:rPr lang="en-US" dirty="0"/>
              <a:t>• the transmembrane pressure (TMP);</a:t>
            </a:r>
            <a:br>
              <a:rPr lang="en-US" dirty="0"/>
            </a:br>
            <a:r>
              <a:rPr lang="en-US" dirty="0"/>
              <a:t>• the cross-flow velocity;</a:t>
            </a:r>
            <a:br>
              <a:rPr lang="en-US" dirty="0"/>
            </a:br>
            <a:r>
              <a:rPr lang="en-US" dirty="0"/>
              <a:t>• the temperature; and</a:t>
            </a:r>
            <a:br>
              <a:rPr lang="en-US" dirty="0"/>
            </a:br>
            <a:r>
              <a:rPr lang="en-US" dirty="0"/>
              <a:t>• the </a:t>
            </a:r>
            <a:r>
              <a:rPr lang="en-US" dirty="0" err="1"/>
              <a:t>pH.</a:t>
            </a:r>
            <a:r>
              <a:rPr lang="en-US" dirty="0"/>
              <a:t> </a:t>
            </a:r>
            <a:br>
              <a:rPr lang="en-US" dirty="0"/>
            </a:br>
            <a:endParaRPr lang="en-MY" dirty="0"/>
          </a:p>
        </p:txBody>
      </p:sp>
    </p:spTree>
    <p:extLst>
      <p:ext uri="{BB962C8B-B14F-4D97-AF65-F5344CB8AC3E}">
        <p14:creationId xmlns:p14="http://schemas.microsoft.com/office/powerpoint/2010/main" val="2369903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8507-B5A5-4B63-9535-16DB70B36478}"/>
              </a:ext>
            </a:extLst>
          </p:cNvPr>
          <p:cNvSpPr>
            <a:spLocks noGrp="1"/>
          </p:cNvSpPr>
          <p:nvPr>
            <p:ph type="title"/>
          </p:nvPr>
        </p:nvSpPr>
        <p:spPr/>
        <p:txBody>
          <a:bodyPr/>
          <a:lstStyle/>
          <a:p>
            <a:r>
              <a:rPr lang="en-MY" dirty="0"/>
              <a:t>Pressure</a:t>
            </a:r>
          </a:p>
        </p:txBody>
      </p:sp>
      <p:sp>
        <p:nvSpPr>
          <p:cNvPr id="3" name="Content Placeholder 2">
            <a:extLst>
              <a:ext uri="{FF2B5EF4-FFF2-40B4-BE49-F238E27FC236}">
                <a16:creationId xmlns:a16="http://schemas.microsoft.com/office/drawing/2014/main" id="{0EA8A914-81EE-4E05-AB4C-581506200371}"/>
              </a:ext>
            </a:extLst>
          </p:cNvPr>
          <p:cNvSpPr>
            <a:spLocks noGrp="1"/>
          </p:cNvSpPr>
          <p:nvPr>
            <p:ph idx="1"/>
          </p:nvPr>
        </p:nvSpPr>
        <p:spPr/>
        <p:txBody>
          <a:bodyPr/>
          <a:lstStyle/>
          <a:p>
            <a:r>
              <a:rPr lang="en-US" dirty="0"/>
              <a:t>The pressure in a membrane plant is measured at the inlet, pin, and outlet, pout, of the membrane module and on the permeate side, pp</a:t>
            </a:r>
          </a:p>
          <a:p>
            <a:r>
              <a:rPr lang="en-US" dirty="0"/>
              <a:t>The </a:t>
            </a:r>
            <a:r>
              <a:rPr lang="en-US" b="1" dirty="0"/>
              <a:t>transmembrane pressure</a:t>
            </a:r>
            <a:r>
              <a:rPr lang="en-US" dirty="0"/>
              <a:t>, is the driving force in UF and MF. The TMP used in the following Equation is generally the average pressure difference across the membrane: </a:t>
            </a:r>
            <a:br>
              <a:rPr lang="en-US" dirty="0"/>
            </a:br>
            <a:endParaRPr lang="en-MY" dirty="0"/>
          </a:p>
        </p:txBody>
      </p:sp>
      <p:pic>
        <p:nvPicPr>
          <p:cNvPr id="4" name="Picture 3">
            <a:extLst>
              <a:ext uri="{FF2B5EF4-FFF2-40B4-BE49-F238E27FC236}">
                <a16:creationId xmlns:a16="http://schemas.microsoft.com/office/drawing/2014/main" id="{DE2BC175-2E56-4874-A1EF-38E52E46187F}"/>
              </a:ext>
            </a:extLst>
          </p:cNvPr>
          <p:cNvPicPr>
            <a:picLocks noChangeAspect="1"/>
          </p:cNvPicPr>
          <p:nvPr/>
        </p:nvPicPr>
        <p:blipFill rotWithShape="1">
          <a:blip r:embed="rId2"/>
          <a:srcRect l="66613" t="46308" r="20565" b="47957"/>
          <a:stretch/>
        </p:blipFill>
        <p:spPr>
          <a:xfrm>
            <a:off x="391886" y="4460332"/>
            <a:ext cx="4181906" cy="1052053"/>
          </a:xfrm>
          <a:prstGeom prst="rect">
            <a:avLst/>
          </a:prstGeom>
        </p:spPr>
      </p:pic>
      <p:pic>
        <p:nvPicPr>
          <p:cNvPr id="5" name="Picture 4">
            <a:extLst>
              <a:ext uri="{FF2B5EF4-FFF2-40B4-BE49-F238E27FC236}">
                <a16:creationId xmlns:a16="http://schemas.microsoft.com/office/drawing/2014/main" id="{612AB822-7D96-49CD-9AF7-3C266C444F53}"/>
              </a:ext>
            </a:extLst>
          </p:cNvPr>
          <p:cNvPicPr>
            <a:picLocks noChangeAspect="1"/>
          </p:cNvPicPr>
          <p:nvPr/>
        </p:nvPicPr>
        <p:blipFill rotWithShape="1">
          <a:blip r:embed="rId3"/>
          <a:srcRect l="18571" t="59642" r="13214"/>
          <a:stretch/>
        </p:blipFill>
        <p:spPr>
          <a:xfrm>
            <a:off x="5395662" y="3883389"/>
            <a:ext cx="6237515" cy="2767782"/>
          </a:xfrm>
          <a:prstGeom prst="rect">
            <a:avLst/>
          </a:prstGeom>
        </p:spPr>
      </p:pic>
    </p:spTree>
    <p:extLst>
      <p:ext uri="{BB962C8B-B14F-4D97-AF65-F5344CB8AC3E}">
        <p14:creationId xmlns:p14="http://schemas.microsoft.com/office/powerpoint/2010/main" val="40870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5FB4-F96C-41E8-9EA3-E4DF922E5BAF}"/>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378DE77B-4C9C-465F-B36E-42C16DF60971}"/>
              </a:ext>
            </a:extLst>
          </p:cNvPr>
          <p:cNvSpPr>
            <a:spLocks noGrp="1"/>
          </p:cNvSpPr>
          <p:nvPr>
            <p:ph idx="1"/>
          </p:nvPr>
        </p:nvSpPr>
        <p:spPr>
          <a:xfrm>
            <a:off x="838200" y="3003890"/>
            <a:ext cx="10515600" cy="3695020"/>
          </a:xfrm>
        </p:spPr>
        <p:txBody>
          <a:bodyPr/>
          <a:lstStyle/>
          <a:p>
            <a:r>
              <a:rPr lang="en-US" dirty="0"/>
              <a:t>The TMP is usually regulated by the retentate valve. </a:t>
            </a:r>
          </a:p>
          <a:p>
            <a:r>
              <a:rPr lang="en-US" dirty="0"/>
              <a:t>However, when using ceramic membranes the TMP is often regulated by a valve on the permeate side of the module. </a:t>
            </a:r>
          </a:p>
          <a:p>
            <a:r>
              <a:rPr lang="en-US" dirty="0"/>
              <a:t>If there is no permeate valve, the permeate pressure equals atmospheric pressure. </a:t>
            </a:r>
            <a:br>
              <a:rPr lang="en-US" dirty="0"/>
            </a:br>
            <a:br>
              <a:rPr lang="en-US" dirty="0"/>
            </a:br>
            <a:endParaRPr lang="en-MY" dirty="0"/>
          </a:p>
        </p:txBody>
      </p:sp>
      <p:pic>
        <p:nvPicPr>
          <p:cNvPr id="4" name="Picture 3">
            <a:extLst>
              <a:ext uri="{FF2B5EF4-FFF2-40B4-BE49-F238E27FC236}">
                <a16:creationId xmlns:a16="http://schemas.microsoft.com/office/drawing/2014/main" id="{BA33FA81-5A6E-4709-AA02-837F5317AE1B}"/>
              </a:ext>
            </a:extLst>
          </p:cNvPr>
          <p:cNvPicPr>
            <a:picLocks noChangeAspect="1"/>
          </p:cNvPicPr>
          <p:nvPr/>
        </p:nvPicPr>
        <p:blipFill>
          <a:blip r:embed="rId2"/>
          <a:stretch>
            <a:fillRect/>
          </a:stretch>
        </p:blipFill>
        <p:spPr>
          <a:xfrm>
            <a:off x="3390071" y="610785"/>
            <a:ext cx="4695231" cy="2159806"/>
          </a:xfrm>
          <a:prstGeom prst="rect">
            <a:avLst/>
          </a:prstGeom>
        </p:spPr>
      </p:pic>
    </p:spTree>
    <p:extLst>
      <p:ext uri="{BB962C8B-B14F-4D97-AF65-F5344CB8AC3E}">
        <p14:creationId xmlns:p14="http://schemas.microsoft.com/office/powerpoint/2010/main" val="297412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0B1A-2A66-4813-92A5-DE5E08325648}"/>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E8B0856B-6F3C-4B87-864C-9E2321BCC33E}"/>
              </a:ext>
            </a:extLst>
          </p:cNvPr>
          <p:cNvSpPr>
            <a:spLocks noGrp="1"/>
          </p:cNvSpPr>
          <p:nvPr>
            <p:ph idx="1"/>
          </p:nvPr>
        </p:nvSpPr>
        <p:spPr/>
        <p:txBody>
          <a:bodyPr>
            <a:normAutofit/>
          </a:bodyPr>
          <a:lstStyle/>
          <a:p>
            <a:r>
              <a:rPr lang="en-US" b="1" dirty="0"/>
              <a:t>The frictional pressure drop </a:t>
            </a:r>
            <a:r>
              <a:rPr lang="en-US" dirty="0"/>
              <a:t>is the pressure difference between the inlet and outlet of the module. </a:t>
            </a:r>
          </a:p>
          <a:p>
            <a:endParaRPr lang="en-US" dirty="0"/>
          </a:p>
          <a:p>
            <a:pPr marL="0" indent="0">
              <a:buNone/>
            </a:pPr>
            <a:endParaRPr lang="en-US" dirty="0"/>
          </a:p>
          <a:p>
            <a:r>
              <a:rPr lang="en-US" dirty="0"/>
              <a:t>The pressure drop is often negligible in small bench-scale membrane modules but can be significant in full-scale modules. </a:t>
            </a:r>
          </a:p>
          <a:p>
            <a:r>
              <a:rPr lang="en-US" dirty="0"/>
              <a:t>If the inlet pressure is high, as during UF, the difference between the pressure at the inlet and the outlet is usually small enough to be considered negligible. </a:t>
            </a:r>
            <a:endParaRPr lang="en-MY" dirty="0"/>
          </a:p>
        </p:txBody>
      </p:sp>
      <p:pic>
        <p:nvPicPr>
          <p:cNvPr id="4" name="Picture 3">
            <a:extLst>
              <a:ext uri="{FF2B5EF4-FFF2-40B4-BE49-F238E27FC236}">
                <a16:creationId xmlns:a16="http://schemas.microsoft.com/office/drawing/2014/main" id="{5E7ABB2C-5240-4A7E-B431-B8EE27CE3EE2}"/>
              </a:ext>
            </a:extLst>
          </p:cNvPr>
          <p:cNvPicPr>
            <a:picLocks noChangeAspect="1"/>
          </p:cNvPicPr>
          <p:nvPr/>
        </p:nvPicPr>
        <p:blipFill rotWithShape="1">
          <a:blip r:embed="rId2"/>
          <a:srcRect l="44881" t="56325" r="41905" b="37515"/>
          <a:stretch/>
        </p:blipFill>
        <p:spPr>
          <a:xfrm>
            <a:off x="3759200" y="2772228"/>
            <a:ext cx="4085244" cy="1030515"/>
          </a:xfrm>
          <a:prstGeom prst="rect">
            <a:avLst/>
          </a:prstGeom>
        </p:spPr>
      </p:pic>
    </p:spTree>
    <p:extLst>
      <p:ext uri="{BB962C8B-B14F-4D97-AF65-F5344CB8AC3E}">
        <p14:creationId xmlns:p14="http://schemas.microsoft.com/office/powerpoint/2010/main" val="296040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E721-7255-41D0-B0DE-0EED5AFA65D6}"/>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8F1039D0-FF95-4A35-8415-71DD88A2B87F}"/>
              </a:ext>
            </a:extLst>
          </p:cNvPr>
          <p:cNvSpPr>
            <a:spLocks noGrp="1"/>
          </p:cNvSpPr>
          <p:nvPr>
            <p:ph idx="1"/>
          </p:nvPr>
        </p:nvSpPr>
        <p:spPr/>
        <p:txBody>
          <a:bodyPr>
            <a:normAutofit/>
          </a:bodyPr>
          <a:lstStyle/>
          <a:p>
            <a:pPr marL="0" indent="0">
              <a:buNone/>
            </a:pPr>
            <a:r>
              <a:rPr lang="en-MY" b="1" dirty="0"/>
              <a:t>Cross-flow velocity</a:t>
            </a:r>
            <a:r>
              <a:rPr lang="en-MY" dirty="0"/>
              <a:t> </a:t>
            </a:r>
            <a:r>
              <a:rPr lang="en-US" dirty="0"/>
              <a:t>is employed to reduce concentration polarization and increase mass transfer </a:t>
            </a:r>
          </a:p>
          <a:p>
            <a:pPr marL="0" indent="0">
              <a:buNone/>
            </a:pPr>
            <a:r>
              <a:rPr lang="en-US" dirty="0"/>
              <a:t>In the film theory, the fluid flow in the boundary layer adjacent to the membrane surface is assumed to be laminar, whereas the fluid flow outside this layer is turbulent with complete mixing of the solute. </a:t>
            </a:r>
          </a:p>
          <a:p>
            <a:pPr marL="0" indent="0">
              <a:buNone/>
            </a:pPr>
            <a:r>
              <a:rPr lang="en-US" dirty="0"/>
              <a:t>At steady state, the convective solute transport in the boundary layer is equal to the permeate flow, and the diffusive back transport of solute into the bulk solution. </a:t>
            </a:r>
          </a:p>
        </p:txBody>
      </p:sp>
    </p:spTree>
    <p:extLst>
      <p:ext uri="{BB962C8B-B14F-4D97-AF65-F5344CB8AC3E}">
        <p14:creationId xmlns:p14="http://schemas.microsoft.com/office/powerpoint/2010/main" val="29927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6483-6F14-40BD-9D25-43893E3841E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ED14950B-7BB0-40AD-B859-1EA8E068A05C}"/>
              </a:ext>
            </a:extLst>
          </p:cNvPr>
          <p:cNvSpPr>
            <a:spLocks noGrp="1"/>
          </p:cNvSpPr>
          <p:nvPr>
            <p:ph idx="1"/>
          </p:nvPr>
        </p:nvSpPr>
        <p:spPr/>
        <p:txBody>
          <a:bodyPr>
            <a:normAutofit/>
          </a:bodyPr>
          <a:lstStyle/>
          <a:p>
            <a:pPr marL="0" indent="0">
              <a:buNone/>
            </a:pPr>
            <a:r>
              <a:rPr lang="en-US" dirty="0"/>
              <a:t>The correlation between flux and concentration at the membrane surface given by the film theory model is: </a:t>
            </a:r>
          </a:p>
          <a:p>
            <a:pPr marL="0" indent="0">
              <a:buNone/>
            </a:pPr>
            <a:endParaRPr lang="en-US" dirty="0"/>
          </a:p>
          <a:p>
            <a:pPr marL="0" indent="0">
              <a:buNone/>
            </a:pPr>
            <a:endParaRPr lang="en-US" dirty="0"/>
          </a:p>
          <a:p>
            <a:pPr marL="0" indent="0">
              <a:buNone/>
            </a:pPr>
            <a:endParaRPr lang="en-US" dirty="0"/>
          </a:p>
          <a:p>
            <a:pPr marL="0" indent="0">
              <a:buNone/>
            </a:pPr>
            <a:r>
              <a:rPr lang="en-US" dirty="0"/>
              <a:t>where </a:t>
            </a:r>
            <a:r>
              <a:rPr lang="en-US" i="1" dirty="0"/>
              <a:t>k </a:t>
            </a:r>
            <a:r>
              <a:rPr lang="en-US" dirty="0"/>
              <a:t>= </a:t>
            </a:r>
            <a:r>
              <a:rPr lang="en-US" i="1" dirty="0"/>
              <a:t>D/δ </a:t>
            </a:r>
            <a:r>
              <a:rPr lang="en-US" dirty="0"/>
              <a:t>is the mass transfer coefficient and </a:t>
            </a:r>
            <a:r>
              <a:rPr lang="en-US" i="1" dirty="0"/>
              <a:t>Cm</a:t>
            </a:r>
            <a:r>
              <a:rPr lang="en-US" dirty="0"/>
              <a:t>, </a:t>
            </a:r>
            <a:r>
              <a:rPr lang="en-US" i="1" dirty="0" err="1"/>
              <a:t>Cb</a:t>
            </a:r>
            <a:r>
              <a:rPr lang="en-US" i="1" dirty="0"/>
              <a:t> </a:t>
            </a:r>
            <a:r>
              <a:rPr lang="en-US" dirty="0"/>
              <a:t>and </a:t>
            </a:r>
            <a:r>
              <a:rPr lang="en-US" i="1" dirty="0"/>
              <a:t>Cp </a:t>
            </a:r>
            <a:r>
              <a:rPr lang="en-US" dirty="0"/>
              <a:t>are the concentrations at the membrane surface, in the bulk solution and in the permeate. </a:t>
            </a:r>
            <a:r>
              <a:rPr lang="en-US" i="1" dirty="0"/>
              <a:t>D </a:t>
            </a:r>
            <a:r>
              <a:rPr lang="en-US" dirty="0"/>
              <a:t>is the diffusion coefficient and </a:t>
            </a:r>
            <a:r>
              <a:rPr lang="en-US" i="1" dirty="0"/>
              <a:t>δ </a:t>
            </a:r>
            <a:r>
              <a:rPr lang="en-US" dirty="0"/>
              <a:t>is the thickness of the boundary layer. </a:t>
            </a:r>
            <a:endParaRPr lang="en-MY" dirty="0"/>
          </a:p>
        </p:txBody>
      </p:sp>
      <p:pic>
        <p:nvPicPr>
          <p:cNvPr id="4" name="Picture 3">
            <a:extLst>
              <a:ext uri="{FF2B5EF4-FFF2-40B4-BE49-F238E27FC236}">
                <a16:creationId xmlns:a16="http://schemas.microsoft.com/office/drawing/2014/main" id="{1D67DB26-CCE3-48D0-9223-AC2D0DDC035E}"/>
              </a:ext>
            </a:extLst>
          </p:cNvPr>
          <p:cNvPicPr>
            <a:picLocks noChangeAspect="1"/>
          </p:cNvPicPr>
          <p:nvPr/>
        </p:nvPicPr>
        <p:blipFill rotWithShape="1">
          <a:blip r:embed="rId2"/>
          <a:srcRect l="44068" t="71535" r="34577" b="18518"/>
          <a:stretch/>
        </p:blipFill>
        <p:spPr>
          <a:xfrm>
            <a:off x="3846286" y="2627085"/>
            <a:ext cx="3302538" cy="1231900"/>
          </a:xfrm>
          <a:prstGeom prst="rect">
            <a:avLst/>
          </a:prstGeom>
        </p:spPr>
      </p:pic>
    </p:spTree>
    <p:extLst>
      <p:ext uri="{BB962C8B-B14F-4D97-AF65-F5344CB8AC3E}">
        <p14:creationId xmlns:p14="http://schemas.microsoft.com/office/powerpoint/2010/main" val="2190670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08B3C-E412-48EE-96E5-61B01F21022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7D0619C0-A4A0-49C9-8D17-546955647D18}"/>
              </a:ext>
            </a:extLst>
          </p:cNvPr>
          <p:cNvSpPr>
            <a:spLocks noGrp="1"/>
          </p:cNvSpPr>
          <p:nvPr>
            <p:ph idx="1"/>
          </p:nvPr>
        </p:nvSpPr>
        <p:spPr/>
        <p:txBody>
          <a:bodyPr/>
          <a:lstStyle/>
          <a:p>
            <a:r>
              <a:rPr lang="en-US" dirty="0"/>
              <a:t>In order to increase the flux, the mass transfer coefficient is normally increased by decreasing the boundary layer thickness.</a:t>
            </a:r>
          </a:p>
          <a:p>
            <a:r>
              <a:rPr lang="en-US" dirty="0"/>
              <a:t>In most modules the shear rate is enhanced by increasing the cross-flow velocity. </a:t>
            </a:r>
          </a:p>
          <a:p>
            <a:r>
              <a:rPr lang="en-US" dirty="0"/>
              <a:t>The mass transfer coefficient is also influenced by the viscosity, and hence by the concentration of the feed solution. </a:t>
            </a:r>
            <a:br>
              <a:rPr lang="en-US" dirty="0"/>
            </a:br>
            <a:br>
              <a:rPr lang="en-US" dirty="0"/>
            </a:br>
            <a:endParaRPr lang="en-MY" dirty="0"/>
          </a:p>
        </p:txBody>
      </p:sp>
    </p:spTree>
    <p:extLst>
      <p:ext uri="{BB962C8B-B14F-4D97-AF65-F5344CB8AC3E}">
        <p14:creationId xmlns:p14="http://schemas.microsoft.com/office/powerpoint/2010/main" val="197088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68B0-FF0E-4C9B-896F-E28B0AF2AD74}"/>
              </a:ext>
            </a:extLst>
          </p:cNvPr>
          <p:cNvSpPr>
            <a:spLocks noGrp="1"/>
          </p:cNvSpPr>
          <p:nvPr>
            <p:ph type="title"/>
          </p:nvPr>
        </p:nvSpPr>
        <p:spPr/>
        <p:txBody>
          <a:bodyPr/>
          <a:lstStyle/>
          <a:p>
            <a:r>
              <a:rPr lang="en-MY" dirty="0"/>
              <a:t>Temperature</a:t>
            </a:r>
          </a:p>
        </p:txBody>
      </p:sp>
      <p:sp>
        <p:nvSpPr>
          <p:cNvPr id="3" name="Content Placeholder 2">
            <a:extLst>
              <a:ext uri="{FF2B5EF4-FFF2-40B4-BE49-F238E27FC236}">
                <a16:creationId xmlns:a16="http://schemas.microsoft.com/office/drawing/2014/main" id="{0D655C21-7A2A-4AE1-A540-8085DA9E339F}"/>
              </a:ext>
            </a:extLst>
          </p:cNvPr>
          <p:cNvSpPr>
            <a:spLocks noGrp="1"/>
          </p:cNvSpPr>
          <p:nvPr>
            <p:ph idx="1"/>
          </p:nvPr>
        </p:nvSpPr>
        <p:spPr/>
        <p:txBody>
          <a:bodyPr>
            <a:normAutofit fontScale="92500"/>
          </a:bodyPr>
          <a:lstStyle/>
          <a:p>
            <a:pPr marL="0" indent="0">
              <a:buNone/>
            </a:pPr>
            <a:r>
              <a:rPr lang="en-US" dirty="0"/>
              <a:t>Increasing the feed solution temperature leads to three flux enhancing effects: </a:t>
            </a:r>
          </a:p>
          <a:p>
            <a:pPr marL="0" indent="0">
              <a:buNone/>
            </a:pPr>
            <a:endParaRPr lang="en-US" dirty="0"/>
          </a:p>
          <a:p>
            <a:pPr marL="571500" indent="-571500">
              <a:buAutoNum type="romanLcParenBoth"/>
            </a:pPr>
            <a:r>
              <a:rPr lang="en-US" dirty="0"/>
              <a:t>The viscosity of the permeate decreases which results in a higher flux</a:t>
            </a:r>
          </a:p>
          <a:p>
            <a:pPr marL="571500" indent="-571500">
              <a:buAutoNum type="romanLcParenBoth"/>
            </a:pPr>
            <a:r>
              <a:rPr lang="en-MY" dirty="0"/>
              <a:t>The lower viscosity </a:t>
            </a:r>
            <a:r>
              <a:rPr lang="en-US" dirty="0"/>
              <a:t>of the solution on the feed side of the membrane improves the mass transfer coefficient </a:t>
            </a:r>
          </a:p>
          <a:p>
            <a:pPr marL="571500" indent="-571500">
              <a:buAutoNum type="romanLcParenBoth"/>
            </a:pPr>
            <a:r>
              <a:rPr lang="en-US" dirty="0"/>
              <a:t>The lower bulk solution viscosity increases the Reynolds number, and hence, lowers the frictional pressure drop, which also has a positive effect on flux. </a:t>
            </a:r>
            <a:br>
              <a:rPr lang="en-US" dirty="0"/>
            </a:br>
            <a:endParaRPr lang="en-MY" dirty="0"/>
          </a:p>
        </p:txBody>
      </p:sp>
    </p:spTree>
    <p:extLst>
      <p:ext uri="{BB962C8B-B14F-4D97-AF65-F5344CB8AC3E}">
        <p14:creationId xmlns:p14="http://schemas.microsoft.com/office/powerpoint/2010/main" val="110197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7EA8-83F2-4280-AA0E-CBF437F3C236}"/>
              </a:ext>
            </a:extLst>
          </p:cNvPr>
          <p:cNvSpPr>
            <a:spLocks noGrp="1"/>
          </p:cNvSpPr>
          <p:nvPr>
            <p:ph type="title"/>
          </p:nvPr>
        </p:nvSpPr>
        <p:spPr/>
        <p:txBody>
          <a:bodyPr/>
          <a:lstStyle/>
          <a:p>
            <a:r>
              <a:rPr lang="en-MY" dirty="0"/>
              <a:t>Concentration</a:t>
            </a:r>
          </a:p>
        </p:txBody>
      </p:sp>
      <p:sp>
        <p:nvSpPr>
          <p:cNvPr id="3" name="Content Placeholder 2">
            <a:extLst>
              <a:ext uri="{FF2B5EF4-FFF2-40B4-BE49-F238E27FC236}">
                <a16:creationId xmlns:a16="http://schemas.microsoft.com/office/drawing/2014/main" id="{FB72AC87-5B4C-4512-AAB9-647AA160DA59}"/>
              </a:ext>
            </a:extLst>
          </p:cNvPr>
          <p:cNvSpPr>
            <a:spLocks noGrp="1"/>
          </p:cNvSpPr>
          <p:nvPr>
            <p:ph idx="1"/>
          </p:nvPr>
        </p:nvSpPr>
        <p:spPr>
          <a:xfrm>
            <a:off x="838200" y="1825624"/>
            <a:ext cx="10515600" cy="5032375"/>
          </a:xfrm>
        </p:spPr>
        <p:txBody>
          <a:bodyPr>
            <a:normAutofit lnSpcReduction="10000"/>
          </a:bodyPr>
          <a:lstStyle/>
          <a:p>
            <a:pPr algn="just"/>
            <a:r>
              <a:rPr lang="en-US" dirty="0"/>
              <a:t>Membrane processes are limited in the degree of concentration of the feed solution. </a:t>
            </a:r>
          </a:p>
          <a:p>
            <a:pPr algn="just"/>
            <a:r>
              <a:rPr lang="en-US" dirty="0"/>
              <a:t>No membrane process can concentrate solutes to dryness. </a:t>
            </a:r>
          </a:p>
          <a:p>
            <a:pPr algn="just"/>
            <a:r>
              <a:rPr lang="en-US" dirty="0"/>
              <a:t>In RO and NF processes, it is frequently the osmotic pressure of the</a:t>
            </a:r>
            <a:br>
              <a:rPr lang="en-US" dirty="0"/>
            </a:br>
            <a:r>
              <a:rPr lang="en-US" dirty="0"/>
              <a:t>concentrated solute that limits the process. </a:t>
            </a:r>
          </a:p>
          <a:p>
            <a:pPr algn="just"/>
            <a:r>
              <a:rPr lang="en-US" dirty="0"/>
              <a:t>In MF and UF processes, it is rarely the osmotic pressure, but</a:t>
            </a:r>
            <a:br>
              <a:rPr lang="en-US" dirty="0"/>
            </a:br>
            <a:r>
              <a:rPr lang="en-US" dirty="0"/>
              <a:t>rather the low mass transfer rate of the high-molar-mass substances retained by these membranes, and the high viscosity, that make pumping of the retentate difficult, limiting the final concentration.</a:t>
            </a:r>
          </a:p>
          <a:p>
            <a:pPr algn="just"/>
            <a:r>
              <a:rPr lang="en-US" dirty="0"/>
              <a:t>Flux decreases as the concentration increases</a:t>
            </a:r>
          </a:p>
          <a:p>
            <a:pPr algn="just"/>
            <a:r>
              <a:rPr lang="en-US" dirty="0"/>
              <a:t>The increased concentration at the membrane may decrease retention and increase fouling.</a:t>
            </a:r>
          </a:p>
        </p:txBody>
      </p:sp>
    </p:spTree>
    <p:extLst>
      <p:ext uri="{BB962C8B-B14F-4D97-AF65-F5344CB8AC3E}">
        <p14:creationId xmlns:p14="http://schemas.microsoft.com/office/powerpoint/2010/main" val="899652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3E61-DE08-4A98-B161-01C3830F4D20}"/>
              </a:ext>
            </a:extLst>
          </p:cNvPr>
          <p:cNvSpPr>
            <a:spLocks noGrp="1"/>
          </p:cNvSpPr>
          <p:nvPr>
            <p:ph type="title"/>
          </p:nvPr>
        </p:nvSpPr>
        <p:spPr/>
        <p:txBody>
          <a:bodyPr/>
          <a:lstStyle/>
          <a:p>
            <a:r>
              <a:rPr lang="en-MY" dirty="0" err="1"/>
              <a:t>Diafiltration</a:t>
            </a:r>
            <a:endParaRPr lang="en-MY" dirty="0"/>
          </a:p>
        </p:txBody>
      </p:sp>
      <p:sp>
        <p:nvSpPr>
          <p:cNvPr id="3" name="Content Placeholder 2">
            <a:extLst>
              <a:ext uri="{FF2B5EF4-FFF2-40B4-BE49-F238E27FC236}">
                <a16:creationId xmlns:a16="http://schemas.microsoft.com/office/drawing/2014/main" id="{D63049E6-C326-4847-A587-2533F10E066C}"/>
              </a:ext>
            </a:extLst>
          </p:cNvPr>
          <p:cNvSpPr>
            <a:spLocks noGrp="1"/>
          </p:cNvSpPr>
          <p:nvPr>
            <p:ph idx="1"/>
          </p:nvPr>
        </p:nvSpPr>
        <p:spPr>
          <a:xfrm>
            <a:off x="838200" y="1825625"/>
            <a:ext cx="10515600" cy="4667250"/>
          </a:xfrm>
        </p:spPr>
        <p:txBody>
          <a:bodyPr>
            <a:normAutofit/>
          </a:bodyPr>
          <a:lstStyle/>
          <a:p>
            <a:r>
              <a:rPr lang="en-US" dirty="0"/>
              <a:t>In </a:t>
            </a:r>
            <a:r>
              <a:rPr lang="en-US" dirty="0" err="1"/>
              <a:t>diafiltration</a:t>
            </a:r>
            <a:r>
              <a:rPr lang="en-US" dirty="0"/>
              <a:t> (DF) the product is purified by removing permeable solutes by dilution with water. </a:t>
            </a:r>
          </a:p>
          <a:p>
            <a:r>
              <a:rPr lang="en-US" dirty="0" err="1"/>
              <a:t>Diafiltration</a:t>
            </a:r>
            <a:r>
              <a:rPr lang="en-US" dirty="0"/>
              <a:t> is used to purify the product when the purity is not sufficient after UF. </a:t>
            </a:r>
          </a:p>
          <a:p>
            <a:r>
              <a:rPr lang="en-US" dirty="0"/>
              <a:t>In discontinuous DF, freely permeable solutes are removed from the retentate by volume reduction using UF (preconcentration), followed by dilution with a solvent (usually water) and concentration of the diluted solution by UF (final concentration). </a:t>
            </a:r>
          </a:p>
          <a:p>
            <a:r>
              <a:rPr lang="en-US" dirty="0"/>
              <a:t>Dilution and UF are repeated until the desired purity is achieved. </a:t>
            </a:r>
            <a:endParaRPr lang="en-MY" dirty="0"/>
          </a:p>
        </p:txBody>
      </p:sp>
    </p:spTree>
    <p:extLst>
      <p:ext uri="{BB962C8B-B14F-4D97-AF65-F5344CB8AC3E}">
        <p14:creationId xmlns:p14="http://schemas.microsoft.com/office/powerpoint/2010/main" val="409488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7B047FA-E80F-4510-887A-2D1A295BB277}"/>
              </a:ext>
            </a:extLst>
          </p:cNvPr>
          <p:cNvPicPr>
            <a:picLocks noChangeAspect="1" noChangeArrowheads="1"/>
          </p:cNvPicPr>
          <p:nvPr/>
        </p:nvPicPr>
        <p:blipFill>
          <a:blip r:embed="rId2"/>
          <a:srcRect/>
          <a:stretch>
            <a:fillRect/>
          </a:stretch>
        </p:blipFill>
        <p:spPr bwMode="auto">
          <a:xfrm>
            <a:off x="5117739" y="1250026"/>
            <a:ext cx="6926099" cy="4078029"/>
          </a:xfrm>
          <a:prstGeom prst="rect">
            <a:avLst/>
          </a:prstGeom>
          <a:noFill/>
          <a:ln w="9525">
            <a:noFill/>
            <a:miter lim="800000"/>
            <a:headEnd/>
            <a:tailEnd/>
          </a:ln>
        </p:spPr>
      </p:pic>
      <p:sp>
        <p:nvSpPr>
          <p:cNvPr id="5" name="Rectangle 4">
            <a:extLst>
              <a:ext uri="{FF2B5EF4-FFF2-40B4-BE49-F238E27FC236}">
                <a16:creationId xmlns:a16="http://schemas.microsoft.com/office/drawing/2014/main" id="{02448EFE-C005-40C4-8CFB-3CA29E85BED0}"/>
              </a:ext>
            </a:extLst>
          </p:cNvPr>
          <p:cNvSpPr/>
          <p:nvPr/>
        </p:nvSpPr>
        <p:spPr>
          <a:xfrm>
            <a:off x="624023" y="1027906"/>
            <a:ext cx="3901324" cy="4154984"/>
          </a:xfrm>
          <a:prstGeom prst="rect">
            <a:avLst/>
          </a:prstGeom>
        </p:spPr>
        <p:txBody>
          <a:bodyPr wrap="square">
            <a:spAutoFit/>
          </a:bodyPr>
          <a:lstStyle/>
          <a:p>
            <a:endParaRPr lang="en-US" sz="2400" dirty="0"/>
          </a:p>
          <a:p>
            <a:r>
              <a:rPr lang="en-US" sz="2400" b="1" dirty="0">
                <a:solidFill>
                  <a:srgbClr val="FF0000"/>
                </a:solidFill>
              </a:rPr>
              <a:t>Membrane separation </a:t>
            </a:r>
            <a:r>
              <a:rPr lang="en-US" sz="2400" dirty="0"/>
              <a:t>is a technology which selectively separates (fractionates) materials via </a:t>
            </a:r>
            <a:r>
              <a:rPr lang="en-US" sz="2400" b="1" dirty="0">
                <a:solidFill>
                  <a:srgbClr val="FF0000"/>
                </a:solidFill>
              </a:rPr>
              <a:t>pores and/or minute gaps</a:t>
            </a:r>
            <a:r>
              <a:rPr lang="en-US" sz="2400" dirty="0"/>
              <a:t> in the molecular arrangement of a continuous structure. Membrane separations are classified by </a:t>
            </a:r>
            <a:r>
              <a:rPr lang="en-US" sz="2400" b="1" dirty="0">
                <a:solidFill>
                  <a:srgbClr val="FF0000"/>
                </a:solidFill>
              </a:rPr>
              <a:t>pore size </a:t>
            </a:r>
            <a:r>
              <a:rPr lang="en-US" sz="2400" dirty="0"/>
              <a:t>and by the separation </a:t>
            </a:r>
            <a:r>
              <a:rPr lang="en-US" sz="2400" b="1" dirty="0">
                <a:solidFill>
                  <a:srgbClr val="FF0000"/>
                </a:solidFill>
              </a:rPr>
              <a:t>driving force</a:t>
            </a:r>
            <a:r>
              <a:rPr lang="en-US" sz="2400" dirty="0"/>
              <a:t>. </a:t>
            </a:r>
            <a:endParaRPr lang="en-MY" sz="2400" dirty="0"/>
          </a:p>
        </p:txBody>
      </p:sp>
    </p:spTree>
    <p:extLst>
      <p:ext uri="{BB962C8B-B14F-4D97-AF65-F5344CB8AC3E}">
        <p14:creationId xmlns:p14="http://schemas.microsoft.com/office/powerpoint/2010/main" val="3386393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6CB5-589D-4033-83F5-910EA1FFC4AB}"/>
              </a:ext>
            </a:extLst>
          </p:cNvPr>
          <p:cNvSpPr>
            <a:spLocks noGrp="1"/>
          </p:cNvSpPr>
          <p:nvPr>
            <p:ph type="title"/>
          </p:nvPr>
        </p:nvSpPr>
        <p:spPr/>
        <p:txBody>
          <a:bodyPr/>
          <a:lstStyle/>
          <a:p>
            <a:r>
              <a:rPr lang="en-MY" dirty="0"/>
              <a:t>Fouling and cleaning</a:t>
            </a:r>
          </a:p>
        </p:txBody>
      </p:sp>
      <p:sp>
        <p:nvSpPr>
          <p:cNvPr id="3" name="Content Placeholder 2">
            <a:extLst>
              <a:ext uri="{FF2B5EF4-FFF2-40B4-BE49-F238E27FC236}">
                <a16:creationId xmlns:a16="http://schemas.microsoft.com/office/drawing/2014/main" id="{5DC8E023-AF05-40CA-8633-55E5661F9E04}"/>
              </a:ext>
            </a:extLst>
          </p:cNvPr>
          <p:cNvSpPr>
            <a:spLocks noGrp="1"/>
          </p:cNvSpPr>
          <p:nvPr>
            <p:ph idx="1"/>
          </p:nvPr>
        </p:nvSpPr>
        <p:spPr/>
        <p:txBody>
          <a:bodyPr>
            <a:normAutofit fontScale="92500" lnSpcReduction="10000"/>
          </a:bodyPr>
          <a:lstStyle/>
          <a:p>
            <a:r>
              <a:rPr lang="en-US" dirty="0"/>
              <a:t>There are three main fouling mechanisms: cake layer formation, pore blocking and adsorption </a:t>
            </a:r>
          </a:p>
          <a:p>
            <a:r>
              <a:rPr lang="en-US" dirty="0"/>
              <a:t>Cake layer formation and pore blocking can occur if the solute molecules are large enough to be retained by the membrane. </a:t>
            </a:r>
          </a:p>
          <a:p>
            <a:r>
              <a:rPr lang="en-US" dirty="0"/>
              <a:t>If, on the other hand, the solute molecules are small enough to enter the pores they may be adsorbed onto the pore walls of the membrane. </a:t>
            </a:r>
          </a:p>
          <a:p>
            <a:r>
              <a:rPr lang="en-US" dirty="0"/>
              <a:t>The adsorbed molecules can then reduce the effective pore diameter resulting in an increase in the membrane resistance. </a:t>
            </a:r>
            <a:br>
              <a:rPr lang="en-US" dirty="0"/>
            </a:br>
            <a:br>
              <a:rPr lang="en-US" dirty="0"/>
            </a:br>
            <a:br>
              <a:rPr lang="en-US" dirty="0"/>
            </a:br>
            <a:endParaRPr lang="en-MY" dirty="0"/>
          </a:p>
        </p:txBody>
      </p:sp>
    </p:spTree>
    <p:extLst>
      <p:ext uri="{BB962C8B-B14F-4D97-AF65-F5344CB8AC3E}">
        <p14:creationId xmlns:p14="http://schemas.microsoft.com/office/powerpoint/2010/main" val="74185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2851B-F408-477A-A2BC-03E151E19CE5}"/>
              </a:ext>
            </a:extLst>
          </p:cNvPr>
          <p:cNvSpPr>
            <a:spLocks noGrp="1"/>
          </p:cNvSpPr>
          <p:nvPr>
            <p:ph idx="1"/>
          </p:nvPr>
        </p:nvSpPr>
        <p:spPr>
          <a:xfrm>
            <a:off x="674914" y="1253331"/>
            <a:ext cx="6121527" cy="4351338"/>
          </a:xfrm>
        </p:spPr>
        <p:txBody>
          <a:bodyPr/>
          <a:lstStyle/>
          <a:p>
            <a:pPr marL="0" indent="0">
              <a:buNone/>
            </a:pPr>
            <a:r>
              <a:rPr lang="en-US" dirty="0"/>
              <a:t>Cake formation is reduced by:</a:t>
            </a:r>
          </a:p>
          <a:p>
            <a:r>
              <a:rPr lang="en-US" dirty="0"/>
              <a:t>operating below the critical flux</a:t>
            </a:r>
          </a:p>
          <a:p>
            <a:r>
              <a:rPr lang="en-US" dirty="0"/>
              <a:t>using </a:t>
            </a:r>
            <a:r>
              <a:rPr lang="en-US" dirty="0" err="1"/>
              <a:t>backpulsing</a:t>
            </a:r>
            <a:endParaRPr lang="en-US" dirty="0"/>
          </a:p>
          <a:p>
            <a:r>
              <a:rPr lang="en-US" dirty="0"/>
              <a:t>pore blocking by using membranes with smaller pores and adsorption is commonly reduced by using hydrophilic membranes</a:t>
            </a:r>
          </a:p>
          <a:p>
            <a:r>
              <a:rPr lang="en-US" dirty="0"/>
              <a:t>adjusting the pH </a:t>
            </a:r>
            <a:endParaRPr lang="en-MY" dirty="0"/>
          </a:p>
        </p:txBody>
      </p:sp>
      <p:pic>
        <p:nvPicPr>
          <p:cNvPr id="4" name="Picture 3">
            <a:extLst>
              <a:ext uri="{FF2B5EF4-FFF2-40B4-BE49-F238E27FC236}">
                <a16:creationId xmlns:a16="http://schemas.microsoft.com/office/drawing/2014/main" id="{6D6A414A-A923-4E49-BC03-EFD63DE33CC9}"/>
              </a:ext>
            </a:extLst>
          </p:cNvPr>
          <p:cNvPicPr>
            <a:picLocks noChangeAspect="1"/>
          </p:cNvPicPr>
          <p:nvPr/>
        </p:nvPicPr>
        <p:blipFill>
          <a:blip r:embed="rId2"/>
          <a:stretch>
            <a:fillRect/>
          </a:stretch>
        </p:blipFill>
        <p:spPr>
          <a:xfrm>
            <a:off x="6959727" y="1690688"/>
            <a:ext cx="4687531" cy="3421289"/>
          </a:xfrm>
          <a:prstGeom prst="rect">
            <a:avLst/>
          </a:prstGeom>
        </p:spPr>
      </p:pic>
    </p:spTree>
    <p:extLst>
      <p:ext uri="{BB962C8B-B14F-4D97-AF65-F5344CB8AC3E}">
        <p14:creationId xmlns:p14="http://schemas.microsoft.com/office/powerpoint/2010/main" val="271187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19A9-EBFA-4C35-AD4B-2A6D0BAA7F74}"/>
              </a:ext>
            </a:extLst>
          </p:cNvPr>
          <p:cNvSpPr>
            <a:spLocks noGrp="1"/>
          </p:cNvSpPr>
          <p:nvPr>
            <p:ph type="title"/>
          </p:nvPr>
        </p:nvSpPr>
        <p:spPr/>
        <p:txBody>
          <a:bodyPr/>
          <a:lstStyle/>
          <a:p>
            <a:r>
              <a:rPr lang="en-MY" b="1" dirty="0" err="1"/>
              <a:t>Pretreatment</a:t>
            </a:r>
            <a:endParaRPr lang="en-MY" b="1" dirty="0"/>
          </a:p>
        </p:txBody>
      </p:sp>
      <p:sp>
        <p:nvSpPr>
          <p:cNvPr id="3" name="Content Placeholder 2">
            <a:extLst>
              <a:ext uri="{FF2B5EF4-FFF2-40B4-BE49-F238E27FC236}">
                <a16:creationId xmlns:a16="http://schemas.microsoft.com/office/drawing/2014/main" id="{13880ADF-FF38-4392-9A83-299788E0C954}"/>
              </a:ext>
            </a:extLst>
          </p:cNvPr>
          <p:cNvSpPr>
            <a:spLocks noGrp="1"/>
          </p:cNvSpPr>
          <p:nvPr>
            <p:ph idx="1"/>
          </p:nvPr>
        </p:nvSpPr>
        <p:spPr/>
        <p:txBody>
          <a:bodyPr/>
          <a:lstStyle/>
          <a:p>
            <a:pPr marL="0" indent="0">
              <a:buNone/>
            </a:pPr>
            <a:r>
              <a:rPr lang="en-US" dirty="0"/>
              <a:t>The fouling tendency of a solution may be reduced by suitable pretreatment of the solution, be it mechanical, thermal or chemical.</a:t>
            </a:r>
          </a:p>
          <a:p>
            <a:pPr marL="0" indent="0">
              <a:buNone/>
            </a:pPr>
            <a:endParaRPr lang="en-US" dirty="0"/>
          </a:p>
          <a:p>
            <a:pPr marL="0" indent="0">
              <a:buNone/>
            </a:pPr>
            <a:r>
              <a:rPr lang="en-US" dirty="0"/>
              <a:t>Common modifications to the feed solution include:</a:t>
            </a:r>
          </a:p>
          <a:p>
            <a:r>
              <a:rPr lang="en-US" dirty="0"/>
              <a:t>adjustment of the pH</a:t>
            </a:r>
          </a:p>
          <a:p>
            <a:r>
              <a:rPr lang="en-US" dirty="0"/>
              <a:t>The removal of </a:t>
            </a:r>
            <a:r>
              <a:rPr lang="en-US" dirty="0" err="1"/>
              <a:t>fibres</a:t>
            </a:r>
            <a:r>
              <a:rPr lang="en-US" dirty="0"/>
              <a:t> and particles. </a:t>
            </a:r>
          </a:p>
          <a:p>
            <a:pPr marL="0" indent="0">
              <a:buNone/>
            </a:pPr>
            <a:endParaRPr lang="en-US" dirty="0"/>
          </a:p>
          <a:p>
            <a:pPr marL="0" indent="0">
              <a:buNone/>
            </a:pPr>
            <a:r>
              <a:rPr lang="en-US" dirty="0"/>
              <a:t>As a rule of thumb, the maximum particle size in the feed should be one-tenth of the smallest dimension of the feed channel</a:t>
            </a:r>
            <a:endParaRPr lang="en-MY" dirty="0"/>
          </a:p>
        </p:txBody>
      </p:sp>
    </p:spTree>
    <p:extLst>
      <p:ext uri="{BB962C8B-B14F-4D97-AF65-F5344CB8AC3E}">
        <p14:creationId xmlns:p14="http://schemas.microsoft.com/office/powerpoint/2010/main" val="57301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0E8C-8D9B-4757-91ED-D3A1F5A76454}"/>
              </a:ext>
            </a:extLst>
          </p:cNvPr>
          <p:cNvSpPr>
            <a:spLocks noGrp="1"/>
          </p:cNvSpPr>
          <p:nvPr>
            <p:ph type="title"/>
          </p:nvPr>
        </p:nvSpPr>
        <p:spPr/>
        <p:txBody>
          <a:bodyPr/>
          <a:lstStyle/>
          <a:p>
            <a:r>
              <a:rPr lang="en-MY" b="1" dirty="0"/>
              <a:t>Cleaning</a:t>
            </a:r>
          </a:p>
        </p:txBody>
      </p:sp>
      <p:sp>
        <p:nvSpPr>
          <p:cNvPr id="3" name="Content Placeholder 2">
            <a:extLst>
              <a:ext uri="{FF2B5EF4-FFF2-40B4-BE49-F238E27FC236}">
                <a16:creationId xmlns:a16="http://schemas.microsoft.com/office/drawing/2014/main" id="{521625EA-0567-4B73-AF0A-A5585B2CC0D3}"/>
              </a:ext>
            </a:extLst>
          </p:cNvPr>
          <p:cNvSpPr>
            <a:spLocks noGrp="1"/>
          </p:cNvSpPr>
          <p:nvPr>
            <p:ph idx="1"/>
          </p:nvPr>
        </p:nvSpPr>
        <p:spPr/>
        <p:txBody>
          <a:bodyPr>
            <a:normAutofit fontScale="92500" lnSpcReduction="10000"/>
          </a:bodyPr>
          <a:lstStyle/>
          <a:p>
            <a:pPr marL="0" indent="0">
              <a:buNone/>
            </a:pPr>
            <a:r>
              <a:rPr lang="en-US" dirty="0"/>
              <a:t>Cleaning cycle generally includes the following stages:</a:t>
            </a:r>
          </a:p>
          <a:p>
            <a:pPr marL="0" indent="0">
              <a:buNone/>
            </a:pPr>
            <a:r>
              <a:rPr lang="en-US" dirty="0"/>
              <a:t> </a:t>
            </a:r>
            <a:br>
              <a:rPr lang="en-US" dirty="0"/>
            </a:br>
            <a:r>
              <a:rPr lang="en-US" dirty="0"/>
              <a:t>• removal of product from the system;</a:t>
            </a:r>
          </a:p>
          <a:p>
            <a:pPr marL="0" indent="0">
              <a:buNone/>
            </a:pPr>
            <a:r>
              <a:rPr lang="en-US" dirty="0"/>
              <a:t>• rinsing the system with water or permeate;</a:t>
            </a:r>
          </a:p>
          <a:p>
            <a:pPr marL="0" indent="0">
              <a:buNone/>
            </a:pPr>
            <a:r>
              <a:rPr lang="en-US" dirty="0"/>
              <a:t>• cleaning in one or several steps;</a:t>
            </a:r>
          </a:p>
          <a:p>
            <a:pPr marL="0" indent="0">
              <a:buNone/>
            </a:pPr>
            <a:r>
              <a:rPr lang="en-US" dirty="0"/>
              <a:t>• rinsing the system with water; and</a:t>
            </a:r>
          </a:p>
          <a:p>
            <a:pPr marL="0" indent="0">
              <a:buNone/>
            </a:pPr>
            <a:r>
              <a:rPr lang="en-US" dirty="0"/>
              <a:t>• disinfection of the system (if required)</a:t>
            </a:r>
          </a:p>
          <a:p>
            <a:pPr marL="0" indent="0">
              <a:buNone/>
            </a:pPr>
            <a:endParaRPr lang="en-US" dirty="0"/>
          </a:p>
          <a:p>
            <a:pPr marL="0" indent="0">
              <a:buNone/>
            </a:pPr>
            <a:r>
              <a:rPr lang="en-US" dirty="0"/>
              <a:t>Cleaning process for each application is different depending on temperature, time, concentration and type of cleaning agent.</a:t>
            </a:r>
            <a:endParaRPr lang="en-MY" dirty="0"/>
          </a:p>
        </p:txBody>
      </p:sp>
    </p:spTree>
    <p:extLst>
      <p:ext uri="{BB962C8B-B14F-4D97-AF65-F5344CB8AC3E}">
        <p14:creationId xmlns:p14="http://schemas.microsoft.com/office/powerpoint/2010/main" val="3380982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4E50-B6E6-4E7C-A7EC-7A7698AD8A3C}"/>
              </a:ext>
            </a:extLst>
          </p:cNvPr>
          <p:cNvSpPr>
            <a:spLocks noGrp="1"/>
          </p:cNvSpPr>
          <p:nvPr>
            <p:ph type="title"/>
          </p:nvPr>
        </p:nvSpPr>
        <p:spPr/>
        <p:txBody>
          <a:bodyPr/>
          <a:lstStyle/>
          <a:p>
            <a:r>
              <a:rPr lang="en-MY" dirty="0"/>
              <a:t>Nanofiltration examples in biorefineries</a:t>
            </a:r>
          </a:p>
        </p:txBody>
      </p:sp>
      <p:sp>
        <p:nvSpPr>
          <p:cNvPr id="3" name="Content Placeholder 2">
            <a:extLst>
              <a:ext uri="{FF2B5EF4-FFF2-40B4-BE49-F238E27FC236}">
                <a16:creationId xmlns:a16="http://schemas.microsoft.com/office/drawing/2014/main" id="{2AAE9DF7-4A9C-476A-B813-786972911EF4}"/>
              </a:ext>
            </a:extLst>
          </p:cNvPr>
          <p:cNvSpPr>
            <a:spLocks noGrp="1"/>
          </p:cNvSpPr>
          <p:nvPr>
            <p:ph idx="1"/>
          </p:nvPr>
        </p:nvSpPr>
        <p:spPr>
          <a:xfrm>
            <a:off x="838200" y="1690688"/>
            <a:ext cx="10515600" cy="4486275"/>
          </a:xfrm>
        </p:spPr>
        <p:txBody>
          <a:bodyPr>
            <a:normAutofit fontScale="92500" lnSpcReduction="20000"/>
          </a:bodyPr>
          <a:lstStyle/>
          <a:p>
            <a:pPr marL="0" indent="0">
              <a:buNone/>
            </a:pPr>
            <a:r>
              <a:rPr lang="en-US" b="1" dirty="0"/>
              <a:t>Recovery and purification of monomeric acids</a:t>
            </a:r>
            <a:r>
              <a:rPr lang="en-US" dirty="0"/>
              <a:t> - </a:t>
            </a:r>
            <a:r>
              <a:rPr lang="en-US" b="1" i="1" dirty="0"/>
              <a:t>Separation of lactic acid from cheese whey fermentation broth</a:t>
            </a:r>
          </a:p>
          <a:p>
            <a:pPr algn="just">
              <a:buBlip>
                <a:blip r:embed="rId2">
                  <a:extLst>
                    <a:ext uri="{96DAC541-7B7A-43D3-8B79-37D633B846F1}">
                      <asvg:svgBlip xmlns:asvg="http://schemas.microsoft.com/office/drawing/2016/SVG/main" r:embed="rId3"/>
                    </a:ext>
                  </a:extLst>
                </a:blip>
              </a:buBlip>
            </a:pPr>
            <a:r>
              <a:rPr lang="en-US" dirty="0"/>
              <a:t>Fermentation products are typically in the nanofiltration size range. </a:t>
            </a:r>
          </a:p>
          <a:p>
            <a:pPr algn="just">
              <a:buBlip>
                <a:blip r:embed="rId2">
                  <a:extLst>
                    <a:ext uri="{96DAC541-7B7A-43D3-8B79-37D633B846F1}">
                      <asvg:svgBlip xmlns:asvg="http://schemas.microsoft.com/office/drawing/2016/SVG/main" r:embed="rId3"/>
                    </a:ext>
                  </a:extLst>
                </a:blip>
              </a:buBlip>
            </a:pPr>
            <a:r>
              <a:rPr lang="en-US" dirty="0"/>
              <a:t>Lactic acid can also be produced from lactose by fermentation of lactose-rich raw materials like cheese whey. </a:t>
            </a:r>
          </a:p>
          <a:p>
            <a:pPr algn="just">
              <a:buBlip>
                <a:blip r:embed="rId2">
                  <a:extLst>
                    <a:ext uri="{96DAC541-7B7A-43D3-8B79-37D633B846F1}">
                      <asvg:svgBlip xmlns:asvg="http://schemas.microsoft.com/office/drawing/2016/SVG/main" r:embed="rId3"/>
                    </a:ext>
                  </a:extLst>
                </a:blip>
              </a:buBlip>
            </a:pPr>
            <a:r>
              <a:rPr lang="en-US" b="1" dirty="0"/>
              <a:t>Ultrafiltration combined with </a:t>
            </a:r>
            <a:r>
              <a:rPr lang="en-US" b="1" dirty="0" err="1"/>
              <a:t>diafiltration</a:t>
            </a:r>
            <a:r>
              <a:rPr lang="en-US" b="1" dirty="0"/>
              <a:t> </a:t>
            </a:r>
            <a:r>
              <a:rPr lang="en-US" dirty="0"/>
              <a:t>is used to concentrate and </a:t>
            </a:r>
            <a:r>
              <a:rPr lang="en-US" b="1" dirty="0"/>
              <a:t>purify whey proteins </a:t>
            </a:r>
            <a:r>
              <a:rPr lang="en-US" dirty="0"/>
              <a:t>from lactose, salt, and other components in the whey. </a:t>
            </a:r>
          </a:p>
          <a:p>
            <a:pPr algn="just">
              <a:buBlip>
                <a:blip r:embed="rId2">
                  <a:extLst>
                    <a:ext uri="{96DAC541-7B7A-43D3-8B79-37D633B846F1}">
                      <asvg:svgBlip xmlns:asvg="http://schemas.microsoft.com/office/drawing/2016/SVG/main" r:embed="rId3"/>
                    </a:ext>
                  </a:extLst>
                </a:blip>
              </a:buBlip>
            </a:pPr>
            <a:r>
              <a:rPr lang="en-US" dirty="0"/>
              <a:t>Nanofiltration retained about </a:t>
            </a:r>
            <a:r>
              <a:rPr lang="en-US" b="1" dirty="0"/>
              <a:t>97% of the lactose </a:t>
            </a:r>
            <a:r>
              <a:rPr lang="en-US" dirty="0"/>
              <a:t>and </a:t>
            </a:r>
            <a:r>
              <a:rPr lang="en-US" b="1" dirty="0"/>
              <a:t>40% of the lactic acid </a:t>
            </a:r>
            <a:r>
              <a:rPr lang="en-US" dirty="0"/>
              <a:t>from the fermentation broth. </a:t>
            </a:r>
          </a:p>
          <a:p>
            <a:pPr algn="just">
              <a:buBlip>
                <a:blip r:embed="rId2">
                  <a:extLst>
                    <a:ext uri="{96DAC541-7B7A-43D3-8B79-37D633B846F1}">
                      <asvg:svgBlip xmlns:asvg="http://schemas.microsoft.com/office/drawing/2016/SVG/main" r:embed="rId3"/>
                    </a:ext>
                  </a:extLst>
                </a:blip>
              </a:buBlip>
            </a:pPr>
            <a:r>
              <a:rPr lang="en-US" dirty="0"/>
              <a:t>The permeated lactic acid was concentrated at 55 bar pressure using reverse–osmosis (RO) membrane. </a:t>
            </a:r>
            <a:endParaRPr lang="en-MY" dirty="0"/>
          </a:p>
        </p:txBody>
      </p:sp>
    </p:spTree>
    <p:extLst>
      <p:ext uri="{BB962C8B-B14F-4D97-AF65-F5344CB8AC3E}">
        <p14:creationId xmlns:p14="http://schemas.microsoft.com/office/powerpoint/2010/main" val="221533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06978-DD9C-42F0-BA6B-C11E23FA60D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7C1142BA-D95E-44C2-BEBD-1E2965AFCD97}"/>
              </a:ext>
            </a:extLst>
          </p:cNvPr>
          <p:cNvSpPr>
            <a:spLocks noGrp="1"/>
          </p:cNvSpPr>
          <p:nvPr>
            <p:ph idx="1"/>
          </p:nvPr>
        </p:nvSpPr>
        <p:spPr/>
        <p:txBody>
          <a:bodyPr>
            <a:normAutofit lnSpcReduction="10000"/>
          </a:bodyPr>
          <a:lstStyle/>
          <a:p>
            <a:pPr marL="0" indent="0" algn="just">
              <a:buNone/>
            </a:pPr>
            <a:r>
              <a:rPr lang="en-US" b="1" dirty="0"/>
              <a:t>Recovery and purification of monomeric acids</a:t>
            </a:r>
            <a:r>
              <a:rPr lang="en-US" dirty="0"/>
              <a:t> - </a:t>
            </a:r>
            <a:r>
              <a:rPr lang="en-US" b="1" i="1" dirty="0"/>
              <a:t>Separation of lactic acid and amino acids in fermentation plants</a:t>
            </a:r>
          </a:p>
          <a:p>
            <a:pPr marL="0" indent="0" algn="just">
              <a:buNone/>
            </a:pPr>
            <a:r>
              <a:rPr lang="en-US" dirty="0"/>
              <a:t> </a:t>
            </a:r>
            <a:endParaRPr lang="en-US" b="1" dirty="0"/>
          </a:p>
          <a:p>
            <a:pPr algn="just">
              <a:buBlip>
                <a:blip r:embed="rId2">
                  <a:extLst>
                    <a:ext uri="{96DAC541-7B7A-43D3-8B79-37D633B846F1}">
                      <asvg:svgBlip xmlns:asvg="http://schemas.microsoft.com/office/drawing/2016/SVG/main" r:embed="rId3"/>
                    </a:ext>
                  </a:extLst>
                </a:blip>
              </a:buBlip>
            </a:pPr>
            <a:r>
              <a:rPr lang="en-US" dirty="0"/>
              <a:t>A demonstration plant was constructed in Austria to produce lactic acid and various amino acids from pressed silage juice. </a:t>
            </a:r>
          </a:p>
          <a:p>
            <a:pPr algn="just">
              <a:buBlip>
                <a:blip r:embed="rId2">
                  <a:extLst>
                    <a:ext uri="{96DAC541-7B7A-43D3-8B79-37D633B846F1}">
                      <asvg:svgBlip xmlns:asvg="http://schemas.microsoft.com/office/drawing/2016/SVG/main" r:embed="rId3"/>
                    </a:ext>
                  </a:extLst>
                </a:blip>
              </a:buBlip>
            </a:pPr>
            <a:r>
              <a:rPr lang="en-US" dirty="0"/>
              <a:t>After sedimentation of the juice the first step is ultrafiltration, in which disturbing </a:t>
            </a:r>
            <a:r>
              <a:rPr lang="en-US" b="1" dirty="0"/>
              <a:t>macromolecules and proteins are separated</a:t>
            </a:r>
            <a:r>
              <a:rPr lang="en-US" dirty="0"/>
              <a:t> from the product permeate stream. </a:t>
            </a:r>
          </a:p>
          <a:p>
            <a:pPr algn="just">
              <a:buBlip>
                <a:blip r:embed="rId2">
                  <a:extLst>
                    <a:ext uri="{96DAC541-7B7A-43D3-8B79-37D633B846F1}">
                      <asvg:svgBlip xmlns:asvg="http://schemas.microsoft.com/office/drawing/2016/SVG/main" r:embed="rId3"/>
                    </a:ext>
                  </a:extLst>
                </a:blip>
              </a:buBlip>
            </a:pPr>
            <a:r>
              <a:rPr lang="en-US" dirty="0"/>
              <a:t>The UF permeate is then treated by nanofiltration to produce phases enriched in </a:t>
            </a:r>
            <a:r>
              <a:rPr lang="en-US" b="1" dirty="0"/>
              <a:t>amino acids (concentrate) </a:t>
            </a:r>
            <a:r>
              <a:rPr lang="en-US" dirty="0"/>
              <a:t>and </a:t>
            </a:r>
            <a:r>
              <a:rPr lang="en-US" b="1" dirty="0"/>
              <a:t>lactic acids (permeate).</a:t>
            </a:r>
            <a:endParaRPr lang="en-MY" b="1" dirty="0"/>
          </a:p>
        </p:txBody>
      </p:sp>
    </p:spTree>
    <p:extLst>
      <p:ext uri="{BB962C8B-B14F-4D97-AF65-F5344CB8AC3E}">
        <p14:creationId xmlns:p14="http://schemas.microsoft.com/office/powerpoint/2010/main" val="349248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DF3F4-1963-468B-B6CF-6DB8EF579F5C}"/>
              </a:ext>
            </a:extLst>
          </p:cNvPr>
          <p:cNvSpPr>
            <a:spLocks noGrp="1"/>
          </p:cNvSpPr>
          <p:nvPr>
            <p:ph idx="1"/>
          </p:nvPr>
        </p:nvSpPr>
        <p:spPr>
          <a:xfrm>
            <a:off x="838200" y="508000"/>
            <a:ext cx="10515600" cy="5668963"/>
          </a:xfrm>
        </p:spPr>
        <p:txBody>
          <a:bodyPr/>
          <a:lstStyle/>
          <a:p>
            <a:pPr marL="0" indent="0">
              <a:buNone/>
            </a:pPr>
            <a:r>
              <a:rPr lang="en-US" b="1" dirty="0"/>
              <a:t>Biorefineries connected to pulping processes</a:t>
            </a:r>
          </a:p>
          <a:p>
            <a:pPr marL="0" indent="0" algn="just">
              <a:buNone/>
            </a:pPr>
            <a:r>
              <a:rPr lang="en-US" dirty="0"/>
              <a:t>Separation of sugars from acids or other impurities can be done by NF and a simultaneous purification and concentration is possible to achieve. </a:t>
            </a:r>
          </a:p>
          <a:p>
            <a:pPr marL="0" indent="0" algn="just">
              <a:buNone/>
            </a:pPr>
            <a:r>
              <a:rPr lang="en-US" dirty="0"/>
              <a:t>Fractionation of different organic acids might also be a future application for nanofiltration membranes in biorefineries. </a:t>
            </a:r>
          </a:p>
          <a:p>
            <a:pPr marL="0" indent="0" algn="just">
              <a:buNone/>
            </a:pPr>
            <a:r>
              <a:rPr lang="en-US" dirty="0"/>
              <a:t>Purification of monosaccharides from lignin can partly be made by ultrafiltration or NF.</a:t>
            </a:r>
            <a:endParaRPr lang="en-MY" dirty="0"/>
          </a:p>
        </p:txBody>
      </p:sp>
    </p:spTree>
    <p:extLst>
      <p:ext uri="{BB962C8B-B14F-4D97-AF65-F5344CB8AC3E}">
        <p14:creationId xmlns:p14="http://schemas.microsoft.com/office/powerpoint/2010/main" val="3422299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926B-FD02-4ABB-8998-4A16AA900CC4}"/>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4E6BDD98-2654-4480-A9C9-D869CD8FA42B}"/>
              </a:ext>
            </a:extLst>
          </p:cNvPr>
          <p:cNvPicPr>
            <a:picLocks noChangeAspect="1"/>
          </p:cNvPicPr>
          <p:nvPr/>
        </p:nvPicPr>
        <p:blipFill rotWithShape="1">
          <a:blip r:embed="rId2"/>
          <a:srcRect l="32661" t="33048" r="30645" b="17624"/>
          <a:stretch/>
        </p:blipFill>
        <p:spPr>
          <a:xfrm>
            <a:off x="1797271" y="365125"/>
            <a:ext cx="8749723" cy="6365183"/>
          </a:xfrm>
          <a:prstGeom prst="rect">
            <a:avLst/>
          </a:prstGeom>
        </p:spPr>
      </p:pic>
    </p:spTree>
    <p:extLst>
      <p:ext uri="{BB962C8B-B14F-4D97-AF65-F5344CB8AC3E}">
        <p14:creationId xmlns:p14="http://schemas.microsoft.com/office/powerpoint/2010/main" val="2282689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FCA2-7D3C-430A-A6B6-F3C803B85B8D}"/>
              </a:ext>
            </a:extLst>
          </p:cNvPr>
          <p:cNvSpPr>
            <a:spLocks noGrp="1"/>
          </p:cNvSpPr>
          <p:nvPr>
            <p:ph type="title"/>
          </p:nvPr>
        </p:nvSpPr>
        <p:spPr/>
        <p:txBody>
          <a:bodyPr/>
          <a:lstStyle/>
          <a:p>
            <a:r>
              <a:rPr lang="en-MY" b="1" dirty="0">
                <a:solidFill>
                  <a:srgbClr val="FF0000"/>
                </a:solidFill>
              </a:rPr>
              <a:t>Membrane pervaporation</a:t>
            </a:r>
          </a:p>
        </p:txBody>
      </p:sp>
      <p:sp>
        <p:nvSpPr>
          <p:cNvPr id="3" name="Content Placeholder 2">
            <a:extLst>
              <a:ext uri="{FF2B5EF4-FFF2-40B4-BE49-F238E27FC236}">
                <a16:creationId xmlns:a16="http://schemas.microsoft.com/office/drawing/2014/main" id="{6F2C41CD-645C-49FB-8A98-3D28301BB9E3}"/>
              </a:ext>
            </a:extLst>
          </p:cNvPr>
          <p:cNvSpPr>
            <a:spLocks noGrp="1"/>
          </p:cNvSpPr>
          <p:nvPr>
            <p:ph idx="1"/>
          </p:nvPr>
        </p:nvSpPr>
        <p:spPr>
          <a:xfrm>
            <a:off x="838200" y="1815793"/>
            <a:ext cx="6034548" cy="4351338"/>
          </a:xfrm>
        </p:spPr>
        <p:txBody>
          <a:bodyPr>
            <a:normAutofit/>
          </a:bodyPr>
          <a:lstStyle/>
          <a:p>
            <a:pPr algn="just"/>
            <a:r>
              <a:rPr lang="en-US" dirty="0"/>
              <a:t>Pervaporation (PV) is a separation process for liquid mixtures by means of a nonporous membrane. </a:t>
            </a:r>
          </a:p>
          <a:p>
            <a:pPr algn="just"/>
            <a:r>
              <a:rPr lang="en-US" dirty="0"/>
              <a:t>The membrane acts as a barrier between a liquid phase (feed) and a </a:t>
            </a:r>
            <a:r>
              <a:rPr lang="en-US" dirty="0" err="1"/>
              <a:t>vapour</a:t>
            </a:r>
            <a:r>
              <a:rPr lang="en-US" dirty="0"/>
              <a:t> phase (permeate).</a:t>
            </a:r>
          </a:p>
          <a:p>
            <a:pPr algn="just"/>
            <a:r>
              <a:rPr lang="en-US" dirty="0"/>
              <a:t>Pervaporation is a membrane process technology combining membrane permeation and evaporation for molecular-scale liquid separation. </a:t>
            </a:r>
            <a:endParaRPr lang="en-MY" dirty="0"/>
          </a:p>
        </p:txBody>
      </p:sp>
      <p:pic>
        <p:nvPicPr>
          <p:cNvPr id="4" name="Picture 3">
            <a:extLst>
              <a:ext uri="{FF2B5EF4-FFF2-40B4-BE49-F238E27FC236}">
                <a16:creationId xmlns:a16="http://schemas.microsoft.com/office/drawing/2014/main" id="{1D998700-0905-4EB8-A889-CD8291DD95D8}"/>
              </a:ext>
            </a:extLst>
          </p:cNvPr>
          <p:cNvPicPr>
            <a:picLocks noChangeAspect="1"/>
          </p:cNvPicPr>
          <p:nvPr/>
        </p:nvPicPr>
        <p:blipFill>
          <a:blip r:embed="rId2"/>
          <a:stretch>
            <a:fillRect/>
          </a:stretch>
        </p:blipFill>
        <p:spPr>
          <a:xfrm>
            <a:off x="7044030" y="2295947"/>
            <a:ext cx="4309770" cy="2266105"/>
          </a:xfrm>
          <a:prstGeom prst="rect">
            <a:avLst/>
          </a:prstGeom>
        </p:spPr>
      </p:pic>
    </p:spTree>
    <p:extLst>
      <p:ext uri="{BB962C8B-B14F-4D97-AF65-F5344CB8AC3E}">
        <p14:creationId xmlns:p14="http://schemas.microsoft.com/office/powerpoint/2010/main" val="334244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D8C6-4146-4A53-95B9-928AFF2B38CE}"/>
              </a:ext>
            </a:extLst>
          </p:cNvPr>
          <p:cNvSpPr>
            <a:spLocks noGrp="1"/>
          </p:cNvSpPr>
          <p:nvPr>
            <p:ph type="title"/>
          </p:nvPr>
        </p:nvSpPr>
        <p:spPr/>
        <p:txBody>
          <a:bodyPr>
            <a:normAutofit/>
          </a:bodyPr>
          <a:lstStyle/>
          <a:p>
            <a:pPr algn="ctr"/>
            <a:r>
              <a:rPr lang="en-US" sz="4000" b="1" i="1" dirty="0"/>
              <a:t>Drawbacks of the Existing Method (Distillation)</a:t>
            </a:r>
            <a:endParaRPr lang="en-MY" sz="4000" b="1" i="1" dirty="0"/>
          </a:p>
        </p:txBody>
      </p:sp>
      <p:sp>
        <p:nvSpPr>
          <p:cNvPr id="3" name="Content Placeholder 2">
            <a:extLst>
              <a:ext uri="{FF2B5EF4-FFF2-40B4-BE49-F238E27FC236}">
                <a16:creationId xmlns:a16="http://schemas.microsoft.com/office/drawing/2014/main" id="{2FBDE1E0-C204-4490-AE53-5F44914D152B}"/>
              </a:ext>
            </a:extLst>
          </p:cNvPr>
          <p:cNvSpPr>
            <a:spLocks noGrp="1"/>
          </p:cNvSpPr>
          <p:nvPr>
            <p:ph idx="1"/>
          </p:nvPr>
        </p:nvSpPr>
        <p:spPr/>
        <p:txBody>
          <a:bodyPr/>
          <a:lstStyle/>
          <a:p>
            <a:pPr algn="just"/>
            <a:r>
              <a:rPr lang="en-US" dirty="0"/>
              <a:t>Distillation is a conventional liquid mixture separation technology based on their boiling points.</a:t>
            </a:r>
          </a:p>
          <a:p>
            <a:pPr algn="just"/>
            <a:r>
              <a:rPr lang="en-US" dirty="0"/>
              <a:t>Disadvantages of distillation - </a:t>
            </a:r>
            <a:r>
              <a:rPr lang="en-US" i="1" dirty="0"/>
              <a:t>Difficult to separate liquids mixtures which the components have similar boiling point (azeotropes).</a:t>
            </a:r>
          </a:p>
          <a:p>
            <a:pPr algn="just"/>
            <a:r>
              <a:rPr lang="en-US" dirty="0"/>
              <a:t>Advance in technology - Pervaporation can be used for breaking azeotropes.</a:t>
            </a:r>
            <a:endParaRPr lang="en-MY" dirty="0"/>
          </a:p>
        </p:txBody>
      </p:sp>
    </p:spTree>
    <p:extLst>
      <p:ext uri="{BB962C8B-B14F-4D97-AF65-F5344CB8AC3E}">
        <p14:creationId xmlns:p14="http://schemas.microsoft.com/office/powerpoint/2010/main" val="69650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1F97-819D-4590-A428-9D67B16F5F4B}"/>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1988E42C-495F-4997-AE73-7744F7867D49}"/>
              </a:ext>
            </a:extLst>
          </p:cNvPr>
          <p:cNvPicPr>
            <a:picLocks noChangeAspect="1"/>
          </p:cNvPicPr>
          <p:nvPr/>
        </p:nvPicPr>
        <p:blipFill rotWithShape="1">
          <a:blip r:embed="rId2">
            <a:duotone>
              <a:prstClr val="black"/>
              <a:schemeClr val="accent5">
                <a:lumMod val="20000"/>
                <a:lumOff val="80000"/>
                <a:tint val="45000"/>
                <a:satMod val="400000"/>
              </a:schemeClr>
            </a:duotone>
          </a:blip>
          <a:srcRect l="31613" t="65834" r="26936" b="15836"/>
          <a:stretch/>
        </p:blipFill>
        <p:spPr>
          <a:xfrm>
            <a:off x="1380230" y="1410469"/>
            <a:ext cx="9431539" cy="2256964"/>
          </a:xfrm>
          <a:prstGeom prst="rect">
            <a:avLst/>
          </a:prstGeom>
        </p:spPr>
      </p:pic>
      <p:sp>
        <p:nvSpPr>
          <p:cNvPr id="6" name="Rectangle 5">
            <a:extLst>
              <a:ext uri="{FF2B5EF4-FFF2-40B4-BE49-F238E27FC236}">
                <a16:creationId xmlns:a16="http://schemas.microsoft.com/office/drawing/2014/main" id="{9B9394E2-3405-4058-BECF-AFBFF61CDB97}"/>
              </a:ext>
            </a:extLst>
          </p:cNvPr>
          <p:cNvSpPr/>
          <p:nvPr/>
        </p:nvSpPr>
        <p:spPr>
          <a:xfrm>
            <a:off x="1226624" y="4211782"/>
            <a:ext cx="9738749" cy="677108"/>
          </a:xfrm>
          <a:prstGeom prst="rect">
            <a:avLst/>
          </a:prstGeom>
        </p:spPr>
        <p:txBody>
          <a:bodyPr wrap="square">
            <a:spAutoFit/>
          </a:bodyPr>
          <a:lstStyle/>
          <a:p>
            <a:pPr algn="ctr"/>
            <a:r>
              <a:rPr lang="en-US" sz="2000" b="1" i="1" dirty="0">
                <a:solidFill>
                  <a:srgbClr val="231F20"/>
                </a:solidFill>
                <a:latin typeface="Optima"/>
              </a:rPr>
              <a:t>A schematic of a process for the fractionation of substances in biorefinery process streams</a:t>
            </a:r>
            <a:r>
              <a:rPr lang="en-US" sz="2000" b="1" dirty="0"/>
              <a:t> </a:t>
            </a:r>
            <a:br>
              <a:rPr lang="en-US" b="1" dirty="0"/>
            </a:br>
            <a:endParaRPr lang="en-MY" b="1" dirty="0"/>
          </a:p>
        </p:txBody>
      </p:sp>
      <p:sp>
        <p:nvSpPr>
          <p:cNvPr id="7" name="Rectangle 6">
            <a:extLst>
              <a:ext uri="{FF2B5EF4-FFF2-40B4-BE49-F238E27FC236}">
                <a16:creationId xmlns:a16="http://schemas.microsoft.com/office/drawing/2014/main" id="{4FF5E011-EBD6-4491-8E53-FBC42DA3FC93}"/>
              </a:ext>
            </a:extLst>
          </p:cNvPr>
          <p:cNvSpPr/>
          <p:nvPr/>
        </p:nvSpPr>
        <p:spPr>
          <a:xfrm>
            <a:off x="1293845" y="5122706"/>
            <a:ext cx="9517924" cy="646331"/>
          </a:xfrm>
          <a:prstGeom prst="rect">
            <a:avLst/>
          </a:prstGeom>
        </p:spPr>
        <p:txBody>
          <a:bodyPr wrap="square">
            <a:spAutoFit/>
          </a:bodyPr>
          <a:lstStyle/>
          <a:p>
            <a:r>
              <a:rPr lang="en-US" dirty="0"/>
              <a:t>Membrane processes are expected to be key components in biorefineries because of their </a:t>
            </a:r>
            <a:r>
              <a:rPr lang="en-US" b="1" dirty="0">
                <a:solidFill>
                  <a:srgbClr val="FF0000"/>
                </a:solidFill>
              </a:rPr>
              <a:t>low</a:t>
            </a:r>
            <a:r>
              <a:rPr lang="en-US" dirty="0"/>
              <a:t> </a:t>
            </a:r>
            <a:r>
              <a:rPr lang="en-US" b="1" dirty="0">
                <a:solidFill>
                  <a:srgbClr val="FF0000"/>
                </a:solidFill>
              </a:rPr>
              <a:t>energy requirement </a:t>
            </a:r>
            <a:r>
              <a:rPr lang="en-US" dirty="0"/>
              <a:t>and </a:t>
            </a:r>
            <a:r>
              <a:rPr lang="en-US" b="1" dirty="0">
                <a:solidFill>
                  <a:srgbClr val="FF0000"/>
                </a:solidFill>
              </a:rPr>
              <a:t>low chemical consumption</a:t>
            </a:r>
            <a:r>
              <a:rPr lang="en-US" dirty="0"/>
              <a:t>.</a:t>
            </a:r>
            <a:endParaRPr lang="en-MY" dirty="0"/>
          </a:p>
        </p:txBody>
      </p:sp>
    </p:spTree>
    <p:extLst>
      <p:ext uri="{BB962C8B-B14F-4D97-AF65-F5344CB8AC3E}">
        <p14:creationId xmlns:p14="http://schemas.microsoft.com/office/powerpoint/2010/main" val="677327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1071-2889-448F-A758-1701CD2E9308}"/>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54D672E7-8748-4605-B297-FAD9BD80A67D}"/>
              </a:ext>
            </a:extLst>
          </p:cNvPr>
          <p:cNvPicPr>
            <a:picLocks noChangeAspect="1"/>
          </p:cNvPicPr>
          <p:nvPr/>
        </p:nvPicPr>
        <p:blipFill>
          <a:blip r:embed="rId2"/>
          <a:stretch>
            <a:fillRect/>
          </a:stretch>
        </p:blipFill>
        <p:spPr>
          <a:xfrm>
            <a:off x="1050397" y="0"/>
            <a:ext cx="9144000" cy="6858000"/>
          </a:xfrm>
          <a:prstGeom prst="rect">
            <a:avLst/>
          </a:prstGeom>
        </p:spPr>
      </p:pic>
    </p:spTree>
    <p:extLst>
      <p:ext uri="{BB962C8B-B14F-4D97-AF65-F5344CB8AC3E}">
        <p14:creationId xmlns:p14="http://schemas.microsoft.com/office/powerpoint/2010/main" val="4202047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EDCA-8CA3-4B25-81F2-CC22B27A7B14}"/>
              </a:ext>
            </a:extLst>
          </p:cNvPr>
          <p:cNvSpPr>
            <a:spLocks noGrp="1"/>
          </p:cNvSpPr>
          <p:nvPr>
            <p:ph type="title"/>
          </p:nvPr>
        </p:nvSpPr>
        <p:spPr/>
        <p:txBody>
          <a:bodyPr/>
          <a:lstStyle/>
          <a:p>
            <a:r>
              <a:rPr lang="en-MY" b="1" dirty="0"/>
              <a:t>Applications of pervaporation </a:t>
            </a:r>
          </a:p>
        </p:txBody>
      </p:sp>
      <p:sp>
        <p:nvSpPr>
          <p:cNvPr id="3" name="Content Placeholder 2">
            <a:extLst>
              <a:ext uri="{FF2B5EF4-FFF2-40B4-BE49-F238E27FC236}">
                <a16:creationId xmlns:a16="http://schemas.microsoft.com/office/drawing/2014/main" id="{FB6439B8-E5D2-4D15-A702-B2007CA529C4}"/>
              </a:ext>
            </a:extLst>
          </p:cNvPr>
          <p:cNvSpPr>
            <a:spLocks noGrp="1"/>
          </p:cNvSpPr>
          <p:nvPr>
            <p:ph idx="1"/>
          </p:nvPr>
        </p:nvSpPr>
        <p:spPr/>
        <p:txBody>
          <a:bodyPr/>
          <a:lstStyle/>
          <a:p>
            <a:r>
              <a:rPr lang="en-US" dirty="0"/>
              <a:t>the dehydration of organic solutions</a:t>
            </a:r>
          </a:p>
          <a:p>
            <a:r>
              <a:rPr lang="en-US" dirty="0"/>
              <a:t>the removal or recovery of small amounts of organic volatiles from mixtures</a:t>
            </a:r>
          </a:p>
          <a:p>
            <a:r>
              <a:rPr lang="en-US" dirty="0"/>
              <a:t>the separation of organic-organic mixtures</a:t>
            </a:r>
            <a:endParaRPr lang="en-MY" dirty="0"/>
          </a:p>
        </p:txBody>
      </p:sp>
    </p:spTree>
    <p:extLst>
      <p:ext uri="{BB962C8B-B14F-4D97-AF65-F5344CB8AC3E}">
        <p14:creationId xmlns:p14="http://schemas.microsoft.com/office/powerpoint/2010/main" val="2706266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CF2C4-95FF-4340-9297-051F0360B13F}"/>
              </a:ext>
            </a:extLst>
          </p:cNvPr>
          <p:cNvSpPr>
            <a:spLocks noGrp="1"/>
          </p:cNvSpPr>
          <p:nvPr>
            <p:ph type="title"/>
          </p:nvPr>
        </p:nvSpPr>
        <p:spPr/>
        <p:txBody>
          <a:bodyPr>
            <a:normAutofit/>
          </a:bodyPr>
          <a:lstStyle/>
          <a:p>
            <a:r>
              <a:rPr lang="en-MY" sz="4000" dirty="0"/>
              <a:t>Challenge for industrialization of pervaporation</a:t>
            </a:r>
          </a:p>
        </p:txBody>
      </p:sp>
      <p:sp>
        <p:nvSpPr>
          <p:cNvPr id="3" name="Content Placeholder 2">
            <a:extLst>
              <a:ext uri="{FF2B5EF4-FFF2-40B4-BE49-F238E27FC236}">
                <a16:creationId xmlns:a16="http://schemas.microsoft.com/office/drawing/2014/main" id="{3101D7AF-2BF6-4730-888F-70AC022A4DC6}"/>
              </a:ext>
            </a:extLst>
          </p:cNvPr>
          <p:cNvSpPr>
            <a:spLocks noGrp="1"/>
          </p:cNvSpPr>
          <p:nvPr>
            <p:ph idx="1"/>
          </p:nvPr>
        </p:nvSpPr>
        <p:spPr/>
        <p:txBody>
          <a:bodyPr/>
          <a:lstStyle/>
          <a:p>
            <a:r>
              <a:rPr lang="en-US" dirty="0"/>
              <a:t>Current </a:t>
            </a:r>
            <a:r>
              <a:rPr lang="en-US" b="1" dirty="0">
                <a:solidFill>
                  <a:srgbClr val="FF0000"/>
                </a:solidFill>
              </a:rPr>
              <a:t>permeation flux is too low </a:t>
            </a:r>
            <a:r>
              <a:rPr lang="en-US" dirty="0"/>
              <a:t>to be economical. </a:t>
            </a:r>
          </a:p>
          <a:p>
            <a:r>
              <a:rPr lang="en-US" dirty="0"/>
              <a:t>The high costs of membrane production and module fabrication</a:t>
            </a:r>
          </a:p>
          <a:p>
            <a:r>
              <a:rPr lang="en-US" dirty="0"/>
              <a:t>Problems associated with membrane reliability and resistance to harsh environments</a:t>
            </a:r>
            <a:endParaRPr lang="en-MY" dirty="0"/>
          </a:p>
        </p:txBody>
      </p:sp>
    </p:spTree>
    <p:extLst>
      <p:ext uri="{BB962C8B-B14F-4D97-AF65-F5344CB8AC3E}">
        <p14:creationId xmlns:p14="http://schemas.microsoft.com/office/powerpoint/2010/main" val="1138883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DEEE-35E3-4A3F-ADBB-2A3936C3BFB3}"/>
              </a:ext>
            </a:extLst>
          </p:cNvPr>
          <p:cNvSpPr>
            <a:spLocks noGrp="1"/>
          </p:cNvSpPr>
          <p:nvPr>
            <p:ph type="title"/>
          </p:nvPr>
        </p:nvSpPr>
        <p:spPr/>
        <p:txBody>
          <a:bodyPr/>
          <a:lstStyle/>
          <a:p>
            <a:r>
              <a:rPr lang="en-MY" dirty="0"/>
              <a:t>Pervaporation mechanism</a:t>
            </a:r>
          </a:p>
        </p:txBody>
      </p:sp>
      <p:pic>
        <p:nvPicPr>
          <p:cNvPr id="5" name="Picture 4">
            <a:extLst>
              <a:ext uri="{FF2B5EF4-FFF2-40B4-BE49-F238E27FC236}">
                <a16:creationId xmlns:a16="http://schemas.microsoft.com/office/drawing/2014/main" id="{C07824F0-ED2C-4F8E-B9A5-B00511D198CB}"/>
              </a:ext>
            </a:extLst>
          </p:cNvPr>
          <p:cNvPicPr>
            <a:picLocks noChangeAspect="1"/>
          </p:cNvPicPr>
          <p:nvPr/>
        </p:nvPicPr>
        <p:blipFill rotWithShape="1">
          <a:blip r:embed="rId2"/>
          <a:srcRect l="33387" t="50000" r="31210" b="17773"/>
          <a:stretch/>
        </p:blipFill>
        <p:spPr>
          <a:xfrm>
            <a:off x="2389238" y="1531373"/>
            <a:ext cx="6691606" cy="3296266"/>
          </a:xfrm>
          <a:prstGeom prst="rect">
            <a:avLst/>
          </a:prstGeom>
        </p:spPr>
      </p:pic>
      <p:sp>
        <p:nvSpPr>
          <p:cNvPr id="6" name="Rectangle 5">
            <a:extLst>
              <a:ext uri="{FF2B5EF4-FFF2-40B4-BE49-F238E27FC236}">
                <a16:creationId xmlns:a16="http://schemas.microsoft.com/office/drawing/2014/main" id="{E2DB2567-6317-430F-88DB-A25EB8945084}"/>
              </a:ext>
            </a:extLst>
          </p:cNvPr>
          <p:cNvSpPr/>
          <p:nvPr/>
        </p:nvSpPr>
        <p:spPr>
          <a:xfrm>
            <a:off x="924231" y="5070557"/>
            <a:ext cx="10628672" cy="1569660"/>
          </a:xfrm>
          <a:prstGeom prst="rect">
            <a:avLst/>
          </a:prstGeom>
        </p:spPr>
        <p:txBody>
          <a:bodyPr wrap="square">
            <a:spAutoFit/>
          </a:bodyPr>
          <a:lstStyle/>
          <a:p>
            <a:pPr marL="400050" indent="-400050">
              <a:buAutoNum type="romanLcParenBoth"/>
            </a:pPr>
            <a:r>
              <a:rPr lang="en-US" sz="2400" b="1" dirty="0"/>
              <a:t>Sorption </a:t>
            </a:r>
            <a:r>
              <a:rPr lang="en-US" sz="2400" dirty="0"/>
              <a:t>of the permeate from the feed liquid to the membrane </a:t>
            </a:r>
          </a:p>
          <a:p>
            <a:pPr marL="400050" indent="-400050">
              <a:buAutoNum type="romanLcParenBoth"/>
            </a:pPr>
            <a:r>
              <a:rPr lang="en-US" sz="2400" b="1" dirty="0"/>
              <a:t>Diffusion</a:t>
            </a:r>
            <a:r>
              <a:rPr lang="en-US" sz="2400" dirty="0"/>
              <a:t> of the permeate through the membrane</a:t>
            </a:r>
          </a:p>
          <a:p>
            <a:pPr marL="400050" indent="-400050">
              <a:buAutoNum type="romanLcParenBoth"/>
            </a:pPr>
            <a:r>
              <a:rPr lang="en-US" sz="2400" b="1" dirty="0"/>
              <a:t>Desorption </a:t>
            </a:r>
            <a:r>
              <a:rPr lang="en-US" sz="2400" dirty="0"/>
              <a:t>of the permeate to the vapor phase on the downstream side of the membrane</a:t>
            </a:r>
            <a:endParaRPr lang="en-MY" sz="2400" dirty="0"/>
          </a:p>
        </p:txBody>
      </p:sp>
      <p:sp>
        <p:nvSpPr>
          <p:cNvPr id="7" name="Rectangle: Rounded Corners 6">
            <a:extLst>
              <a:ext uri="{FF2B5EF4-FFF2-40B4-BE49-F238E27FC236}">
                <a16:creationId xmlns:a16="http://schemas.microsoft.com/office/drawing/2014/main" id="{4AC0952C-3E53-4BF3-83B1-4F9EAFA2AE1F}"/>
              </a:ext>
            </a:extLst>
          </p:cNvPr>
          <p:cNvSpPr/>
          <p:nvPr/>
        </p:nvSpPr>
        <p:spPr>
          <a:xfrm>
            <a:off x="8917857" y="2856936"/>
            <a:ext cx="3193277" cy="1940957"/>
          </a:xfrm>
          <a:prstGeom prst="roundRect">
            <a:avLst/>
          </a:prstGeom>
          <a:ln w="28575">
            <a:solidFill>
              <a:srgbClr val="FF0000"/>
            </a:solidFill>
          </a:ln>
        </p:spPr>
        <p:txBody>
          <a:bodyPr wrap="square">
            <a:spAutoFit/>
          </a:bodyPr>
          <a:lstStyle/>
          <a:p>
            <a:pPr algn="just"/>
            <a:r>
              <a:rPr lang="en-US" b="1" dirty="0"/>
              <a:t>Permeation rate </a:t>
            </a:r>
            <a:r>
              <a:rPr lang="en-US" dirty="0"/>
              <a:t>and </a:t>
            </a:r>
            <a:r>
              <a:rPr lang="en-US" b="1" dirty="0"/>
              <a:t>selectivity</a:t>
            </a:r>
            <a:r>
              <a:rPr lang="en-US" dirty="0"/>
              <a:t> are governed by the </a:t>
            </a:r>
            <a:r>
              <a:rPr lang="en-US" b="1" dirty="0"/>
              <a:t>solubility and diffusivity </a:t>
            </a:r>
            <a:r>
              <a:rPr lang="en-US" dirty="0"/>
              <a:t>of the feed components </a:t>
            </a:r>
            <a:r>
              <a:rPr lang="en-US" b="1" dirty="0"/>
              <a:t>permeating across the membrane</a:t>
            </a:r>
            <a:r>
              <a:rPr lang="en-US" dirty="0"/>
              <a:t>.</a:t>
            </a:r>
            <a:endParaRPr lang="en-MY" dirty="0"/>
          </a:p>
        </p:txBody>
      </p:sp>
    </p:spTree>
    <p:extLst>
      <p:ext uri="{BB962C8B-B14F-4D97-AF65-F5344CB8AC3E}">
        <p14:creationId xmlns:p14="http://schemas.microsoft.com/office/powerpoint/2010/main" val="6126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2452-1F75-41E5-A6D6-8DD431C59E4B}"/>
              </a:ext>
            </a:extLst>
          </p:cNvPr>
          <p:cNvSpPr>
            <a:spLocks noGrp="1"/>
          </p:cNvSpPr>
          <p:nvPr>
            <p:ph type="title"/>
          </p:nvPr>
        </p:nvSpPr>
        <p:spPr/>
        <p:txBody>
          <a:bodyPr/>
          <a:lstStyle/>
          <a:p>
            <a:r>
              <a:rPr lang="en-MY" dirty="0"/>
              <a:t>Pervaporation performance parameter</a:t>
            </a:r>
          </a:p>
        </p:txBody>
      </p:sp>
      <p:sp>
        <p:nvSpPr>
          <p:cNvPr id="3" name="Content Placeholder 2">
            <a:extLst>
              <a:ext uri="{FF2B5EF4-FFF2-40B4-BE49-F238E27FC236}">
                <a16:creationId xmlns:a16="http://schemas.microsoft.com/office/drawing/2014/main" id="{A632B25F-E221-4E6E-8540-007FBE293D2A}"/>
              </a:ext>
            </a:extLst>
          </p:cNvPr>
          <p:cNvSpPr>
            <a:spLocks noGrp="1"/>
          </p:cNvSpPr>
          <p:nvPr>
            <p:ph idx="1"/>
          </p:nvPr>
        </p:nvSpPr>
        <p:spPr/>
        <p:txBody>
          <a:bodyPr/>
          <a:lstStyle/>
          <a:p>
            <a:r>
              <a:rPr lang="en-MY" b="1" dirty="0"/>
              <a:t>Selectivity </a:t>
            </a:r>
            <a:r>
              <a:rPr lang="en-MY" dirty="0"/>
              <a:t>– what goes through and what gets rejected</a:t>
            </a:r>
          </a:p>
          <a:p>
            <a:r>
              <a:rPr lang="en-MY" b="1" dirty="0"/>
              <a:t>Flux</a:t>
            </a:r>
            <a:r>
              <a:rPr lang="en-MY" dirty="0"/>
              <a:t> – denote the amount of output (measured in relation to membrane area, thickness and time)</a:t>
            </a:r>
          </a:p>
          <a:p>
            <a:r>
              <a:rPr lang="en-MY" b="1" dirty="0"/>
              <a:t>Membrane thickness </a:t>
            </a:r>
            <a:r>
              <a:rPr lang="en-MY" dirty="0"/>
              <a:t>– refer to dry thickness</a:t>
            </a:r>
          </a:p>
          <a:p>
            <a:r>
              <a:rPr lang="en-MY" b="1" dirty="0"/>
              <a:t>Temperature</a:t>
            </a:r>
            <a:r>
              <a:rPr lang="en-MY" dirty="0"/>
              <a:t> – feed temperature</a:t>
            </a:r>
          </a:p>
          <a:p>
            <a:r>
              <a:rPr lang="en-MY" b="1" dirty="0"/>
              <a:t>Kinetic diameter </a:t>
            </a:r>
            <a:r>
              <a:rPr lang="en-MY" dirty="0"/>
              <a:t>– diameter of pore needed to let specific molecule pass</a:t>
            </a:r>
          </a:p>
        </p:txBody>
      </p:sp>
    </p:spTree>
    <p:extLst>
      <p:ext uri="{BB962C8B-B14F-4D97-AF65-F5344CB8AC3E}">
        <p14:creationId xmlns:p14="http://schemas.microsoft.com/office/powerpoint/2010/main" val="2141161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488C-4D17-4962-BE64-65DA26B841E3}"/>
              </a:ext>
            </a:extLst>
          </p:cNvPr>
          <p:cNvSpPr>
            <a:spLocks noGrp="1"/>
          </p:cNvSpPr>
          <p:nvPr>
            <p:ph type="title"/>
          </p:nvPr>
        </p:nvSpPr>
        <p:spPr/>
        <p:txBody>
          <a:bodyPr>
            <a:normAutofit/>
          </a:bodyPr>
          <a:lstStyle/>
          <a:p>
            <a:r>
              <a:rPr lang="en-US" sz="4000" dirty="0"/>
              <a:t>Design principles of the pervaporation membrane</a:t>
            </a:r>
            <a:endParaRPr lang="en-MY" sz="4000" dirty="0"/>
          </a:p>
        </p:txBody>
      </p:sp>
      <p:sp>
        <p:nvSpPr>
          <p:cNvPr id="3" name="Content Placeholder 2">
            <a:extLst>
              <a:ext uri="{FF2B5EF4-FFF2-40B4-BE49-F238E27FC236}">
                <a16:creationId xmlns:a16="http://schemas.microsoft.com/office/drawing/2014/main" id="{022479F5-5A29-4D82-8035-149F06E4FAF0}"/>
              </a:ext>
            </a:extLst>
          </p:cNvPr>
          <p:cNvSpPr>
            <a:spLocks noGrp="1"/>
          </p:cNvSpPr>
          <p:nvPr>
            <p:ph idx="1"/>
          </p:nvPr>
        </p:nvSpPr>
        <p:spPr/>
        <p:txBody>
          <a:bodyPr/>
          <a:lstStyle/>
          <a:p>
            <a:pPr marL="0" indent="0">
              <a:buNone/>
            </a:pPr>
            <a:r>
              <a:rPr lang="en-MY" dirty="0"/>
              <a:t>Adopt two strategies in biorefinery:</a:t>
            </a:r>
          </a:p>
          <a:p>
            <a:r>
              <a:rPr lang="en-US" dirty="0"/>
              <a:t>Molecular design of membrane materials with desired physicochemical properties (inherent solubility, diffusivity, and selectivity</a:t>
            </a:r>
          </a:p>
          <a:p>
            <a:r>
              <a:rPr lang="en-US" dirty="0"/>
              <a:t>Design a desired membrane morphology with ultrathin and defect-free dense selective layer</a:t>
            </a:r>
            <a:endParaRPr lang="en-MY" dirty="0"/>
          </a:p>
        </p:txBody>
      </p:sp>
    </p:spTree>
    <p:extLst>
      <p:ext uri="{BB962C8B-B14F-4D97-AF65-F5344CB8AC3E}">
        <p14:creationId xmlns:p14="http://schemas.microsoft.com/office/powerpoint/2010/main" val="4171709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6797-EA72-4215-8E4D-4B439BBD9DF9}"/>
              </a:ext>
            </a:extLst>
          </p:cNvPr>
          <p:cNvSpPr>
            <a:spLocks noGrp="1"/>
          </p:cNvSpPr>
          <p:nvPr>
            <p:ph type="title"/>
          </p:nvPr>
        </p:nvSpPr>
        <p:spPr>
          <a:xfrm>
            <a:off x="474406" y="365125"/>
            <a:ext cx="10879394" cy="1325563"/>
          </a:xfrm>
        </p:spPr>
        <p:txBody>
          <a:bodyPr/>
          <a:lstStyle/>
          <a:p>
            <a:r>
              <a:rPr lang="en-MY" dirty="0"/>
              <a:t>Example of membrane selection</a:t>
            </a:r>
          </a:p>
        </p:txBody>
      </p:sp>
      <p:sp>
        <p:nvSpPr>
          <p:cNvPr id="3" name="Content Placeholder 2">
            <a:extLst>
              <a:ext uri="{FF2B5EF4-FFF2-40B4-BE49-F238E27FC236}">
                <a16:creationId xmlns:a16="http://schemas.microsoft.com/office/drawing/2014/main" id="{4AB82C4E-E7E1-4B55-8750-FC5BFFCC649B}"/>
              </a:ext>
            </a:extLst>
          </p:cNvPr>
          <p:cNvSpPr>
            <a:spLocks noGrp="1"/>
          </p:cNvSpPr>
          <p:nvPr>
            <p:ph idx="1"/>
          </p:nvPr>
        </p:nvSpPr>
        <p:spPr>
          <a:xfrm>
            <a:off x="474406" y="1928261"/>
            <a:ext cx="5344736" cy="4351338"/>
          </a:xfrm>
        </p:spPr>
        <p:txBody>
          <a:bodyPr>
            <a:normAutofit fontScale="92500" lnSpcReduction="10000"/>
          </a:bodyPr>
          <a:lstStyle/>
          <a:p>
            <a:pPr marL="0" indent="0" algn="just">
              <a:buNone/>
            </a:pPr>
            <a:r>
              <a:rPr lang="en-MY" b="1" dirty="0"/>
              <a:t>Application – bioethanol dehydration</a:t>
            </a:r>
          </a:p>
          <a:p>
            <a:pPr algn="just"/>
            <a:r>
              <a:rPr lang="en-MY" b="1" dirty="0"/>
              <a:t>Polymer</a:t>
            </a:r>
            <a:r>
              <a:rPr lang="en-MY" dirty="0"/>
              <a:t> - PVA, chitosan, sodium alginate, polyimide, polyacrylic acid </a:t>
            </a:r>
          </a:p>
          <a:p>
            <a:pPr algn="just"/>
            <a:r>
              <a:rPr lang="en-MY" dirty="0"/>
              <a:t>Similar features: plentiful polar functional groups, excellent hydrophilicity, also </a:t>
            </a:r>
            <a:r>
              <a:rPr lang="en-US" dirty="0"/>
              <a:t>exhibit high-abrasion resistance, elongation, tensile strength, and flexibility (upon modification)</a:t>
            </a:r>
            <a:endParaRPr lang="en-MY" dirty="0"/>
          </a:p>
          <a:p>
            <a:pPr marL="0" indent="0">
              <a:buNone/>
            </a:pPr>
            <a:br>
              <a:rPr lang="en-MY" dirty="0"/>
            </a:br>
            <a:endParaRPr lang="en-MY" dirty="0"/>
          </a:p>
        </p:txBody>
      </p:sp>
      <p:pic>
        <p:nvPicPr>
          <p:cNvPr id="4" name="Picture 3">
            <a:extLst>
              <a:ext uri="{FF2B5EF4-FFF2-40B4-BE49-F238E27FC236}">
                <a16:creationId xmlns:a16="http://schemas.microsoft.com/office/drawing/2014/main" id="{8CF4181D-DE49-465B-B01D-E91C5A6AB6A9}"/>
              </a:ext>
            </a:extLst>
          </p:cNvPr>
          <p:cNvPicPr>
            <a:picLocks noChangeAspect="1"/>
          </p:cNvPicPr>
          <p:nvPr/>
        </p:nvPicPr>
        <p:blipFill rotWithShape="1">
          <a:blip r:embed="rId2"/>
          <a:srcRect l="29274" t="38115" r="28468" b="15687"/>
          <a:stretch/>
        </p:blipFill>
        <p:spPr>
          <a:xfrm>
            <a:off x="5819142" y="2208312"/>
            <a:ext cx="6029952" cy="3567338"/>
          </a:xfrm>
          <a:prstGeom prst="rect">
            <a:avLst/>
          </a:prstGeom>
        </p:spPr>
      </p:pic>
    </p:spTree>
    <p:extLst>
      <p:ext uri="{BB962C8B-B14F-4D97-AF65-F5344CB8AC3E}">
        <p14:creationId xmlns:p14="http://schemas.microsoft.com/office/powerpoint/2010/main" val="362160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F6CD-0310-4FA2-B709-BCD97F271918}"/>
              </a:ext>
            </a:extLst>
          </p:cNvPr>
          <p:cNvSpPr>
            <a:spLocks noGrp="1"/>
          </p:cNvSpPr>
          <p:nvPr>
            <p:ph type="title"/>
          </p:nvPr>
        </p:nvSpPr>
        <p:spPr/>
        <p:txBody>
          <a:bodyPr/>
          <a:lstStyle/>
          <a:p>
            <a:endParaRPr lang="en-MY" dirty="0"/>
          </a:p>
        </p:txBody>
      </p:sp>
      <p:pic>
        <p:nvPicPr>
          <p:cNvPr id="4" name="Picture 3">
            <a:extLst>
              <a:ext uri="{FF2B5EF4-FFF2-40B4-BE49-F238E27FC236}">
                <a16:creationId xmlns:a16="http://schemas.microsoft.com/office/drawing/2014/main" id="{3436241D-1EC6-44EB-9DE6-A34462C83982}"/>
              </a:ext>
            </a:extLst>
          </p:cNvPr>
          <p:cNvPicPr>
            <a:picLocks noChangeAspect="1"/>
          </p:cNvPicPr>
          <p:nvPr/>
        </p:nvPicPr>
        <p:blipFill rotWithShape="1">
          <a:blip r:embed="rId2"/>
          <a:srcRect l="23066" t="34092" r="20484" b="30589"/>
          <a:stretch/>
        </p:blipFill>
        <p:spPr>
          <a:xfrm>
            <a:off x="373626" y="2143431"/>
            <a:ext cx="11616166" cy="3932904"/>
          </a:xfrm>
          <a:prstGeom prst="rect">
            <a:avLst/>
          </a:prstGeom>
        </p:spPr>
      </p:pic>
      <p:sp>
        <p:nvSpPr>
          <p:cNvPr id="5" name="Rectangle 4">
            <a:extLst>
              <a:ext uri="{FF2B5EF4-FFF2-40B4-BE49-F238E27FC236}">
                <a16:creationId xmlns:a16="http://schemas.microsoft.com/office/drawing/2014/main" id="{40ECE672-B4A9-4163-8898-DCF2B08B1B41}"/>
              </a:ext>
            </a:extLst>
          </p:cNvPr>
          <p:cNvSpPr/>
          <p:nvPr/>
        </p:nvSpPr>
        <p:spPr>
          <a:xfrm>
            <a:off x="373626" y="1516949"/>
            <a:ext cx="11002298" cy="400110"/>
          </a:xfrm>
          <a:prstGeom prst="rect">
            <a:avLst/>
          </a:prstGeom>
        </p:spPr>
        <p:txBody>
          <a:bodyPr wrap="square">
            <a:spAutoFit/>
          </a:bodyPr>
          <a:lstStyle/>
          <a:p>
            <a:r>
              <a:rPr lang="en-US" sz="2000" b="1" dirty="0">
                <a:solidFill>
                  <a:srgbClr val="231F20"/>
                </a:solidFill>
                <a:latin typeface="Optima"/>
              </a:rPr>
              <a:t>Separation performance of various </a:t>
            </a:r>
            <a:r>
              <a:rPr lang="en-US" sz="2000" b="1" dirty="0" err="1">
                <a:solidFill>
                  <a:srgbClr val="231F20"/>
                </a:solidFill>
                <a:latin typeface="Optima"/>
              </a:rPr>
              <a:t>NaAlg</a:t>
            </a:r>
            <a:r>
              <a:rPr lang="en-US" sz="2000" b="1" dirty="0">
                <a:solidFill>
                  <a:srgbClr val="231F20"/>
                </a:solidFill>
                <a:latin typeface="Optima"/>
              </a:rPr>
              <a:t>-based membranes for ethanol dehydration</a:t>
            </a:r>
            <a:r>
              <a:rPr lang="en-US" sz="2000" b="1" dirty="0"/>
              <a:t> </a:t>
            </a:r>
            <a:endParaRPr lang="en-MY" sz="2000" b="1" dirty="0"/>
          </a:p>
        </p:txBody>
      </p:sp>
    </p:spTree>
    <p:extLst>
      <p:ext uri="{BB962C8B-B14F-4D97-AF65-F5344CB8AC3E}">
        <p14:creationId xmlns:p14="http://schemas.microsoft.com/office/powerpoint/2010/main" val="3370357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D7D8-B644-461A-896D-375913F41D4A}"/>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9FBF160-EBF5-41D7-A974-97F03DFDA9B7}"/>
              </a:ext>
            </a:extLst>
          </p:cNvPr>
          <p:cNvSpPr>
            <a:spLocks noGrp="1"/>
          </p:cNvSpPr>
          <p:nvPr>
            <p:ph idx="1"/>
          </p:nvPr>
        </p:nvSpPr>
        <p:spPr/>
        <p:txBody>
          <a:bodyPr>
            <a:normAutofit/>
          </a:bodyPr>
          <a:lstStyle/>
          <a:p>
            <a:pPr marL="0" indent="0">
              <a:buNone/>
            </a:pPr>
            <a:r>
              <a:rPr lang="en-MY" b="1" dirty="0"/>
              <a:t>Application – bioethanol dehydration</a:t>
            </a:r>
          </a:p>
          <a:p>
            <a:pPr marL="0" indent="0" algn="just">
              <a:buNone/>
            </a:pPr>
            <a:r>
              <a:rPr lang="en-MY" dirty="0"/>
              <a:t>Inorganic pervaporation membranes – silica, zeolite</a:t>
            </a:r>
          </a:p>
          <a:p>
            <a:pPr marL="0" indent="0" algn="just">
              <a:buNone/>
            </a:pPr>
            <a:r>
              <a:rPr lang="en-MY" dirty="0"/>
              <a:t>Properties - </a:t>
            </a:r>
            <a:r>
              <a:rPr lang="en-US" dirty="0"/>
              <a:t>unique pore structure, adsorption properties, as</a:t>
            </a:r>
            <a:br>
              <a:rPr lang="en-US" dirty="0"/>
            </a:br>
            <a:r>
              <a:rPr lang="en-US" dirty="0"/>
              <a:t>well as good mechanical, chemical resistance and thermal stabilities </a:t>
            </a:r>
          </a:p>
          <a:p>
            <a:pPr marL="0" indent="0" algn="just">
              <a:buNone/>
            </a:pPr>
            <a:r>
              <a:rPr lang="en-MY" dirty="0"/>
              <a:t>Organic–inorganic hybrid also shown a potential in alcohol-water separation. </a:t>
            </a:r>
            <a:r>
              <a:rPr lang="en-MY" dirty="0" err="1"/>
              <a:t>E.g</a:t>
            </a:r>
            <a:r>
              <a:rPr lang="en-MY" dirty="0"/>
              <a:t>: </a:t>
            </a:r>
            <a:r>
              <a:rPr lang="en-US" dirty="0"/>
              <a:t>Cross-linked PVA membrane on hollow </a:t>
            </a:r>
            <a:r>
              <a:rPr lang="en-US" dirty="0" err="1"/>
              <a:t>fibre</a:t>
            </a:r>
            <a:r>
              <a:rPr lang="en-US" dirty="0"/>
              <a:t> alumina support, Ceramic-supported P84 polyimide membranes</a:t>
            </a:r>
            <a:br>
              <a:rPr lang="en-MY" dirty="0"/>
            </a:br>
            <a:br>
              <a:rPr lang="en-US" dirty="0"/>
            </a:br>
            <a:br>
              <a:rPr lang="en-MY" dirty="0"/>
            </a:br>
            <a:endParaRPr lang="en-MY" b="1" dirty="0"/>
          </a:p>
          <a:p>
            <a:pPr marL="0" indent="0">
              <a:buNone/>
            </a:pPr>
            <a:endParaRPr lang="en-MY" b="1" dirty="0"/>
          </a:p>
          <a:p>
            <a:pPr marL="0" indent="0">
              <a:buNone/>
            </a:pPr>
            <a:endParaRPr lang="en-MY" dirty="0"/>
          </a:p>
        </p:txBody>
      </p:sp>
    </p:spTree>
    <p:extLst>
      <p:ext uri="{BB962C8B-B14F-4D97-AF65-F5344CB8AC3E}">
        <p14:creationId xmlns:p14="http://schemas.microsoft.com/office/powerpoint/2010/main" val="35341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1928-79E4-4244-A128-B5079A095C16}"/>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1D949969-953A-49A3-8509-00518B827468}"/>
              </a:ext>
            </a:extLst>
          </p:cNvPr>
          <p:cNvPicPr>
            <a:picLocks noChangeAspect="1"/>
          </p:cNvPicPr>
          <p:nvPr/>
        </p:nvPicPr>
        <p:blipFill rotWithShape="1">
          <a:blip r:embed="rId2"/>
          <a:srcRect l="30564" t="25001" r="25806" b="23137"/>
          <a:stretch/>
        </p:blipFill>
        <p:spPr>
          <a:xfrm>
            <a:off x="1976284" y="1690688"/>
            <a:ext cx="7796981" cy="5015434"/>
          </a:xfrm>
          <a:prstGeom prst="rect">
            <a:avLst/>
          </a:prstGeom>
          <a:ln>
            <a:solidFill>
              <a:schemeClr val="tx1"/>
            </a:solidFill>
          </a:ln>
        </p:spPr>
      </p:pic>
      <p:sp>
        <p:nvSpPr>
          <p:cNvPr id="5" name="Rectangle 4">
            <a:extLst>
              <a:ext uri="{FF2B5EF4-FFF2-40B4-BE49-F238E27FC236}">
                <a16:creationId xmlns:a16="http://schemas.microsoft.com/office/drawing/2014/main" id="{26B79A7E-027F-444D-B0F8-212FB0982DD8}"/>
              </a:ext>
            </a:extLst>
          </p:cNvPr>
          <p:cNvSpPr/>
          <p:nvPr/>
        </p:nvSpPr>
        <p:spPr>
          <a:xfrm>
            <a:off x="337930" y="1027906"/>
            <a:ext cx="11251995" cy="523220"/>
          </a:xfrm>
          <a:prstGeom prst="rect">
            <a:avLst/>
          </a:prstGeom>
        </p:spPr>
        <p:txBody>
          <a:bodyPr wrap="square">
            <a:spAutoFit/>
          </a:bodyPr>
          <a:lstStyle/>
          <a:p>
            <a:r>
              <a:rPr lang="en-US" sz="2800" b="1" dirty="0"/>
              <a:t>Separation performance of inorganic membranes for ethanol dehydration</a:t>
            </a:r>
            <a:endParaRPr lang="en-MY" sz="2800" b="1" dirty="0"/>
          </a:p>
        </p:txBody>
      </p:sp>
    </p:spTree>
    <p:extLst>
      <p:ext uri="{BB962C8B-B14F-4D97-AF65-F5344CB8AC3E}">
        <p14:creationId xmlns:p14="http://schemas.microsoft.com/office/powerpoint/2010/main" val="262674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D43D-8818-48B8-80A6-B0C8A239B23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75511D0E-81E6-45F4-891E-B032DDF34C97}"/>
              </a:ext>
            </a:extLst>
          </p:cNvPr>
          <p:cNvSpPr>
            <a:spLocks noGrp="1"/>
          </p:cNvSpPr>
          <p:nvPr>
            <p:ph idx="1"/>
          </p:nvPr>
        </p:nvSpPr>
        <p:spPr>
          <a:xfrm>
            <a:off x="838200" y="3118106"/>
            <a:ext cx="10429568" cy="3374769"/>
          </a:xfrm>
        </p:spPr>
        <p:txBody>
          <a:bodyPr>
            <a:normAutofit fontScale="92500" lnSpcReduction="20000"/>
          </a:bodyPr>
          <a:lstStyle/>
          <a:p>
            <a:pPr>
              <a:buFont typeface="Wingdings" panose="05000000000000000000" pitchFamily="2" charset="2"/>
              <a:buChar char="ü"/>
            </a:pPr>
            <a:r>
              <a:rPr lang="en-US" dirty="0"/>
              <a:t>Solids that could block the flow channels of membrane modules in the subsequent stages are removed, for example, by filtration or centrifugation (F&amp;C) of the process stream. </a:t>
            </a:r>
          </a:p>
          <a:p>
            <a:pPr>
              <a:buFont typeface="Wingdings" panose="05000000000000000000" pitchFamily="2" charset="2"/>
              <a:buChar char="ü"/>
            </a:pPr>
            <a:r>
              <a:rPr lang="en-US" dirty="0"/>
              <a:t>Suspended solids and colloidal matter (e.g. extractives) are separated by microfiltration (MF). </a:t>
            </a:r>
          </a:p>
          <a:p>
            <a:pPr>
              <a:buFont typeface="Wingdings" panose="05000000000000000000" pitchFamily="2" charset="2"/>
              <a:buChar char="ü"/>
            </a:pPr>
            <a:r>
              <a:rPr lang="en-US" dirty="0"/>
              <a:t>Macromolecules, for example hemicelluloses and protein, are concentrated by ultrafiltration (UF).</a:t>
            </a:r>
          </a:p>
          <a:p>
            <a:pPr>
              <a:buFont typeface="Wingdings" panose="05000000000000000000" pitchFamily="2" charset="2"/>
              <a:buChar char="ü"/>
            </a:pPr>
            <a:r>
              <a:rPr lang="en-US" dirty="0"/>
              <a:t>Monosaccharides, multivalent inorganic ions and low-molar-mass lignin are concentrated by nanofiltration (NF) and salts are removed by reverse osmosis (RO).</a:t>
            </a:r>
            <a:endParaRPr lang="en-MY" dirty="0"/>
          </a:p>
        </p:txBody>
      </p:sp>
      <p:pic>
        <p:nvPicPr>
          <p:cNvPr id="4" name="Picture 3">
            <a:extLst>
              <a:ext uri="{FF2B5EF4-FFF2-40B4-BE49-F238E27FC236}">
                <a16:creationId xmlns:a16="http://schemas.microsoft.com/office/drawing/2014/main" id="{EB512A11-9872-4179-A25E-FBBF133BC4EA}"/>
              </a:ext>
            </a:extLst>
          </p:cNvPr>
          <p:cNvPicPr>
            <a:picLocks noChangeAspect="1"/>
          </p:cNvPicPr>
          <p:nvPr/>
        </p:nvPicPr>
        <p:blipFill>
          <a:blip r:embed="rId2"/>
          <a:stretch>
            <a:fillRect/>
          </a:stretch>
        </p:blipFill>
        <p:spPr>
          <a:xfrm>
            <a:off x="1227997" y="365125"/>
            <a:ext cx="9437426" cy="2261812"/>
          </a:xfrm>
          <a:prstGeom prst="rect">
            <a:avLst/>
          </a:prstGeom>
        </p:spPr>
      </p:pic>
    </p:spTree>
    <p:extLst>
      <p:ext uri="{BB962C8B-B14F-4D97-AF65-F5344CB8AC3E}">
        <p14:creationId xmlns:p14="http://schemas.microsoft.com/office/powerpoint/2010/main" val="3672139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F3B5-A4D4-4EB4-A63C-A888C6FFDC3E}"/>
              </a:ext>
            </a:extLst>
          </p:cNvPr>
          <p:cNvSpPr>
            <a:spLocks noGrp="1"/>
          </p:cNvSpPr>
          <p:nvPr>
            <p:ph type="title"/>
          </p:nvPr>
        </p:nvSpPr>
        <p:spPr/>
        <p:txBody>
          <a:bodyPr/>
          <a:lstStyle/>
          <a:p>
            <a:r>
              <a:rPr lang="en-MY" dirty="0"/>
              <a:t>Membrane morphology</a:t>
            </a:r>
          </a:p>
        </p:txBody>
      </p:sp>
      <p:pic>
        <p:nvPicPr>
          <p:cNvPr id="4" name="Picture 3">
            <a:extLst>
              <a:ext uri="{FF2B5EF4-FFF2-40B4-BE49-F238E27FC236}">
                <a16:creationId xmlns:a16="http://schemas.microsoft.com/office/drawing/2014/main" id="{AB43538F-2587-4D87-9AEF-DD695E75E628}"/>
              </a:ext>
            </a:extLst>
          </p:cNvPr>
          <p:cNvPicPr>
            <a:picLocks noChangeAspect="1"/>
          </p:cNvPicPr>
          <p:nvPr/>
        </p:nvPicPr>
        <p:blipFill>
          <a:blip r:embed="rId2"/>
          <a:stretch>
            <a:fillRect/>
          </a:stretch>
        </p:blipFill>
        <p:spPr>
          <a:xfrm>
            <a:off x="6076950" y="1323751"/>
            <a:ext cx="6115050" cy="4886325"/>
          </a:xfrm>
          <a:prstGeom prst="rect">
            <a:avLst/>
          </a:prstGeom>
        </p:spPr>
      </p:pic>
      <p:sp>
        <p:nvSpPr>
          <p:cNvPr id="5" name="Rectangle 4">
            <a:extLst>
              <a:ext uri="{FF2B5EF4-FFF2-40B4-BE49-F238E27FC236}">
                <a16:creationId xmlns:a16="http://schemas.microsoft.com/office/drawing/2014/main" id="{02216F8D-4186-4920-8157-858D218D9902}"/>
              </a:ext>
            </a:extLst>
          </p:cNvPr>
          <p:cNvSpPr/>
          <p:nvPr/>
        </p:nvSpPr>
        <p:spPr>
          <a:xfrm>
            <a:off x="838200" y="1606550"/>
            <a:ext cx="4689987" cy="1938992"/>
          </a:xfrm>
          <a:prstGeom prst="rect">
            <a:avLst/>
          </a:prstGeom>
        </p:spPr>
        <p:txBody>
          <a:bodyPr wrap="square">
            <a:spAutoFit/>
          </a:bodyPr>
          <a:lstStyle/>
          <a:p>
            <a:r>
              <a:rPr lang="en-MY" sz="2000" dirty="0">
                <a:solidFill>
                  <a:srgbClr val="231F20"/>
                </a:solidFill>
                <a:latin typeface="Optima"/>
              </a:rPr>
              <a:t>Different membrane morphologies: </a:t>
            </a:r>
          </a:p>
          <a:p>
            <a:r>
              <a:rPr lang="en-MY" sz="2000" dirty="0">
                <a:solidFill>
                  <a:srgbClr val="231F20"/>
                </a:solidFill>
                <a:latin typeface="Optima"/>
              </a:rPr>
              <a:t>(a) Dense film membrane, (b) Asymmetric membrane, (c) Composite membrane, (d) Single-layer hollow </a:t>
            </a:r>
            <a:r>
              <a:rPr lang="en-MY" sz="2000" dirty="0" err="1">
                <a:solidFill>
                  <a:srgbClr val="231F20"/>
                </a:solidFill>
                <a:latin typeface="Optima"/>
              </a:rPr>
              <a:t>fiber</a:t>
            </a:r>
            <a:r>
              <a:rPr lang="en-MY" sz="2000" dirty="0">
                <a:solidFill>
                  <a:srgbClr val="231F20"/>
                </a:solidFill>
                <a:latin typeface="Optima"/>
              </a:rPr>
              <a:t> membrane, and (e) Dual-layer hollow </a:t>
            </a:r>
            <a:r>
              <a:rPr lang="en-MY" sz="2000" dirty="0" err="1">
                <a:solidFill>
                  <a:srgbClr val="231F20"/>
                </a:solidFill>
                <a:latin typeface="Optima"/>
              </a:rPr>
              <a:t>fiber</a:t>
            </a:r>
            <a:r>
              <a:rPr lang="en-MY" sz="2000" dirty="0">
                <a:solidFill>
                  <a:srgbClr val="231F20"/>
                </a:solidFill>
                <a:latin typeface="Optima"/>
              </a:rPr>
              <a:t> membrane</a:t>
            </a:r>
            <a:r>
              <a:rPr lang="en-MY" sz="2000" dirty="0"/>
              <a:t> </a:t>
            </a:r>
            <a:br>
              <a:rPr lang="en-MY" sz="2000" dirty="0"/>
            </a:br>
            <a:endParaRPr lang="en-MY" sz="2000" dirty="0"/>
          </a:p>
        </p:txBody>
      </p:sp>
      <p:sp>
        <p:nvSpPr>
          <p:cNvPr id="6" name="Rectangle 5">
            <a:extLst>
              <a:ext uri="{FF2B5EF4-FFF2-40B4-BE49-F238E27FC236}">
                <a16:creationId xmlns:a16="http://schemas.microsoft.com/office/drawing/2014/main" id="{B0189E4B-73E5-4009-86A9-6D3063D9ECCB}"/>
              </a:ext>
            </a:extLst>
          </p:cNvPr>
          <p:cNvSpPr/>
          <p:nvPr/>
        </p:nvSpPr>
        <p:spPr>
          <a:xfrm>
            <a:off x="409575" y="3766913"/>
            <a:ext cx="6096000" cy="2062103"/>
          </a:xfrm>
          <a:prstGeom prst="rect">
            <a:avLst/>
          </a:prstGeom>
        </p:spPr>
        <p:txBody>
          <a:bodyPr>
            <a:spAutoFit/>
          </a:bodyPr>
          <a:lstStyle/>
          <a:p>
            <a:r>
              <a:rPr lang="en-US" sz="1600" b="1" dirty="0"/>
              <a:t>Hollow membrane</a:t>
            </a:r>
            <a:r>
              <a:rPr lang="en-US" sz="1600" dirty="0"/>
              <a:t>: </a:t>
            </a:r>
          </a:p>
          <a:p>
            <a:r>
              <a:rPr lang="en-US" sz="1600" dirty="0"/>
              <a:t>(</a:t>
            </a:r>
            <a:r>
              <a:rPr lang="en-US" sz="1600" dirty="0" err="1"/>
              <a:t>i</a:t>
            </a:r>
            <a:r>
              <a:rPr lang="en-US" sz="1600" dirty="0"/>
              <a:t>) a larger membrane area per unit membrane module</a:t>
            </a:r>
          </a:p>
          <a:p>
            <a:r>
              <a:rPr lang="en-US" sz="1600" dirty="0"/>
              <a:t>volume, resulting in a higher permeation flow per unit volume; </a:t>
            </a:r>
          </a:p>
          <a:p>
            <a:r>
              <a:rPr lang="en-US" sz="1600" dirty="0"/>
              <a:t>(ii) self-supporting structure, allowing the membrane to be a self-contained vacuum channel, where the feed can be supplied from the shell side while vacuum is applied on the lumen side; and </a:t>
            </a:r>
          </a:p>
          <a:p>
            <a:r>
              <a:rPr lang="en-US" sz="1600" dirty="0"/>
              <a:t>(iii) good flexibility and ease of handling during module</a:t>
            </a:r>
          </a:p>
          <a:p>
            <a:r>
              <a:rPr lang="en-US" sz="1600" dirty="0"/>
              <a:t>fabrication and system operation.</a:t>
            </a:r>
            <a:endParaRPr lang="en-MY" sz="1600" dirty="0"/>
          </a:p>
        </p:txBody>
      </p:sp>
    </p:spTree>
    <p:extLst>
      <p:ext uri="{BB962C8B-B14F-4D97-AF65-F5344CB8AC3E}">
        <p14:creationId xmlns:p14="http://schemas.microsoft.com/office/powerpoint/2010/main" val="980580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3E16-9560-4A6E-A9A2-8C1E51CEEA57}"/>
              </a:ext>
            </a:extLst>
          </p:cNvPr>
          <p:cNvSpPr>
            <a:spLocks noGrp="1"/>
          </p:cNvSpPr>
          <p:nvPr>
            <p:ph type="title"/>
          </p:nvPr>
        </p:nvSpPr>
        <p:spPr/>
        <p:txBody>
          <a:bodyPr>
            <a:normAutofit fontScale="90000"/>
          </a:bodyPr>
          <a:lstStyle/>
          <a:p>
            <a:r>
              <a:rPr lang="en-US" sz="3600" dirty="0"/>
              <a:t>Pervaporation in the current integrated biorefinery system </a:t>
            </a:r>
            <a:br>
              <a:rPr lang="en-US" dirty="0"/>
            </a:br>
            <a:r>
              <a:rPr lang="en-US" sz="3100" b="1" i="1" dirty="0"/>
              <a:t>Process designs of butanol production</a:t>
            </a:r>
            <a:r>
              <a:rPr lang="en-US" sz="3100" b="1" dirty="0"/>
              <a:t> </a:t>
            </a:r>
            <a:endParaRPr lang="en-MY" dirty="0"/>
          </a:p>
        </p:txBody>
      </p:sp>
      <p:sp>
        <p:nvSpPr>
          <p:cNvPr id="3" name="Content Placeholder 2">
            <a:extLst>
              <a:ext uri="{FF2B5EF4-FFF2-40B4-BE49-F238E27FC236}">
                <a16:creationId xmlns:a16="http://schemas.microsoft.com/office/drawing/2014/main" id="{D150AF6F-15DC-4200-A974-7D535D63F832}"/>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50CD4A2A-6C70-4C32-B414-54793FBBDEED}"/>
              </a:ext>
            </a:extLst>
          </p:cNvPr>
          <p:cNvPicPr>
            <a:picLocks noChangeAspect="1"/>
          </p:cNvPicPr>
          <p:nvPr/>
        </p:nvPicPr>
        <p:blipFill>
          <a:blip r:embed="rId2"/>
          <a:stretch>
            <a:fillRect/>
          </a:stretch>
        </p:blipFill>
        <p:spPr>
          <a:xfrm>
            <a:off x="2081981" y="1690688"/>
            <a:ext cx="7563464" cy="4823311"/>
          </a:xfrm>
          <a:prstGeom prst="rect">
            <a:avLst/>
          </a:prstGeom>
        </p:spPr>
      </p:pic>
      <p:sp>
        <p:nvSpPr>
          <p:cNvPr id="5" name="Rectangle 4">
            <a:extLst>
              <a:ext uri="{FF2B5EF4-FFF2-40B4-BE49-F238E27FC236}">
                <a16:creationId xmlns:a16="http://schemas.microsoft.com/office/drawing/2014/main" id="{C819A8BE-D5A5-49E1-8759-C72518DC5981}"/>
              </a:ext>
            </a:extLst>
          </p:cNvPr>
          <p:cNvSpPr/>
          <p:nvPr/>
        </p:nvSpPr>
        <p:spPr>
          <a:xfrm>
            <a:off x="1712891" y="3702233"/>
            <a:ext cx="2427268" cy="400110"/>
          </a:xfrm>
          <a:prstGeom prst="rect">
            <a:avLst/>
          </a:prstGeom>
        </p:spPr>
        <p:txBody>
          <a:bodyPr wrap="none">
            <a:spAutoFit/>
          </a:bodyPr>
          <a:lstStyle/>
          <a:p>
            <a:r>
              <a:rPr lang="en-MY" sz="2000" b="1" dirty="0">
                <a:solidFill>
                  <a:srgbClr val="FF0000"/>
                </a:solidFill>
              </a:rPr>
              <a:t>conventional process</a:t>
            </a:r>
          </a:p>
        </p:txBody>
      </p:sp>
      <p:sp>
        <p:nvSpPr>
          <p:cNvPr id="6" name="Rectangle 5">
            <a:extLst>
              <a:ext uri="{FF2B5EF4-FFF2-40B4-BE49-F238E27FC236}">
                <a16:creationId xmlns:a16="http://schemas.microsoft.com/office/drawing/2014/main" id="{8F731D59-CA9F-4A0F-AF12-6DB08F79D78E}"/>
              </a:ext>
            </a:extLst>
          </p:cNvPr>
          <p:cNvSpPr/>
          <p:nvPr/>
        </p:nvSpPr>
        <p:spPr>
          <a:xfrm>
            <a:off x="7554686" y="4102343"/>
            <a:ext cx="4472473" cy="646331"/>
          </a:xfrm>
          <a:prstGeom prst="rect">
            <a:avLst/>
          </a:prstGeom>
        </p:spPr>
        <p:txBody>
          <a:bodyPr wrap="square">
            <a:spAutoFit/>
          </a:bodyPr>
          <a:lstStyle/>
          <a:p>
            <a:r>
              <a:rPr lang="en-US" b="1" dirty="0">
                <a:solidFill>
                  <a:srgbClr val="FF0000"/>
                </a:solidFill>
              </a:rPr>
              <a:t>integrated process with product separation inside the fermenter</a:t>
            </a:r>
            <a:endParaRPr lang="en-MY" b="1" dirty="0">
              <a:solidFill>
                <a:srgbClr val="FF0000"/>
              </a:solidFill>
            </a:endParaRPr>
          </a:p>
        </p:txBody>
      </p:sp>
      <p:sp>
        <p:nvSpPr>
          <p:cNvPr id="7" name="Rectangle 6">
            <a:extLst>
              <a:ext uri="{FF2B5EF4-FFF2-40B4-BE49-F238E27FC236}">
                <a16:creationId xmlns:a16="http://schemas.microsoft.com/office/drawing/2014/main" id="{D8050BA9-86A7-4350-B16A-4FE0ACECAFFC}"/>
              </a:ext>
            </a:extLst>
          </p:cNvPr>
          <p:cNvSpPr/>
          <p:nvPr/>
        </p:nvSpPr>
        <p:spPr>
          <a:xfrm>
            <a:off x="1331167" y="6036186"/>
            <a:ext cx="4015274" cy="646331"/>
          </a:xfrm>
          <a:prstGeom prst="rect">
            <a:avLst/>
          </a:prstGeom>
        </p:spPr>
        <p:txBody>
          <a:bodyPr wrap="square">
            <a:spAutoFit/>
          </a:bodyPr>
          <a:lstStyle/>
          <a:p>
            <a:r>
              <a:rPr lang="en-US" b="1" dirty="0">
                <a:solidFill>
                  <a:srgbClr val="FF0000"/>
                </a:solidFill>
              </a:rPr>
              <a:t> integrated process with product separation outside the fermenter. </a:t>
            </a:r>
            <a:endParaRPr lang="en-MY" b="1" dirty="0">
              <a:solidFill>
                <a:srgbClr val="FF0000"/>
              </a:solidFill>
            </a:endParaRPr>
          </a:p>
        </p:txBody>
      </p:sp>
    </p:spTree>
    <p:extLst>
      <p:ext uri="{BB962C8B-B14F-4D97-AF65-F5344CB8AC3E}">
        <p14:creationId xmlns:p14="http://schemas.microsoft.com/office/powerpoint/2010/main" val="40275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82AE-0A04-48C3-8373-869C48BB0F6D}"/>
              </a:ext>
            </a:extLst>
          </p:cNvPr>
          <p:cNvSpPr>
            <a:spLocks noGrp="1"/>
          </p:cNvSpPr>
          <p:nvPr>
            <p:ph type="title"/>
          </p:nvPr>
        </p:nvSpPr>
        <p:spPr>
          <a:xfrm>
            <a:off x="838200" y="266802"/>
            <a:ext cx="10515600" cy="1325563"/>
          </a:xfrm>
        </p:spPr>
        <p:txBody>
          <a:bodyPr>
            <a:noAutofit/>
          </a:bodyPr>
          <a:lstStyle/>
          <a:p>
            <a:r>
              <a:rPr lang="en-US" sz="2800" dirty="0">
                <a:latin typeface="+mn-lt"/>
              </a:rPr>
              <a:t>In the production of high concentrated ethanol from untreated sugar cane, </a:t>
            </a:r>
            <a:r>
              <a:rPr lang="en-US" sz="2800" b="1" dirty="0">
                <a:latin typeface="+mn-lt"/>
              </a:rPr>
              <a:t>integration of ultrafiltration and pervaporation </a:t>
            </a:r>
            <a:r>
              <a:rPr lang="en-US" sz="2800" dirty="0">
                <a:latin typeface="+mn-lt"/>
              </a:rPr>
              <a:t>processes are employed downstream of the bioreactor. </a:t>
            </a:r>
            <a:endParaRPr lang="en-MY" sz="2800" dirty="0">
              <a:latin typeface="+mn-lt"/>
            </a:endParaRPr>
          </a:p>
        </p:txBody>
      </p:sp>
      <p:sp>
        <p:nvSpPr>
          <p:cNvPr id="3" name="Content Placeholder 2">
            <a:extLst>
              <a:ext uri="{FF2B5EF4-FFF2-40B4-BE49-F238E27FC236}">
                <a16:creationId xmlns:a16="http://schemas.microsoft.com/office/drawing/2014/main" id="{72A43C26-6561-4B81-B091-DB2A4F0557A6}"/>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9CCD009A-F7D1-4CF2-BCED-1760FB29D442}"/>
              </a:ext>
            </a:extLst>
          </p:cNvPr>
          <p:cNvPicPr>
            <a:picLocks noChangeAspect="1"/>
          </p:cNvPicPr>
          <p:nvPr/>
        </p:nvPicPr>
        <p:blipFill>
          <a:blip r:embed="rId2"/>
          <a:stretch>
            <a:fillRect/>
          </a:stretch>
        </p:blipFill>
        <p:spPr>
          <a:xfrm>
            <a:off x="0" y="1592365"/>
            <a:ext cx="6561885" cy="5101824"/>
          </a:xfrm>
          <a:prstGeom prst="rect">
            <a:avLst/>
          </a:prstGeom>
        </p:spPr>
      </p:pic>
      <p:sp>
        <p:nvSpPr>
          <p:cNvPr id="5" name="Rectangle 4">
            <a:extLst>
              <a:ext uri="{FF2B5EF4-FFF2-40B4-BE49-F238E27FC236}">
                <a16:creationId xmlns:a16="http://schemas.microsoft.com/office/drawing/2014/main" id="{A261B9B4-EB04-45FB-9BAE-61B7346EC597}"/>
              </a:ext>
            </a:extLst>
          </p:cNvPr>
          <p:cNvSpPr/>
          <p:nvPr/>
        </p:nvSpPr>
        <p:spPr>
          <a:xfrm>
            <a:off x="7481300" y="1833099"/>
            <a:ext cx="4417142" cy="968278"/>
          </a:xfrm>
          <a:prstGeom prst="rect">
            <a:avLst/>
          </a:prstGeom>
        </p:spPr>
        <p:txBody>
          <a:bodyPr wrap="square">
            <a:spAutoFit/>
          </a:bodyPr>
          <a:lstStyle/>
          <a:p>
            <a:pPr algn="just">
              <a:lnSpc>
                <a:spcPct val="107000"/>
              </a:lnSpc>
              <a:spcAft>
                <a:spcPts val="800"/>
              </a:spcAft>
            </a:pPr>
            <a:r>
              <a:rPr lang="en-US" b="1" dirty="0">
                <a:latin typeface="Calibri" panose="020F0502020204030204" pitchFamily="34" charset="0"/>
                <a:ea typeface="Calibri" panose="020F0502020204030204" pitchFamily="34" charset="0"/>
                <a:cs typeface="Mangal" panose="02040503050203030202" pitchFamily="18" charset="0"/>
              </a:rPr>
              <a:t>Importance of integration </a:t>
            </a:r>
            <a:r>
              <a:rPr lang="en-US" dirty="0">
                <a:latin typeface="Calibri" panose="020F0502020204030204" pitchFamily="34" charset="0"/>
                <a:ea typeface="Calibri" panose="020F0502020204030204" pitchFamily="34" charset="0"/>
                <a:cs typeface="Mangal" panose="02040503050203030202" pitchFamily="18" charset="0"/>
              </a:rPr>
              <a:t>- Energy-efficient process for achieving high-purity products and increasing overall production.</a:t>
            </a:r>
            <a:endParaRPr lang="en-MY" dirty="0">
              <a:latin typeface="Calibri" panose="020F0502020204030204" pitchFamily="34" charset="0"/>
              <a:ea typeface="Calibri" panose="020F0502020204030204" pitchFamily="34" charset="0"/>
              <a:cs typeface="Mangal" panose="02040503050203030202" pitchFamily="18" charset="0"/>
            </a:endParaRPr>
          </a:p>
        </p:txBody>
      </p:sp>
      <p:sp>
        <p:nvSpPr>
          <p:cNvPr id="6" name="Rectangle 5">
            <a:extLst>
              <a:ext uri="{FF2B5EF4-FFF2-40B4-BE49-F238E27FC236}">
                <a16:creationId xmlns:a16="http://schemas.microsoft.com/office/drawing/2014/main" id="{8AF33E66-EFAB-4ED7-8A16-09EE8B28CB44}"/>
              </a:ext>
            </a:extLst>
          </p:cNvPr>
          <p:cNvSpPr/>
          <p:nvPr/>
        </p:nvSpPr>
        <p:spPr>
          <a:xfrm>
            <a:off x="7574606" y="3777129"/>
            <a:ext cx="4417142" cy="2308324"/>
          </a:xfrm>
          <a:prstGeom prst="rect">
            <a:avLst/>
          </a:prstGeom>
        </p:spPr>
        <p:txBody>
          <a:bodyPr wrap="square">
            <a:spAutoFit/>
          </a:bodyPr>
          <a:lstStyle/>
          <a:p>
            <a:r>
              <a:rPr lang="en-US" dirty="0"/>
              <a:t>The main </a:t>
            </a:r>
            <a:r>
              <a:rPr lang="en-US" b="1" dirty="0">
                <a:solidFill>
                  <a:srgbClr val="FF0000"/>
                </a:solidFill>
              </a:rPr>
              <a:t>advantages</a:t>
            </a:r>
            <a:r>
              <a:rPr lang="en-US" dirty="0"/>
              <a:t> of an integrated ultrafiltration-pervaporation system in the fermenter are: </a:t>
            </a:r>
          </a:p>
          <a:p>
            <a:r>
              <a:rPr lang="en-US" dirty="0"/>
              <a:t>(</a:t>
            </a:r>
            <a:r>
              <a:rPr lang="en-US" dirty="0" err="1"/>
              <a:t>i</a:t>
            </a:r>
            <a:r>
              <a:rPr lang="en-US" dirty="0"/>
              <a:t>) to recycle the cells back to the fermenter</a:t>
            </a:r>
          </a:p>
          <a:p>
            <a:r>
              <a:rPr lang="en-US" dirty="0"/>
              <a:t>(ii) to remove the ethanol itself, which acts as an inhibitor at high concentrations; </a:t>
            </a:r>
          </a:p>
          <a:p>
            <a:r>
              <a:rPr lang="en-US" dirty="0"/>
              <a:t>(iii) to prevent fouling in the pervaporation membrane. </a:t>
            </a:r>
            <a:endParaRPr lang="en-MY" dirty="0"/>
          </a:p>
        </p:txBody>
      </p:sp>
    </p:spTree>
    <p:extLst>
      <p:ext uri="{BB962C8B-B14F-4D97-AF65-F5344CB8AC3E}">
        <p14:creationId xmlns:p14="http://schemas.microsoft.com/office/powerpoint/2010/main" val="222133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998D-CA4E-4DC0-B2B2-2A0F2EA5682F}"/>
              </a:ext>
            </a:extLst>
          </p:cNvPr>
          <p:cNvSpPr>
            <a:spLocks noGrp="1"/>
          </p:cNvSpPr>
          <p:nvPr>
            <p:ph type="title"/>
          </p:nvPr>
        </p:nvSpPr>
        <p:spPr/>
        <p:txBody>
          <a:bodyPr>
            <a:noAutofit/>
          </a:bodyPr>
          <a:lstStyle/>
          <a:p>
            <a:r>
              <a:rPr lang="en-US" sz="2800" dirty="0">
                <a:latin typeface="+mn-lt"/>
              </a:rPr>
              <a:t>Illustration of hybrid system for biorefinery via </a:t>
            </a:r>
            <a:r>
              <a:rPr lang="en-US" sz="2800" b="1" dirty="0">
                <a:latin typeface="+mn-lt"/>
              </a:rPr>
              <a:t>synergetic recovery-dehydration pervaporation</a:t>
            </a:r>
            <a:r>
              <a:rPr lang="en-US" sz="2800" dirty="0">
                <a:latin typeface="+mn-lt"/>
              </a:rPr>
              <a:t> processes. </a:t>
            </a:r>
            <a:endParaRPr lang="en-MY" sz="2800" dirty="0">
              <a:latin typeface="+mn-lt"/>
            </a:endParaRPr>
          </a:p>
        </p:txBody>
      </p:sp>
      <p:sp>
        <p:nvSpPr>
          <p:cNvPr id="3" name="Content Placeholder 2">
            <a:extLst>
              <a:ext uri="{FF2B5EF4-FFF2-40B4-BE49-F238E27FC236}">
                <a16:creationId xmlns:a16="http://schemas.microsoft.com/office/drawing/2014/main" id="{0CD2EA8C-06A5-4890-B3F9-C42FCB389D1A}"/>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24AB7792-12BB-42CD-B680-D72B82CDD8F9}"/>
              </a:ext>
            </a:extLst>
          </p:cNvPr>
          <p:cNvPicPr>
            <a:picLocks noChangeAspect="1"/>
          </p:cNvPicPr>
          <p:nvPr/>
        </p:nvPicPr>
        <p:blipFill rotWithShape="1">
          <a:blip r:embed="rId2"/>
          <a:srcRect l="10133" r="10952"/>
          <a:stretch/>
        </p:blipFill>
        <p:spPr>
          <a:xfrm>
            <a:off x="289249" y="1583984"/>
            <a:ext cx="7539135" cy="5095875"/>
          </a:xfrm>
          <a:prstGeom prst="rect">
            <a:avLst/>
          </a:prstGeom>
        </p:spPr>
      </p:pic>
      <p:sp>
        <p:nvSpPr>
          <p:cNvPr id="5" name="Rectangle 4">
            <a:extLst>
              <a:ext uri="{FF2B5EF4-FFF2-40B4-BE49-F238E27FC236}">
                <a16:creationId xmlns:a16="http://schemas.microsoft.com/office/drawing/2014/main" id="{B1F5EE94-B3C0-4E01-9AD2-12EFEBE1A671}"/>
              </a:ext>
            </a:extLst>
          </p:cNvPr>
          <p:cNvSpPr/>
          <p:nvPr/>
        </p:nvSpPr>
        <p:spPr>
          <a:xfrm>
            <a:off x="7440386" y="3540538"/>
            <a:ext cx="4301412" cy="3139321"/>
          </a:xfrm>
          <a:prstGeom prst="rect">
            <a:avLst/>
          </a:prstGeom>
        </p:spPr>
        <p:txBody>
          <a:bodyPr wrap="square">
            <a:spAutoFit/>
          </a:bodyPr>
          <a:lstStyle/>
          <a:p>
            <a:pPr algn="just"/>
            <a:r>
              <a:rPr lang="en-US" dirty="0"/>
              <a:t>By coupling pervaporation units with a distillation process:</a:t>
            </a:r>
          </a:p>
          <a:p>
            <a:pPr algn="just"/>
            <a:endParaRPr lang="en-US" dirty="0"/>
          </a:p>
          <a:p>
            <a:pPr marL="285750" indent="-285750" algn="just">
              <a:buFont typeface="Wingdings" panose="05000000000000000000" pitchFamily="2" charset="2"/>
              <a:buChar char="ü"/>
            </a:pPr>
            <a:r>
              <a:rPr lang="en-US" dirty="0"/>
              <a:t>the number of trays in the distillation column is reduced, thereby reducing the complexity of the column design. </a:t>
            </a:r>
          </a:p>
          <a:p>
            <a:pPr marL="285750" indent="-285750" algn="just">
              <a:buFont typeface="Wingdings" panose="05000000000000000000" pitchFamily="2" charset="2"/>
              <a:buChar char="ü"/>
            </a:pPr>
            <a:r>
              <a:rPr lang="en-US" dirty="0"/>
              <a:t>In addition, the hybrid process lowers energy (thermal) consumption and brings down the operating cost, which can compensate for the high previous investment cost of distillation columns</a:t>
            </a:r>
            <a:endParaRPr lang="en-MY" dirty="0"/>
          </a:p>
        </p:txBody>
      </p:sp>
    </p:spTree>
    <p:extLst>
      <p:ext uri="{BB962C8B-B14F-4D97-AF65-F5344CB8AC3E}">
        <p14:creationId xmlns:p14="http://schemas.microsoft.com/office/powerpoint/2010/main" val="1200262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084B1F-C753-4904-852B-D34087CC475A}"/>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a:solidFill>
                  <a:srgbClr val="FFFFFF"/>
                </a:solidFill>
                <a:latin typeface="+mj-lt"/>
                <a:ea typeface="+mj-ea"/>
                <a:cs typeface="+mj-cs"/>
              </a:rPr>
              <a:t>Membrane Distillation</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987E2FC7-CED7-4EF8-9C0D-9BA14357DBE6}"/>
              </a:ext>
            </a:extLst>
          </p:cNvPr>
          <p:cNvPicPr>
            <a:picLocks noGrp="1" noChangeAspect="1"/>
          </p:cNvPicPr>
          <p:nvPr>
            <p:ph idx="1"/>
          </p:nvPr>
        </p:nvPicPr>
        <p:blipFill>
          <a:blip r:embed="rId2"/>
          <a:stretch>
            <a:fillRect/>
          </a:stretch>
        </p:blipFill>
        <p:spPr>
          <a:xfrm>
            <a:off x="2009936" y="2509911"/>
            <a:ext cx="8117029" cy="3997637"/>
          </a:xfrm>
          <a:prstGeom prst="rect">
            <a:avLst/>
          </a:prstGeom>
        </p:spPr>
      </p:pic>
    </p:spTree>
    <p:extLst>
      <p:ext uri="{BB962C8B-B14F-4D97-AF65-F5344CB8AC3E}">
        <p14:creationId xmlns:p14="http://schemas.microsoft.com/office/powerpoint/2010/main" val="3288395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BC69-C47E-45AF-A2DE-87A6DBCF440B}"/>
              </a:ext>
            </a:extLst>
          </p:cNvPr>
          <p:cNvSpPr>
            <a:spLocks noGrp="1"/>
          </p:cNvSpPr>
          <p:nvPr>
            <p:ph type="title"/>
          </p:nvPr>
        </p:nvSpPr>
        <p:spPr/>
        <p:txBody>
          <a:bodyPr/>
          <a:lstStyle/>
          <a:p>
            <a:r>
              <a:rPr lang="en-MY" dirty="0"/>
              <a:t>Transport mechanism</a:t>
            </a:r>
          </a:p>
        </p:txBody>
      </p:sp>
      <p:sp>
        <p:nvSpPr>
          <p:cNvPr id="3" name="Content Placeholder 2">
            <a:extLst>
              <a:ext uri="{FF2B5EF4-FFF2-40B4-BE49-F238E27FC236}">
                <a16:creationId xmlns:a16="http://schemas.microsoft.com/office/drawing/2014/main" id="{E82218D1-9001-47D2-AD85-CE3A78E37546}"/>
              </a:ext>
            </a:extLst>
          </p:cNvPr>
          <p:cNvSpPr>
            <a:spLocks noGrp="1"/>
          </p:cNvSpPr>
          <p:nvPr>
            <p:ph idx="1"/>
          </p:nvPr>
        </p:nvSpPr>
        <p:spPr/>
        <p:txBody>
          <a:bodyPr/>
          <a:lstStyle/>
          <a:p>
            <a:pPr algn="just"/>
            <a:r>
              <a:rPr lang="en-US" dirty="0"/>
              <a:t>Separation process where a micro-porous hydrophobic membrane separates two aqueous solutions at different temperatures. </a:t>
            </a:r>
          </a:p>
          <a:p>
            <a:pPr algn="just"/>
            <a:r>
              <a:rPr lang="en-US" dirty="0"/>
              <a:t>The hydrophobicity of the membrane prevents mass transfer of the liquid, whereby a gas-liquid interface is created. </a:t>
            </a:r>
          </a:p>
          <a:p>
            <a:pPr algn="just"/>
            <a:r>
              <a:rPr lang="en-US" dirty="0"/>
              <a:t>The temperature gradient on the membrane results in a </a:t>
            </a:r>
            <a:r>
              <a:rPr lang="en-US" dirty="0" err="1"/>
              <a:t>vapour</a:t>
            </a:r>
            <a:r>
              <a:rPr lang="en-US" dirty="0"/>
              <a:t> pressure difference, whereby volatile components in the supply mix evaporate through the pores (10 nm – 1 µm) and, via diffusion and/or convection of the compartment with high </a:t>
            </a:r>
            <a:r>
              <a:rPr lang="en-US" dirty="0" err="1"/>
              <a:t>vapour</a:t>
            </a:r>
            <a:r>
              <a:rPr lang="en-US" dirty="0"/>
              <a:t> pressure, are transported to the compartment with low </a:t>
            </a:r>
            <a:r>
              <a:rPr lang="en-US" dirty="0" err="1"/>
              <a:t>vapour</a:t>
            </a:r>
            <a:r>
              <a:rPr lang="en-US" dirty="0"/>
              <a:t> pressure where they are </a:t>
            </a:r>
            <a:r>
              <a:rPr lang="en-US" dirty="0" err="1"/>
              <a:t>condensated</a:t>
            </a:r>
            <a:r>
              <a:rPr lang="en-US" dirty="0"/>
              <a:t> in the cold liquid/</a:t>
            </a:r>
            <a:r>
              <a:rPr lang="en-US" dirty="0" err="1"/>
              <a:t>vapour</a:t>
            </a:r>
            <a:r>
              <a:rPr lang="en-US" dirty="0"/>
              <a:t> phase. </a:t>
            </a:r>
            <a:endParaRPr lang="en-MY" dirty="0"/>
          </a:p>
        </p:txBody>
      </p:sp>
    </p:spTree>
    <p:extLst>
      <p:ext uri="{BB962C8B-B14F-4D97-AF65-F5344CB8AC3E}">
        <p14:creationId xmlns:p14="http://schemas.microsoft.com/office/powerpoint/2010/main" val="228933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EB27-7DFF-4884-AFCB-210383A967E1}"/>
              </a:ext>
            </a:extLst>
          </p:cNvPr>
          <p:cNvSpPr>
            <a:spLocks noGrp="1"/>
          </p:cNvSpPr>
          <p:nvPr>
            <p:ph type="title"/>
          </p:nvPr>
        </p:nvSpPr>
        <p:spPr/>
        <p:txBody>
          <a:bodyPr/>
          <a:lstStyle/>
          <a:p>
            <a:r>
              <a:rPr lang="en-MY" dirty="0"/>
              <a:t>Characteristics of MD</a:t>
            </a:r>
          </a:p>
        </p:txBody>
      </p:sp>
      <p:sp>
        <p:nvSpPr>
          <p:cNvPr id="3" name="Content Placeholder 2">
            <a:extLst>
              <a:ext uri="{FF2B5EF4-FFF2-40B4-BE49-F238E27FC236}">
                <a16:creationId xmlns:a16="http://schemas.microsoft.com/office/drawing/2014/main" id="{B8023063-2886-4AE6-81D4-E3B536EC2CDF}"/>
              </a:ext>
            </a:extLst>
          </p:cNvPr>
          <p:cNvSpPr>
            <a:spLocks noGrp="1"/>
          </p:cNvSpPr>
          <p:nvPr>
            <p:ph idx="1"/>
          </p:nvPr>
        </p:nvSpPr>
        <p:spPr/>
        <p:txBody>
          <a:bodyPr>
            <a:normAutofit lnSpcReduction="10000"/>
          </a:bodyPr>
          <a:lstStyle/>
          <a:p>
            <a:pPr algn="just"/>
            <a:r>
              <a:rPr lang="en-US" dirty="0"/>
              <a:t>The membrane must be porous and hydrophobic (that is, the membrane must not be wetted by the process liquids).</a:t>
            </a:r>
          </a:p>
          <a:p>
            <a:pPr algn="just"/>
            <a:r>
              <a:rPr lang="en-US" dirty="0"/>
              <a:t>The membrane does not alter the </a:t>
            </a:r>
            <a:r>
              <a:rPr lang="en-US" dirty="0" err="1"/>
              <a:t>vapour</a:t>
            </a:r>
            <a:r>
              <a:rPr lang="en-US" dirty="0"/>
              <a:t>-liquid equilibrium of the different components in the process liquids.</a:t>
            </a:r>
          </a:p>
          <a:p>
            <a:pPr algn="just"/>
            <a:r>
              <a:rPr lang="en-US" dirty="0"/>
              <a:t>The driving force for each component is a partial pressure gradient in the </a:t>
            </a:r>
            <a:r>
              <a:rPr lang="en-US" dirty="0" err="1"/>
              <a:t>vapour</a:t>
            </a:r>
            <a:r>
              <a:rPr lang="en-US" dirty="0"/>
              <a:t> phase.</a:t>
            </a:r>
          </a:p>
          <a:p>
            <a:pPr algn="just"/>
            <a:r>
              <a:rPr lang="en-US" dirty="0"/>
              <a:t>At least one side of the membrane must be in direct contact with the process liquids.</a:t>
            </a:r>
          </a:p>
          <a:p>
            <a:pPr algn="just"/>
            <a:r>
              <a:rPr lang="en-US" dirty="0"/>
              <a:t>No capillary condensation must take place inside the pores of the membrane.</a:t>
            </a:r>
            <a:endParaRPr lang="en-MY" dirty="0"/>
          </a:p>
        </p:txBody>
      </p:sp>
    </p:spTree>
    <p:extLst>
      <p:ext uri="{BB962C8B-B14F-4D97-AF65-F5344CB8AC3E}">
        <p14:creationId xmlns:p14="http://schemas.microsoft.com/office/powerpoint/2010/main" val="614478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3FBD3-330B-4983-B2CB-D0F74C76CB0D}"/>
              </a:ext>
            </a:extLst>
          </p:cNvPr>
          <p:cNvSpPr>
            <a:spLocks noGrp="1"/>
          </p:cNvSpPr>
          <p:nvPr>
            <p:ph type="title"/>
          </p:nvPr>
        </p:nvSpPr>
        <p:spPr/>
        <p:txBody>
          <a:bodyPr/>
          <a:lstStyle/>
          <a:p>
            <a:r>
              <a:rPr lang="en-MY" dirty="0"/>
              <a:t>Advantages of MD</a:t>
            </a:r>
          </a:p>
        </p:txBody>
      </p:sp>
      <p:sp>
        <p:nvSpPr>
          <p:cNvPr id="3" name="Content Placeholder 2">
            <a:extLst>
              <a:ext uri="{FF2B5EF4-FFF2-40B4-BE49-F238E27FC236}">
                <a16:creationId xmlns:a16="http://schemas.microsoft.com/office/drawing/2014/main" id="{8B5E91C4-6FB8-421E-9A5B-52835CE7E35A}"/>
              </a:ext>
            </a:extLst>
          </p:cNvPr>
          <p:cNvSpPr>
            <a:spLocks noGrp="1"/>
          </p:cNvSpPr>
          <p:nvPr>
            <p:ph idx="1"/>
          </p:nvPr>
        </p:nvSpPr>
        <p:spPr/>
        <p:txBody>
          <a:bodyPr>
            <a:normAutofit lnSpcReduction="10000"/>
          </a:bodyPr>
          <a:lstStyle/>
          <a:p>
            <a:r>
              <a:rPr lang="en-US" dirty="0"/>
              <a:t>High quality of distillate. Theoretically, 100% of ions, macromolecules, colloids, cells, and other non-volatile components are rejected.</a:t>
            </a:r>
          </a:p>
          <a:p>
            <a:r>
              <a:rPr lang="en-US" dirty="0"/>
              <a:t>Lower operating temperatures.</a:t>
            </a:r>
          </a:p>
          <a:p>
            <a:r>
              <a:rPr lang="en-US" dirty="0"/>
              <a:t>Low-grade waste and alternative energy sources such as solar and geothermal energy may be used.</a:t>
            </a:r>
          </a:p>
          <a:p>
            <a:r>
              <a:rPr lang="en-US" dirty="0"/>
              <a:t>Lower operating pressures.</a:t>
            </a:r>
          </a:p>
          <a:p>
            <a:r>
              <a:rPr lang="en-US" dirty="0"/>
              <a:t>Fewer demands about membrane mechanical properties.</a:t>
            </a:r>
          </a:p>
          <a:p>
            <a:r>
              <a:rPr lang="en-US" dirty="0"/>
              <a:t>Chemical interaction between membrane and process liquids is very reduced. The membrane acts merely as a support for the </a:t>
            </a:r>
            <a:r>
              <a:rPr lang="en-US" dirty="0" err="1"/>
              <a:t>vapour</a:t>
            </a:r>
            <a:r>
              <a:rPr lang="en-US" dirty="0"/>
              <a:t> liquid interface.</a:t>
            </a:r>
            <a:endParaRPr lang="en-MY" dirty="0"/>
          </a:p>
        </p:txBody>
      </p:sp>
    </p:spTree>
    <p:extLst>
      <p:ext uri="{BB962C8B-B14F-4D97-AF65-F5344CB8AC3E}">
        <p14:creationId xmlns:p14="http://schemas.microsoft.com/office/powerpoint/2010/main" val="1337630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C814-4D66-4ADA-A01E-B37371E3CE53}"/>
              </a:ext>
            </a:extLst>
          </p:cNvPr>
          <p:cNvSpPr>
            <a:spLocks noGrp="1"/>
          </p:cNvSpPr>
          <p:nvPr>
            <p:ph type="title"/>
          </p:nvPr>
        </p:nvSpPr>
        <p:spPr/>
        <p:txBody>
          <a:bodyPr/>
          <a:lstStyle/>
          <a:p>
            <a:r>
              <a:rPr lang="en-MY" dirty="0"/>
              <a:t>Configuration types of MD</a:t>
            </a:r>
          </a:p>
        </p:txBody>
      </p:sp>
      <p:sp>
        <p:nvSpPr>
          <p:cNvPr id="3" name="Content Placeholder 2">
            <a:extLst>
              <a:ext uri="{FF2B5EF4-FFF2-40B4-BE49-F238E27FC236}">
                <a16:creationId xmlns:a16="http://schemas.microsoft.com/office/drawing/2014/main" id="{F9C97B81-AEEF-4579-AA0B-B71B6A0AF7C6}"/>
              </a:ext>
            </a:extLst>
          </p:cNvPr>
          <p:cNvSpPr>
            <a:spLocks noGrp="1"/>
          </p:cNvSpPr>
          <p:nvPr>
            <p:ph idx="1"/>
          </p:nvPr>
        </p:nvSpPr>
        <p:spPr/>
        <p:txBody>
          <a:bodyPr/>
          <a:lstStyle/>
          <a:p>
            <a:r>
              <a:rPr lang="en-MY" dirty="0"/>
              <a:t>direct-contact membrane distillation (DCMD) </a:t>
            </a:r>
          </a:p>
          <a:p>
            <a:r>
              <a:rPr lang="en-MY" dirty="0"/>
              <a:t>air gap membrane distillation (AGMD)</a:t>
            </a:r>
          </a:p>
          <a:p>
            <a:r>
              <a:rPr lang="en-MY" dirty="0"/>
              <a:t>sweeping gas membrane distillation (SGMD)</a:t>
            </a:r>
          </a:p>
          <a:p>
            <a:r>
              <a:rPr lang="en-MY" dirty="0"/>
              <a:t>vacuum membrane distillation (VMD)</a:t>
            </a:r>
          </a:p>
        </p:txBody>
      </p:sp>
    </p:spTree>
    <p:extLst>
      <p:ext uri="{BB962C8B-B14F-4D97-AF65-F5344CB8AC3E}">
        <p14:creationId xmlns:p14="http://schemas.microsoft.com/office/powerpoint/2010/main" val="4070762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E8689F-5569-42A0-9E98-81201023F1C2}"/>
              </a:ext>
            </a:extLst>
          </p:cNvPr>
          <p:cNvSpPr>
            <a:spLocks noGrp="1"/>
          </p:cNvSpPr>
          <p:nvPr>
            <p:ph idx="1"/>
          </p:nvPr>
        </p:nvSpPr>
        <p:spPr>
          <a:xfrm>
            <a:off x="838200" y="5176837"/>
            <a:ext cx="10515600" cy="1479602"/>
          </a:xfrm>
        </p:spPr>
        <p:txBody>
          <a:bodyPr/>
          <a:lstStyle/>
          <a:p>
            <a:endParaRPr lang="en-MY" dirty="0"/>
          </a:p>
        </p:txBody>
      </p:sp>
      <p:sp>
        <p:nvSpPr>
          <p:cNvPr id="6" name="Title 5">
            <a:extLst>
              <a:ext uri="{FF2B5EF4-FFF2-40B4-BE49-F238E27FC236}">
                <a16:creationId xmlns:a16="http://schemas.microsoft.com/office/drawing/2014/main" id="{875BA9EA-5374-4E4D-A50E-37A7EF2E1BE5}"/>
              </a:ext>
            </a:extLst>
          </p:cNvPr>
          <p:cNvSpPr>
            <a:spLocks noGrp="1"/>
          </p:cNvSpPr>
          <p:nvPr>
            <p:ph type="title"/>
          </p:nvPr>
        </p:nvSpPr>
        <p:spPr/>
        <p:txBody>
          <a:bodyPr/>
          <a:lstStyle/>
          <a:p>
            <a:endParaRPr lang="en-MY"/>
          </a:p>
        </p:txBody>
      </p:sp>
      <p:pic>
        <p:nvPicPr>
          <p:cNvPr id="7" name="Picture 6">
            <a:extLst>
              <a:ext uri="{FF2B5EF4-FFF2-40B4-BE49-F238E27FC236}">
                <a16:creationId xmlns:a16="http://schemas.microsoft.com/office/drawing/2014/main" id="{F2392599-B27F-4121-8682-2767C150D419}"/>
              </a:ext>
            </a:extLst>
          </p:cNvPr>
          <p:cNvPicPr>
            <a:picLocks noChangeAspect="1"/>
          </p:cNvPicPr>
          <p:nvPr/>
        </p:nvPicPr>
        <p:blipFill>
          <a:blip r:embed="rId2"/>
          <a:stretch>
            <a:fillRect/>
          </a:stretch>
        </p:blipFill>
        <p:spPr>
          <a:xfrm>
            <a:off x="3348037" y="475836"/>
            <a:ext cx="5495925" cy="5886450"/>
          </a:xfrm>
          <a:prstGeom prst="rect">
            <a:avLst/>
          </a:prstGeom>
        </p:spPr>
      </p:pic>
    </p:spTree>
    <p:extLst>
      <p:ext uri="{BB962C8B-B14F-4D97-AF65-F5344CB8AC3E}">
        <p14:creationId xmlns:p14="http://schemas.microsoft.com/office/powerpoint/2010/main" val="4260087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7733-98A1-4741-A8F2-2946544FE658}"/>
              </a:ext>
            </a:extLst>
          </p:cNvPr>
          <p:cNvSpPr>
            <a:spLocks noGrp="1"/>
          </p:cNvSpPr>
          <p:nvPr>
            <p:ph type="title"/>
          </p:nvPr>
        </p:nvSpPr>
        <p:spPr/>
        <p:txBody>
          <a:bodyPr/>
          <a:lstStyle/>
          <a:p>
            <a:endParaRPr lang="en-MY"/>
          </a:p>
        </p:txBody>
      </p:sp>
      <p:pic>
        <p:nvPicPr>
          <p:cNvPr id="1026" name="Picture 2" descr="Image result for ultrafiltration and microfiltration">
            <a:extLst>
              <a:ext uri="{FF2B5EF4-FFF2-40B4-BE49-F238E27FC236}">
                <a16:creationId xmlns:a16="http://schemas.microsoft.com/office/drawing/2014/main" id="{3E9A89C2-6E6E-418E-B634-45B461541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607" y="523930"/>
            <a:ext cx="8894536" cy="581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2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7328-4267-49CA-A926-6E5DCCD8432B}"/>
              </a:ext>
            </a:extLst>
          </p:cNvPr>
          <p:cNvSpPr>
            <a:spLocks noGrp="1"/>
          </p:cNvSpPr>
          <p:nvPr>
            <p:ph type="title"/>
          </p:nvPr>
        </p:nvSpPr>
        <p:spPr/>
        <p:txBody>
          <a:bodyPr/>
          <a:lstStyle/>
          <a:p>
            <a:r>
              <a:rPr lang="en-MY" dirty="0"/>
              <a:t>Application of MD in biorefineries</a:t>
            </a:r>
          </a:p>
        </p:txBody>
      </p:sp>
      <p:sp>
        <p:nvSpPr>
          <p:cNvPr id="3" name="Content Placeholder 2">
            <a:extLst>
              <a:ext uri="{FF2B5EF4-FFF2-40B4-BE49-F238E27FC236}">
                <a16:creationId xmlns:a16="http://schemas.microsoft.com/office/drawing/2014/main" id="{C37EB56A-4A29-46C0-B765-CF2B9078F4B8}"/>
              </a:ext>
            </a:extLst>
          </p:cNvPr>
          <p:cNvSpPr>
            <a:spLocks noGrp="1"/>
          </p:cNvSpPr>
          <p:nvPr>
            <p:ph idx="1"/>
          </p:nvPr>
        </p:nvSpPr>
        <p:spPr/>
        <p:txBody>
          <a:bodyPr>
            <a:normAutofit fontScale="92500" lnSpcReduction="20000"/>
          </a:bodyPr>
          <a:lstStyle/>
          <a:p>
            <a:pPr marL="0" indent="0">
              <a:buNone/>
            </a:pPr>
            <a:r>
              <a:rPr lang="en-US" b="1" dirty="0">
                <a:solidFill>
                  <a:srgbClr val="FF0000"/>
                </a:solidFill>
              </a:rPr>
              <a:t>MD-bioreactor hybrid </a:t>
            </a:r>
            <a:r>
              <a:rPr lang="en-US" dirty="0"/>
              <a:t>- separation of ethanol and the other inhibitory compounds from fermentation broths</a:t>
            </a:r>
          </a:p>
          <a:p>
            <a:pPr marL="0" indent="0">
              <a:buNone/>
            </a:pPr>
            <a:endParaRPr lang="en-US" dirty="0"/>
          </a:p>
          <a:p>
            <a:pPr marL="0" indent="0">
              <a:buNone/>
            </a:pPr>
            <a:r>
              <a:rPr lang="en-US" b="1" dirty="0">
                <a:solidFill>
                  <a:srgbClr val="FF0000"/>
                </a:solidFill>
              </a:rPr>
              <a:t>Advantages</a:t>
            </a:r>
            <a:r>
              <a:rPr lang="en-US" dirty="0"/>
              <a:t>:</a:t>
            </a:r>
          </a:p>
          <a:p>
            <a:pPr>
              <a:buFont typeface="Wingdings" panose="05000000000000000000" pitchFamily="2" charset="2"/>
              <a:buChar char="ü"/>
            </a:pPr>
            <a:r>
              <a:rPr lang="en-US" dirty="0"/>
              <a:t>increase in ethanol production - maintain a low ethanol concentration in the broth, thereby alleviating the problem of product inhibition. </a:t>
            </a:r>
          </a:p>
          <a:p>
            <a:pPr>
              <a:buFont typeface="Wingdings" panose="05000000000000000000" pitchFamily="2" charset="2"/>
              <a:buChar char="ü"/>
            </a:pPr>
            <a:r>
              <a:rPr lang="en-US" dirty="0"/>
              <a:t>more complete fermentation of sugars</a:t>
            </a:r>
          </a:p>
          <a:p>
            <a:pPr>
              <a:buFont typeface="Wingdings" panose="05000000000000000000" pitchFamily="2" charset="2"/>
              <a:buChar char="ü"/>
            </a:pPr>
            <a:r>
              <a:rPr lang="en-US" dirty="0"/>
              <a:t>lowering the osmotic pressure in the fermentation broth </a:t>
            </a:r>
          </a:p>
          <a:p>
            <a:pPr>
              <a:buFont typeface="Wingdings" panose="05000000000000000000" pitchFamily="2" charset="2"/>
              <a:buChar char="ü"/>
            </a:pPr>
            <a:r>
              <a:rPr lang="en-US" dirty="0"/>
              <a:t>decreasing glycerol synthesis level</a:t>
            </a:r>
          </a:p>
          <a:p>
            <a:pPr>
              <a:buFont typeface="Wingdings" panose="05000000000000000000" pitchFamily="2" charset="2"/>
              <a:buChar char="ü"/>
            </a:pPr>
            <a:r>
              <a:rPr lang="en-US" dirty="0"/>
              <a:t>increasing yeast cells’ number and viability. </a:t>
            </a:r>
            <a:br>
              <a:rPr lang="en-US" dirty="0"/>
            </a:br>
            <a:endParaRPr lang="en-MY" dirty="0"/>
          </a:p>
        </p:txBody>
      </p:sp>
    </p:spTree>
    <p:extLst>
      <p:ext uri="{BB962C8B-B14F-4D97-AF65-F5344CB8AC3E}">
        <p14:creationId xmlns:p14="http://schemas.microsoft.com/office/powerpoint/2010/main" val="98582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179D-2EEF-44EB-ABA8-E329F2F0BAA3}"/>
              </a:ext>
            </a:extLst>
          </p:cNvPr>
          <p:cNvSpPr>
            <a:spLocks noGrp="1"/>
          </p:cNvSpPr>
          <p:nvPr>
            <p:ph type="title"/>
          </p:nvPr>
        </p:nvSpPr>
        <p:spPr/>
        <p:txBody>
          <a:bodyPr/>
          <a:lstStyle/>
          <a:p>
            <a:r>
              <a:rPr lang="en-MY" dirty="0"/>
              <a:t>Challenges</a:t>
            </a:r>
          </a:p>
        </p:txBody>
      </p:sp>
      <p:sp>
        <p:nvSpPr>
          <p:cNvPr id="4" name="Content Placeholder 3">
            <a:extLst>
              <a:ext uri="{FF2B5EF4-FFF2-40B4-BE49-F238E27FC236}">
                <a16:creationId xmlns:a16="http://schemas.microsoft.com/office/drawing/2014/main" id="{45AC138B-7173-40FE-8068-D0F109380B8D}"/>
              </a:ext>
            </a:extLst>
          </p:cNvPr>
          <p:cNvSpPr>
            <a:spLocks noGrp="1"/>
          </p:cNvSpPr>
          <p:nvPr>
            <p:ph idx="1"/>
          </p:nvPr>
        </p:nvSpPr>
        <p:spPr/>
        <p:txBody>
          <a:bodyPr/>
          <a:lstStyle/>
          <a:p>
            <a:r>
              <a:rPr lang="en-MY" dirty="0"/>
              <a:t>Low permeate flux</a:t>
            </a:r>
          </a:p>
          <a:p>
            <a:r>
              <a:rPr lang="en-US" dirty="0"/>
              <a:t>Problem of developing highly hydrophobic, stable, microporous membranes</a:t>
            </a:r>
          </a:p>
          <a:p>
            <a:r>
              <a:rPr lang="en-MY" dirty="0"/>
              <a:t>Control the fouling problems </a:t>
            </a:r>
            <a:br>
              <a:rPr lang="en-MY" dirty="0"/>
            </a:br>
            <a:br>
              <a:rPr lang="en-US" dirty="0"/>
            </a:br>
            <a:endParaRPr lang="en-MY" dirty="0"/>
          </a:p>
        </p:txBody>
      </p:sp>
    </p:spTree>
    <p:extLst>
      <p:ext uri="{BB962C8B-B14F-4D97-AF65-F5344CB8AC3E}">
        <p14:creationId xmlns:p14="http://schemas.microsoft.com/office/powerpoint/2010/main" val="942614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A27CD5-9009-4F55-AEFA-2E890EDA4A05}"/>
              </a:ext>
            </a:extLst>
          </p:cNvPr>
          <p:cNvSpPr>
            <a:spLocks noGrp="1"/>
          </p:cNvSpPr>
          <p:nvPr>
            <p:ph type="ctrTitle"/>
          </p:nvPr>
        </p:nvSpPr>
        <p:spPr>
          <a:xfrm>
            <a:off x="3045368" y="2043663"/>
            <a:ext cx="6105194" cy="2031055"/>
          </a:xfrm>
        </p:spPr>
        <p:txBody>
          <a:bodyPr>
            <a:normAutofit/>
          </a:bodyPr>
          <a:lstStyle/>
          <a:p>
            <a:r>
              <a:rPr lang="en-MY" dirty="0">
                <a:solidFill>
                  <a:srgbClr val="FFFFFF"/>
                </a:solidFill>
              </a:rPr>
              <a:t>SOLID-LIQUID SEPARATION</a:t>
            </a:r>
          </a:p>
        </p:txBody>
      </p:sp>
      <p:sp>
        <p:nvSpPr>
          <p:cNvPr id="3" name="Subtitle 2">
            <a:extLst>
              <a:ext uri="{FF2B5EF4-FFF2-40B4-BE49-F238E27FC236}">
                <a16:creationId xmlns:a16="http://schemas.microsoft.com/office/drawing/2014/main" id="{8BBC0AFC-2AEB-404E-9160-A45DDC0F2A65}"/>
              </a:ext>
            </a:extLst>
          </p:cNvPr>
          <p:cNvSpPr>
            <a:spLocks noGrp="1"/>
          </p:cNvSpPr>
          <p:nvPr>
            <p:ph type="subTitle" idx="1"/>
          </p:nvPr>
        </p:nvSpPr>
        <p:spPr>
          <a:xfrm>
            <a:off x="3045368" y="4074718"/>
            <a:ext cx="6105194" cy="682079"/>
          </a:xfrm>
        </p:spPr>
        <p:txBody>
          <a:bodyPr>
            <a:normAutofit/>
          </a:bodyPr>
          <a:lstStyle/>
          <a:p>
            <a:endParaRPr lang="en-MY">
              <a:solidFill>
                <a:srgbClr val="FFFFFF"/>
              </a:solidFill>
            </a:endParaRPr>
          </a:p>
        </p:txBody>
      </p:sp>
    </p:spTree>
    <p:extLst>
      <p:ext uri="{BB962C8B-B14F-4D97-AF65-F5344CB8AC3E}">
        <p14:creationId xmlns:p14="http://schemas.microsoft.com/office/powerpoint/2010/main" val="842184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747E6-C4CE-4FFF-971F-292F55343B61}"/>
              </a:ext>
            </a:extLst>
          </p:cNvPr>
          <p:cNvSpPr>
            <a:spLocks noGrp="1"/>
          </p:cNvSpPr>
          <p:nvPr>
            <p:ph type="title"/>
          </p:nvPr>
        </p:nvSpPr>
        <p:spPr>
          <a:xfrm>
            <a:off x="820938" y="90098"/>
            <a:ext cx="10515600" cy="1325563"/>
          </a:xfrm>
        </p:spPr>
        <p:txBody>
          <a:bodyPr/>
          <a:lstStyle/>
          <a:p>
            <a:r>
              <a:rPr lang="en-MY" dirty="0"/>
              <a:t>Principles solid-liquid extractions</a:t>
            </a:r>
          </a:p>
        </p:txBody>
      </p:sp>
      <p:pic>
        <p:nvPicPr>
          <p:cNvPr id="4" name="Picture 3">
            <a:extLst>
              <a:ext uri="{FF2B5EF4-FFF2-40B4-BE49-F238E27FC236}">
                <a16:creationId xmlns:a16="http://schemas.microsoft.com/office/drawing/2014/main" id="{CFDF14FB-E5D0-4BF7-AA06-16DC53BE99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6466" y="4016153"/>
            <a:ext cx="5249402" cy="2601886"/>
          </a:xfrm>
          <a:prstGeom prst="rect">
            <a:avLst/>
          </a:prstGeom>
          <a:noFill/>
        </p:spPr>
      </p:pic>
      <p:sp>
        <p:nvSpPr>
          <p:cNvPr id="3" name="Rectangle 2">
            <a:extLst>
              <a:ext uri="{FF2B5EF4-FFF2-40B4-BE49-F238E27FC236}">
                <a16:creationId xmlns:a16="http://schemas.microsoft.com/office/drawing/2014/main" id="{66F7C117-3192-4C03-8527-8D3F94A580EF}"/>
              </a:ext>
            </a:extLst>
          </p:cNvPr>
          <p:cNvSpPr/>
          <p:nvPr/>
        </p:nvSpPr>
        <p:spPr>
          <a:xfrm>
            <a:off x="803677" y="1415661"/>
            <a:ext cx="10550123" cy="2554545"/>
          </a:xfrm>
          <a:prstGeom prst="rect">
            <a:avLst/>
          </a:prstGeom>
        </p:spPr>
        <p:txBody>
          <a:bodyPr wrap="square">
            <a:spAutoFit/>
          </a:bodyPr>
          <a:lstStyle/>
          <a:p>
            <a:r>
              <a:rPr lang="en-US" sz="2000" dirty="0"/>
              <a:t>Solid–liquid extraction allows soluble components (solute) to be removed from solids using a solvent. </a:t>
            </a:r>
          </a:p>
          <a:p>
            <a:endParaRPr lang="en-US" sz="2000" dirty="0"/>
          </a:p>
          <a:p>
            <a:r>
              <a:rPr lang="en-US" sz="2000" dirty="0"/>
              <a:t>The SLE process can be considered in three stages:</a:t>
            </a:r>
          </a:p>
          <a:p>
            <a:endParaRPr lang="en-US" sz="2000" dirty="0"/>
          </a:p>
          <a:p>
            <a:r>
              <a:rPr lang="en-US" sz="2000" dirty="0"/>
              <a:t>1. Diffusion of the solvent through the pores of solid.</a:t>
            </a:r>
          </a:p>
          <a:p>
            <a:r>
              <a:rPr lang="en-US" sz="2000" dirty="0"/>
              <a:t>2. Dissolution of the solute in the solvent to form </a:t>
            </a:r>
            <a:r>
              <a:rPr lang="en-US" sz="2000" dirty="0" err="1"/>
              <a:t>miscellar</a:t>
            </a:r>
            <a:r>
              <a:rPr lang="en-US" sz="2000" dirty="0"/>
              <a:t>, as the solvent enters the solid.</a:t>
            </a:r>
          </a:p>
          <a:p>
            <a:r>
              <a:rPr lang="en-US" sz="2000" dirty="0"/>
              <a:t>3. Transfer of the miscella back to the bulk solvent.</a:t>
            </a:r>
            <a:endParaRPr lang="en-MY" sz="2000" dirty="0"/>
          </a:p>
        </p:txBody>
      </p:sp>
    </p:spTree>
    <p:extLst>
      <p:ext uri="{BB962C8B-B14F-4D97-AF65-F5344CB8AC3E}">
        <p14:creationId xmlns:p14="http://schemas.microsoft.com/office/powerpoint/2010/main" val="33065452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A758-A6A1-4469-9ACA-6B483A3D2C5F}"/>
              </a:ext>
            </a:extLst>
          </p:cNvPr>
          <p:cNvSpPr>
            <a:spLocks noGrp="1"/>
          </p:cNvSpPr>
          <p:nvPr>
            <p:ph type="title"/>
          </p:nvPr>
        </p:nvSpPr>
        <p:spPr/>
        <p:txBody>
          <a:bodyPr/>
          <a:lstStyle/>
          <a:p>
            <a:r>
              <a:rPr lang="en-MY" dirty="0"/>
              <a:t>Extraction mode</a:t>
            </a:r>
          </a:p>
        </p:txBody>
      </p:sp>
      <p:sp>
        <p:nvSpPr>
          <p:cNvPr id="3" name="Content Placeholder 2">
            <a:extLst>
              <a:ext uri="{FF2B5EF4-FFF2-40B4-BE49-F238E27FC236}">
                <a16:creationId xmlns:a16="http://schemas.microsoft.com/office/drawing/2014/main" id="{FDB2AA04-A4EC-4C66-8FB9-B4F8D9AF3D09}"/>
              </a:ext>
            </a:extLst>
          </p:cNvPr>
          <p:cNvSpPr>
            <a:spLocks noGrp="1"/>
          </p:cNvSpPr>
          <p:nvPr>
            <p:ph idx="1"/>
          </p:nvPr>
        </p:nvSpPr>
        <p:spPr/>
        <p:txBody>
          <a:bodyPr/>
          <a:lstStyle/>
          <a:p>
            <a:pPr marL="0" indent="0">
              <a:buNone/>
            </a:pPr>
            <a:r>
              <a:rPr lang="en-MY" b="1" dirty="0"/>
              <a:t>Percolation</a:t>
            </a:r>
          </a:p>
          <a:p>
            <a:pPr>
              <a:buFont typeface="Wingdings" panose="05000000000000000000" pitchFamily="2" charset="2"/>
              <a:buChar char="ü"/>
            </a:pPr>
            <a:r>
              <a:rPr lang="en-US" dirty="0"/>
              <a:t>the solvent flows through solid fixture. </a:t>
            </a:r>
          </a:p>
          <a:p>
            <a:pPr>
              <a:buFont typeface="Wingdings" panose="05000000000000000000" pitchFamily="2" charset="2"/>
              <a:buChar char="ü"/>
            </a:pPr>
            <a:r>
              <a:rPr lang="en-US" dirty="0"/>
              <a:t>In batch process, the solid is a fixed bed, whereas in continuous process, the solid is retained on a perforated conveyor or basket. </a:t>
            </a:r>
          </a:p>
          <a:p>
            <a:pPr>
              <a:buFont typeface="Wingdings" panose="05000000000000000000" pitchFamily="2" charset="2"/>
              <a:buChar char="ü"/>
            </a:pPr>
            <a:r>
              <a:rPr lang="en-US" dirty="0"/>
              <a:t>This method is very popular for extraction of large amounts of solids</a:t>
            </a:r>
            <a:endParaRPr lang="en-MY" dirty="0"/>
          </a:p>
        </p:txBody>
      </p:sp>
    </p:spTree>
    <p:extLst>
      <p:ext uri="{BB962C8B-B14F-4D97-AF65-F5344CB8AC3E}">
        <p14:creationId xmlns:p14="http://schemas.microsoft.com/office/powerpoint/2010/main" val="2954073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8008-6E7F-41BC-B02E-23CBAE1E7153}"/>
              </a:ext>
            </a:extLst>
          </p:cNvPr>
          <p:cNvSpPr>
            <a:spLocks noGrp="1"/>
          </p:cNvSpPr>
          <p:nvPr>
            <p:ph type="title"/>
          </p:nvPr>
        </p:nvSpPr>
        <p:spPr/>
        <p:txBody>
          <a:bodyPr/>
          <a:lstStyle/>
          <a:p>
            <a:r>
              <a:rPr lang="en-MY" dirty="0"/>
              <a:t>Extraction mode</a:t>
            </a:r>
          </a:p>
        </p:txBody>
      </p:sp>
      <p:sp>
        <p:nvSpPr>
          <p:cNvPr id="3" name="Content Placeholder 2">
            <a:extLst>
              <a:ext uri="{FF2B5EF4-FFF2-40B4-BE49-F238E27FC236}">
                <a16:creationId xmlns:a16="http://schemas.microsoft.com/office/drawing/2014/main" id="{4E5319D9-B9C0-4E48-B623-744740CBBD2C}"/>
              </a:ext>
            </a:extLst>
          </p:cNvPr>
          <p:cNvSpPr>
            <a:spLocks noGrp="1"/>
          </p:cNvSpPr>
          <p:nvPr>
            <p:ph idx="1"/>
          </p:nvPr>
        </p:nvSpPr>
        <p:spPr/>
        <p:txBody>
          <a:bodyPr>
            <a:normAutofit lnSpcReduction="10000"/>
          </a:bodyPr>
          <a:lstStyle/>
          <a:p>
            <a:pPr marL="0" indent="0">
              <a:buNone/>
            </a:pPr>
            <a:r>
              <a:rPr lang="en-MY" b="1" dirty="0"/>
              <a:t>Dispersed solids </a:t>
            </a:r>
          </a:p>
          <a:p>
            <a:pPr>
              <a:buFont typeface="Wingdings" panose="05000000000000000000" pitchFamily="2" charset="2"/>
              <a:buChar char="ü"/>
            </a:pPr>
            <a:r>
              <a:rPr lang="en-US" dirty="0"/>
              <a:t>the solid is retained in the solvent throughout the extraction process.</a:t>
            </a:r>
          </a:p>
          <a:p>
            <a:pPr>
              <a:buFont typeface="Wingdings" panose="05000000000000000000" pitchFamily="2" charset="2"/>
              <a:buChar char="ü"/>
            </a:pPr>
            <a:r>
              <a:rPr lang="en-US" dirty="0"/>
              <a:t>The solid is usually pretreated, i.e. pulverized and/or dried, before being fed into the extractor. </a:t>
            </a:r>
          </a:p>
          <a:p>
            <a:pPr>
              <a:buFont typeface="Wingdings" panose="05000000000000000000" pitchFamily="2" charset="2"/>
              <a:buChar char="ü"/>
            </a:pPr>
            <a:r>
              <a:rPr lang="en-US" dirty="0"/>
              <a:t>This method produces a higher yield compared to the percolation method but the operating cost is higher. </a:t>
            </a:r>
          </a:p>
          <a:p>
            <a:pPr>
              <a:buFont typeface="Wingdings" panose="05000000000000000000" pitchFamily="2" charset="2"/>
              <a:buChar char="ü"/>
            </a:pPr>
            <a:r>
              <a:rPr lang="en-US" dirty="0"/>
              <a:t>Two method in this category: immersion (immerse the solid particles in the stirred solvent) and maceration (soak the solid in the solvent without agitation)</a:t>
            </a:r>
            <a:br>
              <a:rPr lang="en-MY" dirty="0"/>
            </a:br>
            <a:endParaRPr lang="en-MY" dirty="0"/>
          </a:p>
        </p:txBody>
      </p:sp>
    </p:spTree>
    <p:extLst>
      <p:ext uri="{BB962C8B-B14F-4D97-AF65-F5344CB8AC3E}">
        <p14:creationId xmlns:p14="http://schemas.microsoft.com/office/powerpoint/2010/main" val="3650942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6026-51B8-4FEF-BE4B-9BE217A61E2F}"/>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6B9B8796-59A1-47B1-A97C-4B082E4AF50E}"/>
              </a:ext>
            </a:extLst>
          </p:cNvPr>
          <p:cNvSpPr>
            <a:spLocks noGrp="1"/>
          </p:cNvSpPr>
          <p:nvPr>
            <p:ph idx="1"/>
          </p:nvPr>
        </p:nvSpPr>
        <p:spPr/>
        <p:txBody>
          <a:bodyPr/>
          <a:lstStyle/>
          <a:p>
            <a:pPr marL="0" indent="0">
              <a:buNone/>
            </a:pPr>
            <a:r>
              <a:rPr lang="en-MY" b="1" dirty="0"/>
              <a:t>Solid-Liquid Extraction</a:t>
            </a:r>
          </a:p>
          <a:p>
            <a:pPr marL="0" indent="0">
              <a:buNone/>
            </a:pPr>
            <a:r>
              <a:rPr lang="en-MY" dirty="0" err="1"/>
              <a:t>i</a:t>
            </a:r>
            <a:r>
              <a:rPr lang="en-MY" dirty="0"/>
              <a:t>.	Solvent extraction</a:t>
            </a:r>
          </a:p>
          <a:p>
            <a:pPr marL="0" indent="0">
              <a:buNone/>
            </a:pPr>
            <a:r>
              <a:rPr lang="en-MY" dirty="0"/>
              <a:t>ii.	High pressure extraction</a:t>
            </a:r>
          </a:p>
          <a:p>
            <a:pPr marL="0" indent="0">
              <a:buNone/>
            </a:pPr>
            <a:r>
              <a:rPr lang="en-MY" dirty="0"/>
              <a:t>iii.	Ultrasonic-assisted extraction</a:t>
            </a:r>
          </a:p>
          <a:p>
            <a:pPr marL="0" indent="0">
              <a:buNone/>
            </a:pPr>
            <a:r>
              <a:rPr lang="en-MY" dirty="0"/>
              <a:t>iv.	Microwave-assisted extraction</a:t>
            </a:r>
          </a:p>
          <a:p>
            <a:pPr marL="0" indent="0">
              <a:buNone/>
            </a:pPr>
            <a:r>
              <a:rPr lang="en-MY" dirty="0"/>
              <a:t>v.	Heat reflux extraction</a:t>
            </a:r>
          </a:p>
          <a:p>
            <a:endParaRPr lang="en-MY" dirty="0"/>
          </a:p>
        </p:txBody>
      </p:sp>
    </p:spTree>
    <p:extLst>
      <p:ext uri="{BB962C8B-B14F-4D97-AF65-F5344CB8AC3E}">
        <p14:creationId xmlns:p14="http://schemas.microsoft.com/office/powerpoint/2010/main" val="12820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89C7-B9AE-411F-AE05-AE57E2329297}"/>
              </a:ext>
            </a:extLst>
          </p:cNvPr>
          <p:cNvSpPr>
            <a:spLocks noGrp="1"/>
          </p:cNvSpPr>
          <p:nvPr>
            <p:ph type="title"/>
          </p:nvPr>
        </p:nvSpPr>
        <p:spPr/>
        <p:txBody>
          <a:bodyPr/>
          <a:lstStyle/>
          <a:p>
            <a:r>
              <a:rPr lang="en-MY" dirty="0"/>
              <a:t>Solvent extraction</a:t>
            </a:r>
          </a:p>
        </p:txBody>
      </p:sp>
      <p:sp>
        <p:nvSpPr>
          <p:cNvPr id="3" name="Content Placeholder 2">
            <a:extLst>
              <a:ext uri="{FF2B5EF4-FFF2-40B4-BE49-F238E27FC236}">
                <a16:creationId xmlns:a16="http://schemas.microsoft.com/office/drawing/2014/main" id="{39AF4F88-0DEE-4FA0-91F5-C33FB526FBA2}"/>
              </a:ext>
            </a:extLst>
          </p:cNvPr>
          <p:cNvSpPr>
            <a:spLocks noGrp="1"/>
          </p:cNvSpPr>
          <p:nvPr>
            <p:ph idx="1"/>
          </p:nvPr>
        </p:nvSpPr>
        <p:spPr/>
        <p:txBody>
          <a:bodyPr/>
          <a:lstStyle/>
          <a:p>
            <a:r>
              <a:rPr lang="en-US" dirty="0"/>
              <a:t>A compatible solvent is added to a solid in order to extract the solute from the solids.</a:t>
            </a:r>
          </a:p>
          <a:p>
            <a:r>
              <a:rPr lang="en-US" dirty="0"/>
              <a:t>The exhausted solid (solid discharge) will later be separated from the miscella (mixture of solvent and solute) by filtration or gravity. </a:t>
            </a:r>
          </a:p>
          <a:p>
            <a:r>
              <a:rPr lang="en-US" dirty="0"/>
              <a:t>The extract in the miscella will be purified using evaporation, drying, or distillation.</a:t>
            </a:r>
            <a:endParaRPr lang="en-MY" dirty="0"/>
          </a:p>
        </p:txBody>
      </p:sp>
    </p:spTree>
    <p:extLst>
      <p:ext uri="{BB962C8B-B14F-4D97-AF65-F5344CB8AC3E}">
        <p14:creationId xmlns:p14="http://schemas.microsoft.com/office/powerpoint/2010/main" val="6842226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FC46-1A0E-469F-B6C0-3D392F2D823F}"/>
              </a:ext>
            </a:extLst>
          </p:cNvPr>
          <p:cNvSpPr>
            <a:spLocks noGrp="1"/>
          </p:cNvSpPr>
          <p:nvPr>
            <p:ph type="title"/>
          </p:nvPr>
        </p:nvSpPr>
        <p:spPr/>
        <p:txBody>
          <a:bodyPr/>
          <a:lstStyle/>
          <a:p>
            <a:r>
              <a:rPr lang="en-MY" dirty="0"/>
              <a:t>High pressure extraction</a:t>
            </a:r>
          </a:p>
        </p:txBody>
      </p:sp>
      <p:sp>
        <p:nvSpPr>
          <p:cNvPr id="3" name="Content Placeholder 2">
            <a:extLst>
              <a:ext uri="{FF2B5EF4-FFF2-40B4-BE49-F238E27FC236}">
                <a16:creationId xmlns:a16="http://schemas.microsoft.com/office/drawing/2014/main" id="{27A02FE1-D728-4BDA-A3CA-06F4625AF690}"/>
              </a:ext>
            </a:extLst>
          </p:cNvPr>
          <p:cNvSpPr>
            <a:spLocks noGrp="1"/>
          </p:cNvSpPr>
          <p:nvPr>
            <p:ph idx="1"/>
          </p:nvPr>
        </p:nvSpPr>
        <p:spPr/>
        <p:txBody>
          <a:bodyPr>
            <a:normAutofit/>
          </a:bodyPr>
          <a:lstStyle/>
          <a:p>
            <a:r>
              <a:rPr lang="en-MY" dirty="0"/>
              <a:t>Alternative technique for </a:t>
            </a:r>
            <a:r>
              <a:rPr lang="en-US" dirty="0"/>
              <a:t>substances that are sensitive to high-temperature processing </a:t>
            </a:r>
          </a:p>
          <a:p>
            <a:r>
              <a:rPr lang="en-MY" dirty="0"/>
              <a:t>up to 1000 MPa </a:t>
            </a:r>
          </a:p>
          <a:p>
            <a:r>
              <a:rPr lang="en-US" dirty="0"/>
              <a:t>High pressure can cause some structural changes on the solids, thus improving the mass transfer rate, and subsequently providing faster and more effective extraction. </a:t>
            </a:r>
          </a:p>
          <a:p>
            <a:r>
              <a:rPr lang="en-MY" dirty="0"/>
              <a:t>supercritical fluid extraction (SFE) </a:t>
            </a:r>
          </a:p>
        </p:txBody>
      </p:sp>
    </p:spTree>
    <p:extLst>
      <p:ext uri="{BB962C8B-B14F-4D97-AF65-F5344CB8AC3E}">
        <p14:creationId xmlns:p14="http://schemas.microsoft.com/office/powerpoint/2010/main" val="2486811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1ED0-D6E4-40DD-B5DA-850BE1AFDE00}"/>
              </a:ext>
            </a:extLst>
          </p:cNvPr>
          <p:cNvSpPr>
            <a:spLocks noGrp="1"/>
          </p:cNvSpPr>
          <p:nvPr>
            <p:ph type="title"/>
          </p:nvPr>
        </p:nvSpPr>
        <p:spPr/>
        <p:txBody>
          <a:bodyPr/>
          <a:lstStyle/>
          <a:p>
            <a:r>
              <a:rPr lang="en-MY" dirty="0"/>
              <a:t>Ultrasonic-assisted extraction</a:t>
            </a:r>
          </a:p>
        </p:txBody>
      </p:sp>
      <p:sp>
        <p:nvSpPr>
          <p:cNvPr id="3" name="Content Placeholder 2">
            <a:extLst>
              <a:ext uri="{FF2B5EF4-FFF2-40B4-BE49-F238E27FC236}">
                <a16:creationId xmlns:a16="http://schemas.microsoft.com/office/drawing/2014/main" id="{3C114FAF-1954-444D-977E-343A7CC1A571}"/>
              </a:ext>
            </a:extLst>
          </p:cNvPr>
          <p:cNvSpPr>
            <a:spLocks noGrp="1"/>
          </p:cNvSpPr>
          <p:nvPr>
            <p:ph idx="1"/>
          </p:nvPr>
        </p:nvSpPr>
        <p:spPr/>
        <p:txBody>
          <a:bodyPr/>
          <a:lstStyle/>
          <a:p>
            <a:r>
              <a:rPr lang="en-US" dirty="0"/>
              <a:t>Uses ultrasonic waves (18–20 kHz) to aid the extraction process by disrupting the solid structure</a:t>
            </a:r>
          </a:p>
          <a:p>
            <a:r>
              <a:rPr lang="en-US" dirty="0"/>
              <a:t>The structural change is induced by the cavitation effects from</a:t>
            </a:r>
            <a:br>
              <a:rPr lang="en-US" dirty="0"/>
            </a:br>
            <a:r>
              <a:rPr lang="en-US" dirty="0"/>
              <a:t>the ultrasonic irradiation. </a:t>
            </a:r>
          </a:p>
          <a:p>
            <a:r>
              <a:rPr lang="en-US" dirty="0"/>
              <a:t>pretreatment and extraction of plant materials </a:t>
            </a:r>
            <a:br>
              <a:rPr lang="en-US" dirty="0"/>
            </a:br>
            <a:endParaRPr lang="en-MY" dirty="0"/>
          </a:p>
        </p:txBody>
      </p:sp>
    </p:spTree>
    <p:extLst>
      <p:ext uri="{BB962C8B-B14F-4D97-AF65-F5344CB8AC3E}">
        <p14:creationId xmlns:p14="http://schemas.microsoft.com/office/powerpoint/2010/main" val="321346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38BF5-A099-4D01-8450-5F9BFF307CD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Membrane separation</a:t>
            </a:r>
            <a:endParaRPr lang="en-US" sz="32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B317BCC3-9934-4502-A6DE-BEDDA3950348}"/>
              </a:ext>
            </a:extLst>
          </p:cNvPr>
          <p:cNvPicPr>
            <a:picLocks noChangeAspect="1"/>
          </p:cNvPicPr>
          <p:nvPr/>
        </p:nvPicPr>
        <p:blipFill>
          <a:blip r:embed="rId2"/>
          <a:stretch>
            <a:fillRect/>
          </a:stretch>
        </p:blipFill>
        <p:spPr>
          <a:xfrm>
            <a:off x="1612124" y="1675227"/>
            <a:ext cx="8967751" cy="4394199"/>
          </a:xfrm>
          <a:prstGeom prst="rect">
            <a:avLst/>
          </a:prstGeom>
        </p:spPr>
      </p:pic>
    </p:spTree>
    <p:extLst>
      <p:ext uri="{BB962C8B-B14F-4D97-AF65-F5344CB8AC3E}">
        <p14:creationId xmlns:p14="http://schemas.microsoft.com/office/powerpoint/2010/main" val="17685851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D1A27-D95A-4EF2-952E-34F3EFBABADF}"/>
              </a:ext>
            </a:extLst>
          </p:cNvPr>
          <p:cNvSpPr>
            <a:spLocks noGrp="1"/>
          </p:cNvSpPr>
          <p:nvPr>
            <p:ph type="title"/>
          </p:nvPr>
        </p:nvSpPr>
        <p:spPr/>
        <p:txBody>
          <a:bodyPr/>
          <a:lstStyle/>
          <a:p>
            <a:r>
              <a:rPr lang="en-MY" dirty="0"/>
              <a:t>Microwave-assisted extraction</a:t>
            </a:r>
          </a:p>
        </p:txBody>
      </p:sp>
      <p:sp>
        <p:nvSpPr>
          <p:cNvPr id="3" name="Content Placeholder 2">
            <a:extLst>
              <a:ext uri="{FF2B5EF4-FFF2-40B4-BE49-F238E27FC236}">
                <a16:creationId xmlns:a16="http://schemas.microsoft.com/office/drawing/2014/main" id="{E861B1C0-1EAE-42F5-B691-86B743EA06D2}"/>
              </a:ext>
            </a:extLst>
          </p:cNvPr>
          <p:cNvSpPr>
            <a:spLocks noGrp="1"/>
          </p:cNvSpPr>
          <p:nvPr>
            <p:ph idx="1"/>
          </p:nvPr>
        </p:nvSpPr>
        <p:spPr/>
        <p:txBody>
          <a:bodyPr/>
          <a:lstStyle/>
          <a:p>
            <a:pPr algn="just"/>
            <a:r>
              <a:rPr lang="en-US" dirty="0"/>
              <a:t>Microwave-assisted extraction (MAE) has many advantages over other extraction methods, such as low solvent usage and shorter extraction time. </a:t>
            </a:r>
          </a:p>
          <a:p>
            <a:endParaRPr lang="en-MY" dirty="0"/>
          </a:p>
        </p:txBody>
      </p:sp>
      <p:pic>
        <p:nvPicPr>
          <p:cNvPr id="4" name="Picture 3">
            <a:extLst>
              <a:ext uri="{FF2B5EF4-FFF2-40B4-BE49-F238E27FC236}">
                <a16:creationId xmlns:a16="http://schemas.microsoft.com/office/drawing/2014/main" id="{41CC78EC-CC01-49B7-9CA5-FEDCA8A2B175}"/>
              </a:ext>
            </a:extLst>
          </p:cNvPr>
          <p:cNvPicPr>
            <a:picLocks noChangeAspect="1"/>
          </p:cNvPicPr>
          <p:nvPr/>
        </p:nvPicPr>
        <p:blipFill>
          <a:blip r:embed="rId2"/>
          <a:stretch>
            <a:fillRect/>
          </a:stretch>
        </p:blipFill>
        <p:spPr>
          <a:xfrm>
            <a:off x="2722790" y="3132884"/>
            <a:ext cx="6029325" cy="3518288"/>
          </a:xfrm>
          <a:prstGeom prst="rect">
            <a:avLst/>
          </a:prstGeom>
        </p:spPr>
      </p:pic>
    </p:spTree>
    <p:extLst>
      <p:ext uri="{BB962C8B-B14F-4D97-AF65-F5344CB8AC3E}">
        <p14:creationId xmlns:p14="http://schemas.microsoft.com/office/powerpoint/2010/main" val="888564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A77B-DFF6-4C54-AFBD-E79FFE7D1D06}"/>
              </a:ext>
            </a:extLst>
          </p:cNvPr>
          <p:cNvSpPr>
            <a:spLocks noGrp="1"/>
          </p:cNvSpPr>
          <p:nvPr>
            <p:ph type="title"/>
          </p:nvPr>
        </p:nvSpPr>
        <p:spPr/>
        <p:txBody>
          <a:bodyPr/>
          <a:lstStyle/>
          <a:p>
            <a:r>
              <a:rPr lang="en-MY" dirty="0"/>
              <a:t>Heat reflux extraction</a:t>
            </a:r>
          </a:p>
        </p:txBody>
      </p:sp>
      <p:sp>
        <p:nvSpPr>
          <p:cNvPr id="3" name="Content Placeholder 2">
            <a:extLst>
              <a:ext uri="{FF2B5EF4-FFF2-40B4-BE49-F238E27FC236}">
                <a16:creationId xmlns:a16="http://schemas.microsoft.com/office/drawing/2014/main" id="{66E8FE59-6E5D-4EFA-B6B3-CA5C816E56C2}"/>
              </a:ext>
            </a:extLst>
          </p:cNvPr>
          <p:cNvSpPr>
            <a:spLocks noGrp="1"/>
          </p:cNvSpPr>
          <p:nvPr>
            <p:ph idx="1"/>
          </p:nvPr>
        </p:nvSpPr>
        <p:spPr>
          <a:xfrm>
            <a:off x="838200" y="1825625"/>
            <a:ext cx="6890657" cy="4351338"/>
          </a:xfrm>
        </p:spPr>
        <p:txBody>
          <a:bodyPr/>
          <a:lstStyle/>
          <a:p>
            <a:r>
              <a:rPr lang="en-US" dirty="0"/>
              <a:t>Reflux extraction is done by boiling the material in the solvent, and a chilled surface is used to condense the rising solvent vapors. </a:t>
            </a:r>
          </a:p>
          <a:p>
            <a:r>
              <a:rPr lang="en-US" dirty="0"/>
              <a:t>The solvent vapors are returned to a liquid state in the container and continue to be boiled without the solvent boiling away. </a:t>
            </a:r>
          </a:p>
          <a:p>
            <a:r>
              <a:rPr lang="en-US" dirty="0"/>
              <a:t>Then, the extract continues to concentrate in the solvent until it is reduced to essence later.</a:t>
            </a:r>
            <a:endParaRPr lang="en-MY" dirty="0"/>
          </a:p>
        </p:txBody>
      </p:sp>
      <p:pic>
        <p:nvPicPr>
          <p:cNvPr id="4" name="Picture 3">
            <a:extLst>
              <a:ext uri="{FF2B5EF4-FFF2-40B4-BE49-F238E27FC236}">
                <a16:creationId xmlns:a16="http://schemas.microsoft.com/office/drawing/2014/main" id="{459A89F0-6237-4B98-96EB-13D45199BB91}"/>
              </a:ext>
            </a:extLst>
          </p:cNvPr>
          <p:cNvPicPr>
            <a:picLocks noChangeAspect="1"/>
          </p:cNvPicPr>
          <p:nvPr/>
        </p:nvPicPr>
        <p:blipFill>
          <a:blip r:embed="rId2"/>
          <a:stretch>
            <a:fillRect/>
          </a:stretch>
        </p:blipFill>
        <p:spPr>
          <a:xfrm>
            <a:off x="7728857" y="835026"/>
            <a:ext cx="4063626" cy="4934403"/>
          </a:xfrm>
          <a:prstGeom prst="rect">
            <a:avLst/>
          </a:prstGeom>
        </p:spPr>
      </p:pic>
    </p:spTree>
    <p:extLst>
      <p:ext uri="{BB962C8B-B14F-4D97-AF65-F5344CB8AC3E}">
        <p14:creationId xmlns:p14="http://schemas.microsoft.com/office/powerpoint/2010/main" val="358085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B91EB-6872-4F34-9F36-61AA54E32635}"/>
              </a:ext>
            </a:extLst>
          </p:cNvPr>
          <p:cNvSpPr>
            <a:spLocks noGrp="1"/>
          </p:cNvSpPr>
          <p:nvPr>
            <p:ph type="title"/>
          </p:nvPr>
        </p:nvSpPr>
        <p:spPr/>
        <p:txBody>
          <a:bodyPr/>
          <a:lstStyle/>
          <a:p>
            <a:r>
              <a:rPr lang="en-MY" dirty="0"/>
              <a:t>Current technology for SLE</a:t>
            </a:r>
          </a:p>
        </p:txBody>
      </p:sp>
      <p:sp>
        <p:nvSpPr>
          <p:cNvPr id="3" name="Content Placeholder 2">
            <a:extLst>
              <a:ext uri="{FF2B5EF4-FFF2-40B4-BE49-F238E27FC236}">
                <a16:creationId xmlns:a16="http://schemas.microsoft.com/office/drawing/2014/main" id="{06B55CC1-7DAE-4699-B552-587F7B4EA3DB}"/>
              </a:ext>
            </a:extLst>
          </p:cNvPr>
          <p:cNvSpPr>
            <a:spLocks noGrp="1"/>
          </p:cNvSpPr>
          <p:nvPr>
            <p:ph idx="1"/>
          </p:nvPr>
        </p:nvSpPr>
        <p:spPr/>
        <p:txBody>
          <a:bodyPr>
            <a:normAutofit lnSpcReduction="10000"/>
          </a:bodyPr>
          <a:lstStyle/>
          <a:p>
            <a:r>
              <a:rPr lang="en-US" dirty="0"/>
              <a:t>Current conventional – batch mode, 100-200˚C</a:t>
            </a:r>
          </a:p>
          <a:p>
            <a:r>
              <a:rPr lang="en-US" dirty="0"/>
              <a:t>The main constraint of these conventional methods is the long processing time and require large volumetric vessel to cater for a larger operation. </a:t>
            </a:r>
          </a:p>
          <a:p>
            <a:r>
              <a:rPr lang="en-US" dirty="0"/>
              <a:t>Efficient leaching will require a multistage operation to provide a better product yield.</a:t>
            </a:r>
          </a:p>
          <a:p>
            <a:r>
              <a:rPr lang="en-US" dirty="0"/>
              <a:t>For large-scale operations, continuous processes are favored. The design of equipment for continuous process is relatively compact and small</a:t>
            </a:r>
          </a:p>
          <a:p>
            <a:r>
              <a:rPr lang="en-US" dirty="0"/>
              <a:t>working capacity of between 100 to 17 000 </a:t>
            </a:r>
            <a:r>
              <a:rPr lang="en-US" dirty="0" err="1"/>
              <a:t>tonnes</a:t>
            </a:r>
            <a:r>
              <a:rPr lang="en-US" dirty="0"/>
              <a:t> per day </a:t>
            </a:r>
            <a:endParaRPr lang="en-MY" dirty="0"/>
          </a:p>
        </p:txBody>
      </p:sp>
    </p:spTree>
    <p:extLst>
      <p:ext uri="{BB962C8B-B14F-4D97-AF65-F5344CB8AC3E}">
        <p14:creationId xmlns:p14="http://schemas.microsoft.com/office/powerpoint/2010/main" val="3331757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6509-B62F-4A92-B78B-0C9230FD3767}"/>
              </a:ext>
            </a:extLst>
          </p:cNvPr>
          <p:cNvSpPr>
            <a:spLocks noGrp="1"/>
          </p:cNvSpPr>
          <p:nvPr>
            <p:ph type="title"/>
          </p:nvPr>
        </p:nvSpPr>
        <p:spPr/>
        <p:txBody>
          <a:bodyPr/>
          <a:lstStyle/>
          <a:p>
            <a:r>
              <a:rPr lang="en-MY" dirty="0"/>
              <a:t>SLE process for biorefineries</a:t>
            </a:r>
          </a:p>
        </p:txBody>
      </p:sp>
      <p:sp>
        <p:nvSpPr>
          <p:cNvPr id="3" name="Content Placeholder 2">
            <a:extLst>
              <a:ext uri="{FF2B5EF4-FFF2-40B4-BE49-F238E27FC236}">
                <a16:creationId xmlns:a16="http://schemas.microsoft.com/office/drawing/2014/main" id="{47E450BA-A7C5-4329-BF27-303F7E386966}"/>
              </a:ext>
            </a:extLst>
          </p:cNvPr>
          <p:cNvSpPr>
            <a:spLocks noGrp="1"/>
          </p:cNvSpPr>
          <p:nvPr>
            <p:ph idx="1"/>
          </p:nvPr>
        </p:nvSpPr>
        <p:spPr/>
        <p:txBody>
          <a:bodyPr/>
          <a:lstStyle/>
          <a:p>
            <a:r>
              <a:rPr lang="en-MY" dirty="0" err="1"/>
              <a:t>Pretreatment</a:t>
            </a:r>
            <a:r>
              <a:rPr lang="en-MY" dirty="0"/>
              <a:t> of raw materials</a:t>
            </a:r>
          </a:p>
          <a:p>
            <a:r>
              <a:rPr lang="en-MY" dirty="0"/>
              <a:t>Extraction</a:t>
            </a:r>
          </a:p>
          <a:p>
            <a:r>
              <a:rPr lang="en-MY" dirty="0"/>
              <a:t>Solute separation</a:t>
            </a:r>
          </a:p>
          <a:p>
            <a:r>
              <a:rPr lang="en-MY" dirty="0"/>
              <a:t>Solvent recovery</a:t>
            </a:r>
          </a:p>
          <a:p>
            <a:pPr marL="0" indent="0">
              <a:buNone/>
            </a:pPr>
            <a:endParaRPr lang="en-MY" dirty="0"/>
          </a:p>
        </p:txBody>
      </p:sp>
    </p:spTree>
    <p:extLst>
      <p:ext uri="{BB962C8B-B14F-4D97-AF65-F5344CB8AC3E}">
        <p14:creationId xmlns:p14="http://schemas.microsoft.com/office/powerpoint/2010/main" val="2419077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3366-7277-44E7-B675-A8A431D33916}"/>
              </a:ext>
            </a:extLst>
          </p:cNvPr>
          <p:cNvSpPr>
            <a:spLocks noGrp="1"/>
          </p:cNvSpPr>
          <p:nvPr>
            <p:ph type="title"/>
          </p:nvPr>
        </p:nvSpPr>
        <p:spPr/>
        <p:txBody>
          <a:bodyPr/>
          <a:lstStyle/>
          <a:p>
            <a:r>
              <a:rPr lang="en-MY" dirty="0" err="1"/>
              <a:t>Pretreatment</a:t>
            </a:r>
            <a:r>
              <a:rPr lang="en-MY" dirty="0"/>
              <a:t> of raw materials</a:t>
            </a:r>
          </a:p>
        </p:txBody>
      </p:sp>
      <p:sp>
        <p:nvSpPr>
          <p:cNvPr id="3" name="Content Placeholder 2">
            <a:extLst>
              <a:ext uri="{FF2B5EF4-FFF2-40B4-BE49-F238E27FC236}">
                <a16:creationId xmlns:a16="http://schemas.microsoft.com/office/drawing/2014/main" id="{2B5952D0-5308-40D4-BB5F-530A9E6B4796}"/>
              </a:ext>
            </a:extLst>
          </p:cNvPr>
          <p:cNvSpPr>
            <a:spLocks noGrp="1"/>
          </p:cNvSpPr>
          <p:nvPr>
            <p:ph idx="1"/>
          </p:nvPr>
        </p:nvSpPr>
        <p:spPr/>
        <p:txBody>
          <a:bodyPr>
            <a:normAutofit/>
          </a:bodyPr>
          <a:lstStyle/>
          <a:p>
            <a:r>
              <a:rPr lang="en-US" dirty="0"/>
              <a:t>Solid–liquid extraction in biorefinery deals with agricultural resources like corn, corn </a:t>
            </a:r>
            <a:r>
              <a:rPr lang="en-US" dirty="0" err="1"/>
              <a:t>stover</a:t>
            </a:r>
            <a:r>
              <a:rPr lang="en-US" dirty="0"/>
              <a:t>, straw, and others. </a:t>
            </a:r>
          </a:p>
          <a:p>
            <a:r>
              <a:rPr lang="en-US" dirty="0"/>
              <a:t>A plant cell is protected by a cell wall that supports its rigid structure. The vacuole, nucleus and microbodies are present in the cytoplasmic area enclosed by a cell membrane. </a:t>
            </a:r>
          </a:p>
          <a:p>
            <a:r>
              <a:rPr lang="en-US" dirty="0"/>
              <a:t>The solute is available inside the body of solid, on the surface of the solid, inside pores, or scattered within the plant structure, i.e. leaf, stem, flower and root. </a:t>
            </a:r>
          </a:p>
          <a:p>
            <a:r>
              <a:rPr lang="en-US" dirty="0"/>
              <a:t>The extent of cell rupture and also the cell’s complex structures, determine the solute’s diffusivity.</a:t>
            </a:r>
            <a:endParaRPr lang="en-MY" dirty="0"/>
          </a:p>
        </p:txBody>
      </p:sp>
    </p:spTree>
    <p:extLst>
      <p:ext uri="{BB962C8B-B14F-4D97-AF65-F5344CB8AC3E}">
        <p14:creationId xmlns:p14="http://schemas.microsoft.com/office/powerpoint/2010/main" val="566580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6F17-5873-4790-9A45-6D8A7474A18F}"/>
              </a:ext>
            </a:extLst>
          </p:cNvPr>
          <p:cNvSpPr>
            <a:spLocks noGrp="1"/>
          </p:cNvSpPr>
          <p:nvPr>
            <p:ph type="title"/>
          </p:nvPr>
        </p:nvSpPr>
        <p:spPr/>
        <p:txBody>
          <a:bodyPr/>
          <a:lstStyle/>
          <a:p>
            <a:r>
              <a:rPr lang="en-MY" dirty="0"/>
              <a:t>Cont..</a:t>
            </a:r>
          </a:p>
        </p:txBody>
      </p:sp>
      <p:sp>
        <p:nvSpPr>
          <p:cNvPr id="3" name="Content Placeholder 2">
            <a:extLst>
              <a:ext uri="{FF2B5EF4-FFF2-40B4-BE49-F238E27FC236}">
                <a16:creationId xmlns:a16="http://schemas.microsoft.com/office/drawing/2014/main" id="{F0226EAF-6449-4E27-8ADD-3817C0C74B74}"/>
              </a:ext>
            </a:extLst>
          </p:cNvPr>
          <p:cNvSpPr>
            <a:spLocks noGrp="1"/>
          </p:cNvSpPr>
          <p:nvPr>
            <p:ph idx="1"/>
          </p:nvPr>
        </p:nvSpPr>
        <p:spPr/>
        <p:txBody>
          <a:bodyPr>
            <a:normAutofit fontScale="92500" lnSpcReduction="10000"/>
          </a:bodyPr>
          <a:lstStyle/>
          <a:p>
            <a:r>
              <a:rPr lang="en-US" dirty="0"/>
              <a:t>Typically, cell walls can be disrupted by mechanical, chemical, physical, thermal or biological methods</a:t>
            </a:r>
          </a:p>
          <a:p>
            <a:r>
              <a:rPr lang="en-US" b="1" dirty="0"/>
              <a:t>Mechanical</a:t>
            </a:r>
            <a:r>
              <a:rPr lang="en-US" dirty="0"/>
              <a:t> methods - bead mill and homogenizer, ultrasound</a:t>
            </a:r>
          </a:p>
          <a:p>
            <a:r>
              <a:rPr lang="en-US" b="1" dirty="0"/>
              <a:t>Enzymatic</a:t>
            </a:r>
            <a:r>
              <a:rPr lang="en-US" dirty="0"/>
              <a:t> – pectin, cellulose; may cause higher for </a:t>
            </a:r>
            <a:r>
              <a:rPr lang="en-US" dirty="0" err="1"/>
              <a:t>enxyme</a:t>
            </a:r>
            <a:r>
              <a:rPr lang="en-US" dirty="0"/>
              <a:t> removal</a:t>
            </a:r>
          </a:p>
          <a:p>
            <a:r>
              <a:rPr lang="en-US" b="1" dirty="0"/>
              <a:t>Size reduction </a:t>
            </a:r>
            <a:r>
              <a:rPr lang="en-US" dirty="0"/>
              <a:t>can be achieved by crushing, grinding, flaking, milling, or cutting into small pieces. </a:t>
            </a:r>
          </a:p>
          <a:p>
            <a:r>
              <a:rPr lang="en-US" b="1" dirty="0"/>
              <a:t>Shape modifications</a:t>
            </a:r>
            <a:r>
              <a:rPr lang="en-US" dirty="0"/>
              <a:t>, like decortications, rolling, screw pressing, extruding, and pelletizing </a:t>
            </a:r>
          </a:p>
          <a:p>
            <a:r>
              <a:rPr lang="en-US" b="1" dirty="0">
                <a:solidFill>
                  <a:srgbClr val="FF0000"/>
                </a:solidFill>
              </a:rPr>
              <a:t>It is vital that the solid is of a suitable size (surface area per unit volume) to increase the interfacial area for facilitating solute accessibility to the solvent. </a:t>
            </a:r>
            <a:endParaRPr lang="en-MY" b="1" dirty="0">
              <a:solidFill>
                <a:srgbClr val="FF0000"/>
              </a:solidFill>
            </a:endParaRPr>
          </a:p>
        </p:txBody>
      </p:sp>
    </p:spTree>
    <p:extLst>
      <p:ext uri="{BB962C8B-B14F-4D97-AF65-F5344CB8AC3E}">
        <p14:creationId xmlns:p14="http://schemas.microsoft.com/office/powerpoint/2010/main" val="38241928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8E6F-D8CB-4F48-9770-D1D744E09044}"/>
              </a:ext>
            </a:extLst>
          </p:cNvPr>
          <p:cNvSpPr>
            <a:spLocks noGrp="1"/>
          </p:cNvSpPr>
          <p:nvPr>
            <p:ph type="title"/>
          </p:nvPr>
        </p:nvSpPr>
        <p:spPr/>
        <p:txBody>
          <a:bodyPr/>
          <a:lstStyle/>
          <a:p>
            <a:r>
              <a:rPr lang="en-MY" dirty="0"/>
              <a:t>Cont..</a:t>
            </a:r>
          </a:p>
        </p:txBody>
      </p:sp>
      <p:sp>
        <p:nvSpPr>
          <p:cNvPr id="3" name="Content Placeholder 2">
            <a:extLst>
              <a:ext uri="{FF2B5EF4-FFF2-40B4-BE49-F238E27FC236}">
                <a16:creationId xmlns:a16="http://schemas.microsoft.com/office/drawing/2014/main" id="{A04F50EE-4BCE-4D88-A37E-1F889D42B392}"/>
              </a:ext>
            </a:extLst>
          </p:cNvPr>
          <p:cNvSpPr>
            <a:spLocks noGrp="1"/>
          </p:cNvSpPr>
          <p:nvPr>
            <p:ph idx="1"/>
          </p:nvPr>
        </p:nvSpPr>
        <p:spPr/>
        <p:txBody>
          <a:bodyPr/>
          <a:lstStyle/>
          <a:p>
            <a:r>
              <a:rPr lang="en-MY" sz="3200" b="1" dirty="0">
                <a:solidFill>
                  <a:srgbClr val="FF0000"/>
                </a:solidFill>
              </a:rPr>
              <a:t>But! </a:t>
            </a:r>
          </a:p>
          <a:p>
            <a:r>
              <a:rPr lang="en-US" dirty="0"/>
              <a:t>Fine sizes can create undesirable dense solid packing and may contribute to the blockage of the interstices of larger particles. </a:t>
            </a:r>
          </a:p>
          <a:p>
            <a:r>
              <a:rPr lang="en-US" dirty="0"/>
              <a:t>Causes difficulties in later separation. </a:t>
            </a:r>
            <a:endParaRPr lang="en-MY" dirty="0"/>
          </a:p>
        </p:txBody>
      </p:sp>
    </p:spTree>
    <p:extLst>
      <p:ext uri="{BB962C8B-B14F-4D97-AF65-F5344CB8AC3E}">
        <p14:creationId xmlns:p14="http://schemas.microsoft.com/office/powerpoint/2010/main" val="284768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EFEE4-2773-47E6-A4A8-82E8A739A096}"/>
              </a:ext>
            </a:extLst>
          </p:cNvPr>
          <p:cNvSpPr>
            <a:spLocks noGrp="1"/>
          </p:cNvSpPr>
          <p:nvPr>
            <p:ph type="title"/>
          </p:nvPr>
        </p:nvSpPr>
        <p:spPr/>
        <p:txBody>
          <a:bodyPr/>
          <a:lstStyle/>
          <a:p>
            <a:r>
              <a:rPr lang="en-MY" dirty="0"/>
              <a:t>Solid–liquid extraction</a:t>
            </a:r>
          </a:p>
        </p:txBody>
      </p:sp>
      <p:sp>
        <p:nvSpPr>
          <p:cNvPr id="3" name="Content Placeholder 2">
            <a:extLst>
              <a:ext uri="{FF2B5EF4-FFF2-40B4-BE49-F238E27FC236}">
                <a16:creationId xmlns:a16="http://schemas.microsoft.com/office/drawing/2014/main" id="{0CE360E5-498C-4345-A23B-1E43A7701275}"/>
              </a:ext>
            </a:extLst>
          </p:cNvPr>
          <p:cNvSpPr>
            <a:spLocks noGrp="1"/>
          </p:cNvSpPr>
          <p:nvPr>
            <p:ph idx="1"/>
          </p:nvPr>
        </p:nvSpPr>
        <p:spPr>
          <a:xfrm>
            <a:off x="838200" y="1825624"/>
            <a:ext cx="10515600" cy="5032375"/>
          </a:xfrm>
        </p:spPr>
        <p:txBody>
          <a:bodyPr>
            <a:normAutofit/>
          </a:bodyPr>
          <a:lstStyle/>
          <a:p>
            <a:r>
              <a:rPr lang="en-MY" dirty="0"/>
              <a:t>Leaching process – by </a:t>
            </a:r>
            <a:r>
              <a:rPr lang="en-MY" b="1" dirty="0">
                <a:solidFill>
                  <a:srgbClr val="FF0000"/>
                </a:solidFill>
              </a:rPr>
              <a:t>selective solvent </a:t>
            </a:r>
            <a:r>
              <a:rPr lang="en-MY" dirty="0"/>
              <a:t>(have affinity to solute of interest). </a:t>
            </a:r>
          </a:p>
          <a:p>
            <a:r>
              <a:rPr lang="en-US" dirty="0"/>
              <a:t>Hexane is known to be the most widely selected solvent to be used for extracting non-polar solutes like oil.</a:t>
            </a:r>
          </a:p>
          <a:p>
            <a:r>
              <a:rPr lang="en-US" dirty="0"/>
              <a:t>The extraction process must be manipulated as efficiently as possible to get a high yield and high purity of desired components with minimal carry-over of undesired byproducts or impurities.</a:t>
            </a:r>
          </a:p>
          <a:p>
            <a:r>
              <a:rPr lang="en-US" dirty="0"/>
              <a:t>High selectivity and low reactivity. </a:t>
            </a:r>
          </a:p>
          <a:p>
            <a:r>
              <a:rPr lang="en-US" dirty="0"/>
              <a:t>The solvents should also possess low specific heat and low latent heat of vaporization to assist separation and recovery after the extraction process. </a:t>
            </a:r>
            <a:endParaRPr lang="en-MY" dirty="0"/>
          </a:p>
        </p:txBody>
      </p:sp>
    </p:spTree>
    <p:extLst>
      <p:ext uri="{BB962C8B-B14F-4D97-AF65-F5344CB8AC3E}">
        <p14:creationId xmlns:p14="http://schemas.microsoft.com/office/powerpoint/2010/main" val="27108092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EDEA-F392-4878-A800-A487A78225A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58E9D931-FD58-48A1-8110-5EC40C446812}"/>
              </a:ext>
            </a:extLst>
          </p:cNvPr>
          <p:cNvSpPr>
            <a:spLocks noGrp="1"/>
          </p:cNvSpPr>
          <p:nvPr>
            <p:ph idx="1"/>
          </p:nvPr>
        </p:nvSpPr>
        <p:spPr/>
        <p:txBody>
          <a:bodyPr>
            <a:normAutofit/>
          </a:bodyPr>
          <a:lstStyle/>
          <a:p>
            <a:r>
              <a:rPr lang="en-US" dirty="0"/>
              <a:t>Hexane is used for the extraction of non-polar solute due to low cost and toxicity, good extraction efficiency, and ease of operation compared to other non-polar solvents such as petroleum ether, benzene, chloroform, isopropanol, and toluene. </a:t>
            </a:r>
          </a:p>
          <a:p>
            <a:r>
              <a:rPr lang="en-US" dirty="0"/>
              <a:t>However, the concern with hexane is that it is flammable, explosive, and toxic.</a:t>
            </a:r>
          </a:p>
          <a:p>
            <a:r>
              <a:rPr lang="en-US" dirty="0"/>
              <a:t>Other commonly used solvents for plant extraction are water, alcohols, glycol, acetates, and compressed/supercritical gas.</a:t>
            </a:r>
            <a:endParaRPr lang="en-MY" dirty="0"/>
          </a:p>
        </p:txBody>
      </p:sp>
    </p:spTree>
    <p:extLst>
      <p:ext uri="{BB962C8B-B14F-4D97-AF65-F5344CB8AC3E}">
        <p14:creationId xmlns:p14="http://schemas.microsoft.com/office/powerpoint/2010/main" val="139268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345A-3FEC-41DB-B549-9C216779FDD0}"/>
              </a:ext>
            </a:extLst>
          </p:cNvPr>
          <p:cNvSpPr>
            <a:spLocks noGrp="1"/>
          </p:cNvSpPr>
          <p:nvPr>
            <p:ph type="title"/>
          </p:nvPr>
        </p:nvSpPr>
        <p:spPr/>
        <p:txBody>
          <a:bodyPr/>
          <a:lstStyle/>
          <a:p>
            <a:r>
              <a:rPr lang="en-MY" dirty="0"/>
              <a:t>Solubility in SLE</a:t>
            </a:r>
          </a:p>
        </p:txBody>
      </p:sp>
      <p:sp>
        <p:nvSpPr>
          <p:cNvPr id="3" name="Content Placeholder 2">
            <a:extLst>
              <a:ext uri="{FF2B5EF4-FFF2-40B4-BE49-F238E27FC236}">
                <a16:creationId xmlns:a16="http://schemas.microsoft.com/office/drawing/2014/main" id="{51AA86B6-F675-4F79-938A-560BB92D2A59}"/>
              </a:ext>
            </a:extLst>
          </p:cNvPr>
          <p:cNvSpPr>
            <a:spLocks noGrp="1"/>
          </p:cNvSpPr>
          <p:nvPr>
            <p:ph idx="1"/>
          </p:nvPr>
        </p:nvSpPr>
        <p:spPr/>
        <p:txBody>
          <a:bodyPr/>
          <a:lstStyle/>
          <a:p>
            <a:r>
              <a:rPr lang="en-MY" dirty="0"/>
              <a:t>Plays important role</a:t>
            </a:r>
          </a:p>
          <a:p>
            <a:r>
              <a:rPr lang="en-MY" dirty="0"/>
              <a:t>Affected by operating temperature</a:t>
            </a:r>
          </a:p>
          <a:p>
            <a:r>
              <a:rPr lang="en-MY" dirty="0"/>
              <a:t>High temperature, high solubility of solute in solvent. Increasing diffusion coefficient and extraction rate – increased yield. </a:t>
            </a:r>
          </a:p>
          <a:p>
            <a:r>
              <a:rPr lang="en-MY" dirty="0"/>
              <a:t>Yield increase when extraction temperature near to boiling point of solvent. </a:t>
            </a:r>
          </a:p>
          <a:p>
            <a:endParaRPr lang="en-MY" dirty="0"/>
          </a:p>
        </p:txBody>
      </p:sp>
    </p:spTree>
    <p:extLst>
      <p:ext uri="{BB962C8B-B14F-4D97-AF65-F5344CB8AC3E}">
        <p14:creationId xmlns:p14="http://schemas.microsoft.com/office/powerpoint/2010/main" val="342959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015C-6189-42AE-8A2B-2D3B4D17BE8F}"/>
              </a:ext>
            </a:extLst>
          </p:cNvPr>
          <p:cNvSpPr>
            <a:spLocks noGrp="1"/>
          </p:cNvSpPr>
          <p:nvPr>
            <p:ph type="title"/>
          </p:nvPr>
        </p:nvSpPr>
        <p:spPr>
          <a:xfrm>
            <a:off x="838200" y="184150"/>
            <a:ext cx="10515600" cy="1325563"/>
          </a:xfrm>
        </p:spPr>
        <p:txBody>
          <a:bodyPr/>
          <a:lstStyle/>
          <a:p>
            <a:pPr algn="ctr"/>
            <a:r>
              <a:rPr lang="en-MY" b="1" dirty="0"/>
              <a:t>Separation triangle</a:t>
            </a:r>
          </a:p>
        </p:txBody>
      </p:sp>
      <p:sp>
        <p:nvSpPr>
          <p:cNvPr id="3" name="Content Placeholder 2">
            <a:extLst>
              <a:ext uri="{FF2B5EF4-FFF2-40B4-BE49-F238E27FC236}">
                <a16:creationId xmlns:a16="http://schemas.microsoft.com/office/drawing/2014/main" id="{C09D22A4-0E1A-48C8-9DFE-F15A5D73A143}"/>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5E329464-30E2-427A-BBEA-7833BC5A7617}"/>
              </a:ext>
            </a:extLst>
          </p:cNvPr>
          <p:cNvPicPr>
            <a:picLocks noChangeAspect="1"/>
          </p:cNvPicPr>
          <p:nvPr/>
        </p:nvPicPr>
        <p:blipFill rotWithShape="1">
          <a:blip r:embed="rId2"/>
          <a:srcRect l="31129" t="28130" r="28145" b="16432"/>
          <a:stretch/>
        </p:blipFill>
        <p:spPr>
          <a:xfrm>
            <a:off x="2168582" y="1311965"/>
            <a:ext cx="7033222" cy="5180910"/>
          </a:xfrm>
          <a:prstGeom prst="rect">
            <a:avLst/>
          </a:prstGeom>
        </p:spPr>
      </p:pic>
    </p:spTree>
    <p:extLst>
      <p:ext uri="{BB962C8B-B14F-4D97-AF65-F5344CB8AC3E}">
        <p14:creationId xmlns:p14="http://schemas.microsoft.com/office/powerpoint/2010/main" val="1978151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B410-92D6-43A7-BF2C-90FD70099A5D}"/>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251B1C3-3938-4539-ADEF-EFFB3775AD6F}"/>
              </a:ext>
            </a:extLst>
          </p:cNvPr>
          <p:cNvSpPr>
            <a:spLocks noGrp="1"/>
          </p:cNvSpPr>
          <p:nvPr>
            <p:ph idx="1"/>
          </p:nvPr>
        </p:nvSpPr>
        <p:spPr/>
        <p:txBody>
          <a:bodyPr/>
          <a:lstStyle/>
          <a:p>
            <a:pPr marL="0" indent="0">
              <a:buNone/>
            </a:pPr>
            <a:r>
              <a:rPr lang="en-US" b="1" dirty="0">
                <a:solidFill>
                  <a:srgbClr val="FF0000"/>
                </a:solidFill>
              </a:rPr>
              <a:t>WHAT HAPPEN IF THE TEMPERATURE TOO HIGH?</a:t>
            </a:r>
          </a:p>
          <a:p>
            <a:pPr marL="0" indent="0">
              <a:buNone/>
            </a:pPr>
            <a:endParaRPr lang="en-US" b="1" dirty="0">
              <a:solidFill>
                <a:srgbClr val="FF0000"/>
              </a:solidFill>
            </a:endParaRPr>
          </a:p>
          <a:p>
            <a:r>
              <a:rPr lang="en-US" dirty="0"/>
              <a:t>solvent losses by evaporation</a:t>
            </a:r>
          </a:p>
          <a:p>
            <a:r>
              <a:rPr lang="en-US" dirty="0"/>
              <a:t>extraction of undesirable constituents</a:t>
            </a:r>
          </a:p>
          <a:p>
            <a:r>
              <a:rPr lang="en-US" dirty="0"/>
              <a:t>damage to sensitive equipment</a:t>
            </a:r>
          </a:p>
          <a:p>
            <a:r>
              <a:rPr lang="en-US" dirty="0"/>
              <a:t>Enzyme attack</a:t>
            </a:r>
          </a:p>
          <a:p>
            <a:r>
              <a:rPr lang="en-US" dirty="0"/>
              <a:t>product damage. </a:t>
            </a:r>
          </a:p>
          <a:p>
            <a:endParaRPr lang="en-MY" dirty="0"/>
          </a:p>
        </p:txBody>
      </p:sp>
    </p:spTree>
    <p:extLst>
      <p:ext uri="{BB962C8B-B14F-4D97-AF65-F5344CB8AC3E}">
        <p14:creationId xmlns:p14="http://schemas.microsoft.com/office/powerpoint/2010/main" val="230838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8BB9-D1B5-427F-898C-43D87898ED49}"/>
              </a:ext>
            </a:extLst>
          </p:cNvPr>
          <p:cNvSpPr>
            <a:spLocks noGrp="1"/>
          </p:cNvSpPr>
          <p:nvPr>
            <p:ph type="title"/>
          </p:nvPr>
        </p:nvSpPr>
        <p:spPr/>
        <p:txBody>
          <a:bodyPr/>
          <a:lstStyle/>
          <a:p>
            <a:r>
              <a:rPr lang="en-MY" dirty="0"/>
              <a:t>Solvent-to-solid ratio</a:t>
            </a:r>
          </a:p>
        </p:txBody>
      </p:sp>
      <p:sp>
        <p:nvSpPr>
          <p:cNvPr id="3" name="Content Placeholder 2">
            <a:extLst>
              <a:ext uri="{FF2B5EF4-FFF2-40B4-BE49-F238E27FC236}">
                <a16:creationId xmlns:a16="http://schemas.microsoft.com/office/drawing/2014/main" id="{FF4FEAD9-76A0-4411-9EC5-04075BB65407}"/>
              </a:ext>
            </a:extLst>
          </p:cNvPr>
          <p:cNvSpPr>
            <a:spLocks noGrp="1"/>
          </p:cNvSpPr>
          <p:nvPr>
            <p:ph idx="1"/>
          </p:nvPr>
        </p:nvSpPr>
        <p:spPr/>
        <p:txBody>
          <a:bodyPr/>
          <a:lstStyle/>
          <a:p>
            <a:r>
              <a:rPr lang="en-US" dirty="0"/>
              <a:t>Sufficient amount of solvent should be available for dissolving the solute and transferring it to the exterior of the solid matrix</a:t>
            </a:r>
          </a:p>
          <a:p>
            <a:r>
              <a:rPr lang="en-US" dirty="0"/>
              <a:t>Excessive use of solvents is commonly unfavorable.</a:t>
            </a:r>
          </a:p>
          <a:p>
            <a:r>
              <a:rPr lang="en-US" dirty="0"/>
              <a:t>agitation of fluids can promote effective use of all the interfacial surface of solid, eddy diffusion, mass transfer of solute from surface of solid to bulk of solutions.</a:t>
            </a:r>
            <a:endParaRPr lang="en-MY" dirty="0"/>
          </a:p>
        </p:txBody>
      </p:sp>
    </p:spTree>
    <p:extLst>
      <p:ext uri="{BB962C8B-B14F-4D97-AF65-F5344CB8AC3E}">
        <p14:creationId xmlns:p14="http://schemas.microsoft.com/office/powerpoint/2010/main" val="25984275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7C7E-49AA-4345-BBD9-9A61A3EE8ACB}"/>
              </a:ext>
            </a:extLst>
          </p:cNvPr>
          <p:cNvSpPr>
            <a:spLocks noGrp="1"/>
          </p:cNvSpPr>
          <p:nvPr>
            <p:ph type="title"/>
          </p:nvPr>
        </p:nvSpPr>
        <p:spPr>
          <a:xfrm>
            <a:off x="838200" y="365125"/>
            <a:ext cx="10515600" cy="1325563"/>
          </a:xfrm>
        </p:spPr>
        <p:txBody>
          <a:bodyPr/>
          <a:lstStyle/>
          <a:p>
            <a:endParaRPr lang="en-MY"/>
          </a:p>
        </p:txBody>
      </p:sp>
      <p:pic>
        <p:nvPicPr>
          <p:cNvPr id="4" name="Picture 3">
            <a:extLst>
              <a:ext uri="{FF2B5EF4-FFF2-40B4-BE49-F238E27FC236}">
                <a16:creationId xmlns:a16="http://schemas.microsoft.com/office/drawing/2014/main" id="{2B0D7218-523F-419B-81A2-A23B835D1274}"/>
              </a:ext>
            </a:extLst>
          </p:cNvPr>
          <p:cNvPicPr>
            <a:picLocks noChangeAspect="1"/>
          </p:cNvPicPr>
          <p:nvPr/>
        </p:nvPicPr>
        <p:blipFill>
          <a:blip r:embed="rId2"/>
          <a:stretch>
            <a:fillRect/>
          </a:stretch>
        </p:blipFill>
        <p:spPr>
          <a:xfrm>
            <a:off x="1318591" y="167940"/>
            <a:ext cx="8809383" cy="5875790"/>
          </a:xfrm>
          <a:prstGeom prst="rect">
            <a:avLst/>
          </a:prstGeom>
        </p:spPr>
      </p:pic>
      <p:sp>
        <p:nvSpPr>
          <p:cNvPr id="5" name="Rectangle 4">
            <a:extLst>
              <a:ext uri="{FF2B5EF4-FFF2-40B4-BE49-F238E27FC236}">
                <a16:creationId xmlns:a16="http://schemas.microsoft.com/office/drawing/2014/main" id="{7960E5DB-6A49-4D94-8F5D-633DD31FB68F}"/>
              </a:ext>
            </a:extLst>
          </p:cNvPr>
          <p:cNvSpPr/>
          <p:nvPr/>
        </p:nvSpPr>
        <p:spPr>
          <a:xfrm>
            <a:off x="838200" y="6262042"/>
            <a:ext cx="10273748" cy="461665"/>
          </a:xfrm>
          <a:prstGeom prst="rect">
            <a:avLst/>
          </a:prstGeom>
        </p:spPr>
        <p:txBody>
          <a:bodyPr wrap="square">
            <a:spAutoFit/>
          </a:bodyPr>
          <a:lstStyle/>
          <a:p>
            <a:r>
              <a:rPr lang="en-US" sz="2400" b="1" dirty="0">
                <a:solidFill>
                  <a:srgbClr val="FF0000"/>
                </a:solidFill>
              </a:rPr>
              <a:t>It takes 10,000 roses to fill a single 5ml bottle (about the size of your thumb)!</a:t>
            </a:r>
            <a:endParaRPr lang="en-MY" sz="2400" b="1" dirty="0">
              <a:solidFill>
                <a:srgbClr val="FF0000"/>
              </a:solidFill>
            </a:endParaRPr>
          </a:p>
        </p:txBody>
      </p:sp>
    </p:spTree>
    <p:extLst>
      <p:ext uri="{BB962C8B-B14F-4D97-AF65-F5344CB8AC3E}">
        <p14:creationId xmlns:p14="http://schemas.microsoft.com/office/powerpoint/2010/main" val="31238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E135B-32C0-4F15-BC4B-CA2F9673894F}"/>
              </a:ext>
            </a:extLst>
          </p:cNvPr>
          <p:cNvSpPr>
            <a:spLocks noGrp="1"/>
          </p:cNvSpPr>
          <p:nvPr>
            <p:ph type="title"/>
          </p:nvPr>
        </p:nvSpPr>
        <p:spPr/>
        <p:txBody>
          <a:bodyPr/>
          <a:lstStyle/>
          <a:p>
            <a:r>
              <a:rPr lang="en-MY" dirty="0"/>
              <a:t>Operational setup for SLE</a:t>
            </a:r>
          </a:p>
        </p:txBody>
      </p:sp>
      <p:sp>
        <p:nvSpPr>
          <p:cNvPr id="3" name="Content Placeholder 2">
            <a:extLst>
              <a:ext uri="{FF2B5EF4-FFF2-40B4-BE49-F238E27FC236}">
                <a16:creationId xmlns:a16="http://schemas.microsoft.com/office/drawing/2014/main" id="{53890F2A-C446-4C29-B9E1-910DB14E5619}"/>
              </a:ext>
            </a:extLst>
          </p:cNvPr>
          <p:cNvSpPr>
            <a:spLocks noGrp="1"/>
          </p:cNvSpPr>
          <p:nvPr>
            <p:ph idx="1"/>
          </p:nvPr>
        </p:nvSpPr>
        <p:spPr/>
        <p:txBody>
          <a:bodyPr/>
          <a:lstStyle/>
          <a:p>
            <a:pPr marL="0" indent="0">
              <a:buNone/>
            </a:pPr>
            <a:r>
              <a:rPr lang="en-MY" dirty="0"/>
              <a:t>Efficiency of SLE depends on</a:t>
            </a:r>
          </a:p>
          <a:p>
            <a:pPr>
              <a:buFont typeface="Wingdings" panose="05000000000000000000" pitchFamily="2" charset="2"/>
              <a:buChar char="q"/>
            </a:pPr>
            <a:r>
              <a:rPr lang="en-MY" dirty="0"/>
              <a:t>Equipment selection</a:t>
            </a:r>
          </a:p>
          <a:p>
            <a:pPr>
              <a:buFont typeface="Wingdings" panose="05000000000000000000" pitchFamily="2" charset="2"/>
              <a:buChar char="q"/>
            </a:pPr>
            <a:r>
              <a:rPr lang="en-MY" dirty="0"/>
              <a:t>Mode of operation (batch or continuous)</a:t>
            </a:r>
          </a:p>
          <a:p>
            <a:pPr>
              <a:buFont typeface="Wingdings" panose="05000000000000000000" pitchFamily="2" charset="2"/>
              <a:buChar char="q"/>
            </a:pPr>
            <a:r>
              <a:rPr lang="en-MY" dirty="0"/>
              <a:t>Solid handling (fixed bed, percolation, full immersion, intermittent drainage or dispersed/moving contact)</a:t>
            </a:r>
          </a:p>
          <a:p>
            <a:pPr>
              <a:buFont typeface="Wingdings" panose="05000000000000000000" pitchFamily="2" charset="2"/>
              <a:buChar char="q"/>
            </a:pPr>
            <a:r>
              <a:rPr lang="en-MY" dirty="0"/>
              <a:t>Arrangement of operation (single stage or multistage)</a:t>
            </a:r>
          </a:p>
          <a:p>
            <a:pPr>
              <a:buFont typeface="Wingdings" panose="05000000000000000000" pitchFamily="2" charset="2"/>
              <a:buChar char="q"/>
            </a:pPr>
            <a:r>
              <a:rPr lang="en-MY" dirty="0"/>
              <a:t>Dimension of extractor unit</a:t>
            </a:r>
          </a:p>
        </p:txBody>
      </p:sp>
    </p:spTree>
    <p:extLst>
      <p:ext uri="{BB962C8B-B14F-4D97-AF65-F5344CB8AC3E}">
        <p14:creationId xmlns:p14="http://schemas.microsoft.com/office/powerpoint/2010/main" val="18216437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3230-E271-4610-A7DC-679016A12B57}"/>
              </a:ext>
            </a:extLst>
          </p:cNvPr>
          <p:cNvSpPr>
            <a:spLocks noGrp="1"/>
          </p:cNvSpPr>
          <p:nvPr>
            <p:ph type="title"/>
          </p:nvPr>
        </p:nvSpPr>
        <p:spPr/>
        <p:txBody>
          <a:bodyPr/>
          <a:lstStyle/>
          <a:p>
            <a:r>
              <a:rPr lang="en-MY" dirty="0"/>
              <a:t>Industrial extractors</a:t>
            </a:r>
          </a:p>
        </p:txBody>
      </p:sp>
      <p:sp>
        <p:nvSpPr>
          <p:cNvPr id="3" name="Content Placeholder 2">
            <a:extLst>
              <a:ext uri="{FF2B5EF4-FFF2-40B4-BE49-F238E27FC236}">
                <a16:creationId xmlns:a16="http://schemas.microsoft.com/office/drawing/2014/main" id="{5EC267B8-1E6D-4D15-A6F1-816F2A2558A9}"/>
              </a:ext>
            </a:extLst>
          </p:cNvPr>
          <p:cNvSpPr>
            <a:spLocks noGrp="1"/>
          </p:cNvSpPr>
          <p:nvPr>
            <p:ph idx="1"/>
          </p:nvPr>
        </p:nvSpPr>
        <p:spPr/>
        <p:txBody>
          <a:bodyPr>
            <a:normAutofit/>
          </a:bodyPr>
          <a:lstStyle/>
          <a:p>
            <a:r>
              <a:rPr lang="en-US" sz="3200" dirty="0"/>
              <a:t>Production of edible oil (vegetable, soybean, sunflower)</a:t>
            </a:r>
          </a:p>
          <a:p>
            <a:r>
              <a:rPr lang="en-US" sz="3200" dirty="0"/>
              <a:t>Essential oils</a:t>
            </a:r>
          </a:p>
          <a:p>
            <a:r>
              <a:rPr lang="en-US" sz="3200" dirty="0"/>
              <a:t>Extracts for perfumes, health supplements, Ayurvedic and traditional Chinese medication regiments</a:t>
            </a:r>
          </a:p>
          <a:p>
            <a:r>
              <a:rPr lang="en-US" sz="3200" dirty="0"/>
              <a:t>Special chemicals (phytosterols, polyphenols)</a:t>
            </a:r>
            <a:endParaRPr lang="en-MY" sz="3200" dirty="0"/>
          </a:p>
        </p:txBody>
      </p:sp>
    </p:spTree>
    <p:extLst>
      <p:ext uri="{BB962C8B-B14F-4D97-AF65-F5344CB8AC3E}">
        <p14:creationId xmlns:p14="http://schemas.microsoft.com/office/powerpoint/2010/main" val="32897696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8C27-01FD-4CF5-847B-F77540552426}"/>
              </a:ext>
            </a:extLst>
          </p:cNvPr>
          <p:cNvSpPr>
            <a:spLocks noGrp="1"/>
          </p:cNvSpPr>
          <p:nvPr>
            <p:ph type="title"/>
          </p:nvPr>
        </p:nvSpPr>
        <p:spPr/>
        <p:txBody>
          <a:bodyPr/>
          <a:lstStyle/>
          <a:p>
            <a:r>
              <a:rPr lang="en-MY" dirty="0"/>
              <a:t>Future for SLE</a:t>
            </a:r>
          </a:p>
        </p:txBody>
      </p:sp>
      <p:sp>
        <p:nvSpPr>
          <p:cNvPr id="3" name="Content Placeholder 2">
            <a:extLst>
              <a:ext uri="{FF2B5EF4-FFF2-40B4-BE49-F238E27FC236}">
                <a16:creationId xmlns:a16="http://schemas.microsoft.com/office/drawing/2014/main" id="{B75B76D9-5950-46AD-AFE1-18A0C9FCB00C}"/>
              </a:ext>
            </a:extLst>
          </p:cNvPr>
          <p:cNvSpPr>
            <a:spLocks noGrp="1"/>
          </p:cNvSpPr>
          <p:nvPr>
            <p:ph idx="1"/>
          </p:nvPr>
        </p:nvSpPr>
        <p:spPr/>
        <p:txBody>
          <a:bodyPr/>
          <a:lstStyle/>
          <a:p>
            <a:r>
              <a:rPr lang="en-US" dirty="0"/>
              <a:t>To improve SLE processes by making them on a larger scale, with a shorter processing time and higher extraction yield.</a:t>
            </a:r>
          </a:p>
          <a:p>
            <a:r>
              <a:rPr lang="en-US" dirty="0"/>
              <a:t>Develop suitable model for scale up</a:t>
            </a:r>
            <a:endParaRPr lang="en-MY" dirty="0"/>
          </a:p>
        </p:txBody>
      </p:sp>
    </p:spTree>
    <p:extLst>
      <p:ext uri="{BB962C8B-B14F-4D97-AF65-F5344CB8AC3E}">
        <p14:creationId xmlns:p14="http://schemas.microsoft.com/office/powerpoint/2010/main" val="874604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22B7-E86C-489F-88A6-680D0AD6BA91}"/>
              </a:ext>
            </a:extLst>
          </p:cNvPr>
          <p:cNvSpPr>
            <a:spLocks noGrp="1"/>
          </p:cNvSpPr>
          <p:nvPr>
            <p:ph type="ctrTitle"/>
          </p:nvPr>
        </p:nvSpPr>
        <p:spPr/>
        <p:txBody>
          <a:bodyPr>
            <a:normAutofit fontScale="90000"/>
          </a:bodyPr>
          <a:lstStyle/>
          <a:p>
            <a:r>
              <a:rPr lang="en-US" dirty="0"/>
              <a:t>HYBRID/INTEGRATED REACTION-SEPARATION SYSTEMS—PROCESS</a:t>
            </a:r>
            <a:br>
              <a:rPr lang="en-US" dirty="0"/>
            </a:br>
            <a:r>
              <a:rPr lang="en-US" dirty="0"/>
              <a:t>INTENSIFICATION </a:t>
            </a:r>
            <a:endParaRPr lang="en-MY" dirty="0"/>
          </a:p>
        </p:txBody>
      </p:sp>
      <p:sp>
        <p:nvSpPr>
          <p:cNvPr id="3" name="Subtitle 2">
            <a:extLst>
              <a:ext uri="{FF2B5EF4-FFF2-40B4-BE49-F238E27FC236}">
                <a16:creationId xmlns:a16="http://schemas.microsoft.com/office/drawing/2014/main" id="{3A0D4018-D47C-4558-8350-B7BD29B656A0}"/>
              </a:ext>
            </a:extLst>
          </p:cNvPr>
          <p:cNvSpPr>
            <a:spLocks noGrp="1"/>
          </p:cNvSpPr>
          <p:nvPr>
            <p:ph type="subTitle" idx="1"/>
          </p:nvPr>
        </p:nvSpPr>
        <p:spPr/>
        <p:txBody>
          <a:bodyPr>
            <a:normAutofit/>
          </a:bodyPr>
          <a:lstStyle/>
          <a:p>
            <a:r>
              <a:rPr lang="en-US" b="1" dirty="0"/>
              <a:t>Membrane Bioreactors for Biofuel Production</a:t>
            </a:r>
            <a:r>
              <a:rPr lang="en-US" dirty="0"/>
              <a:t> </a:t>
            </a:r>
            <a:br>
              <a:rPr lang="en-US" dirty="0"/>
            </a:br>
            <a:r>
              <a:rPr lang="en-MY" b="1" dirty="0"/>
              <a:t>Extraction-Fermentation Hybrid (Extractive Fermentation)</a:t>
            </a:r>
            <a:r>
              <a:rPr lang="en-MY" dirty="0"/>
              <a:t> </a:t>
            </a:r>
            <a:br>
              <a:rPr lang="en-MY" dirty="0"/>
            </a:br>
            <a:r>
              <a:rPr lang="en-US" b="1" dirty="0"/>
              <a:t>Reactive Distillation for the Biorefinery</a:t>
            </a:r>
            <a:r>
              <a:rPr lang="en-US" dirty="0"/>
              <a:t> </a:t>
            </a:r>
            <a:endParaRPr lang="en-MY" dirty="0"/>
          </a:p>
        </p:txBody>
      </p:sp>
    </p:spTree>
    <p:extLst>
      <p:ext uri="{BB962C8B-B14F-4D97-AF65-F5344CB8AC3E}">
        <p14:creationId xmlns:p14="http://schemas.microsoft.com/office/powerpoint/2010/main" val="912847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026C-BCFF-437A-8A31-07BD14C488B9}"/>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965CD54F-7684-476C-811C-A4D703F7FE50}"/>
              </a:ext>
            </a:extLst>
          </p:cNvPr>
          <p:cNvSpPr>
            <a:spLocks noGrp="1"/>
          </p:cNvSpPr>
          <p:nvPr>
            <p:ph idx="1"/>
          </p:nvPr>
        </p:nvSpPr>
        <p:spPr/>
        <p:txBody>
          <a:bodyPr/>
          <a:lstStyle/>
          <a:p>
            <a:r>
              <a:rPr lang="en-US" dirty="0"/>
              <a:t>The energy cost for the recovery and purification of a fermentation product is high, usually ranging from around 20% to 50% of the final product cost. </a:t>
            </a:r>
          </a:p>
          <a:p>
            <a:r>
              <a:rPr lang="en-US" dirty="0"/>
              <a:t>The recovery cost usually increases inversely proportional to the product concentration in the fermentation broth. </a:t>
            </a:r>
          </a:p>
          <a:p>
            <a:r>
              <a:rPr lang="en-US" dirty="0"/>
              <a:t>It is therefore important to have the fermentation product produced at a sufficiently high concentration before final recovery and purification. </a:t>
            </a:r>
            <a:endParaRPr lang="en-MY" dirty="0"/>
          </a:p>
        </p:txBody>
      </p:sp>
    </p:spTree>
    <p:extLst>
      <p:ext uri="{BB962C8B-B14F-4D97-AF65-F5344CB8AC3E}">
        <p14:creationId xmlns:p14="http://schemas.microsoft.com/office/powerpoint/2010/main" val="3278952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B0AD-1F6C-4C0D-BDC4-0B057A2221A4}"/>
              </a:ext>
            </a:extLst>
          </p:cNvPr>
          <p:cNvSpPr>
            <a:spLocks noGrp="1"/>
          </p:cNvSpPr>
          <p:nvPr>
            <p:ph type="title"/>
          </p:nvPr>
        </p:nvSpPr>
        <p:spPr>
          <a:xfrm>
            <a:off x="838200" y="365125"/>
            <a:ext cx="10515600" cy="1325563"/>
          </a:xfrm>
        </p:spPr>
        <p:txBody>
          <a:bodyPr/>
          <a:lstStyle/>
          <a:p>
            <a:endParaRPr lang="en-MY"/>
          </a:p>
        </p:txBody>
      </p:sp>
      <p:pic>
        <p:nvPicPr>
          <p:cNvPr id="6" name="Picture 5">
            <a:extLst>
              <a:ext uri="{FF2B5EF4-FFF2-40B4-BE49-F238E27FC236}">
                <a16:creationId xmlns:a16="http://schemas.microsoft.com/office/drawing/2014/main" id="{4AE736BE-3F0B-4E69-84A8-A401AA94E068}"/>
              </a:ext>
            </a:extLst>
          </p:cNvPr>
          <p:cNvPicPr>
            <a:picLocks noChangeAspect="1"/>
          </p:cNvPicPr>
          <p:nvPr/>
        </p:nvPicPr>
        <p:blipFill>
          <a:blip r:embed="rId2"/>
          <a:stretch>
            <a:fillRect/>
          </a:stretch>
        </p:blipFill>
        <p:spPr>
          <a:xfrm>
            <a:off x="1600863" y="453865"/>
            <a:ext cx="8169301" cy="5589126"/>
          </a:xfrm>
          <a:prstGeom prst="rect">
            <a:avLst/>
          </a:prstGeom>
        </p:spPr>
      </p:pic>
      <p:sp>
        <p:nvSpPr>
          <p:cNvPr id="7" name="Rectangle 6">
            <a:extLst>
              <a:ext uri="{FF2B5EF4-FFF2-40B4-BE49-F238E27FC236}">
                <a16:creationId xmlns:a16="http://schemas.microsoft.com/office/drawing/2014/main" id="{66B52578-7EF6-46EB-BA9F-47C7761066C8}"/>
              </a:ext>
            </a:extLst>
          </p:cNvPr>
          <p:cNvSpPr/>
          <p:nvPr/>
        </p:nvSpPr>
        <p:spPr>
          <a:xfrm>
            <a:off x="950845" y="6042991"/>
            <a:ext cx="10817086" cy="707886"/>
          </a:xfrm>
          <a:prstGeom prst="rect">
            <a:avLst/>
          </a:prstGeom>
        </p:spPr>
        <p:txBody>
          <a:bodyPr wrap="square">
            <a:spAutoFit/>
          </a:bodyPr>
          <a:lstStyle/>
          <a:p>
            <a:r>
              <a:rPr lang="en-US" sz="2000" b="1" dirty="0">
                <a:solidFill>
                  <a:schemeClr val="accent1">
                    <a:lumMod val="75000"/>
                  </a:schemeClr>
                </a:solidFill>
              </a:rPr>
              <a:t>Opportunities for integrating membrane separations in the biofuel production in accordance with</a:t>
            </a:r>
          </a:p>
          <a:p>
            <a:r>
              <a:rPr lang="en-US" sz="2000" b="1" dirty="0">
                <a:solidFill>
                  <a:schemeClr val="accent1">
                    <a:lumMod val="75000"/>
                  </a:schemeClr>
                </a:solidFill>
              </a:rPr>
              <a:t>membrane cut off category and biofuel calorific value</a:t>
            </a:r>
            <a:endParaRPr lang="en-MY" sz="2000" b="1" dirty="0">
              <a:solidFill>
                <a:schemeClr val="accent1">
                  <a:lumMod val="75000"/>
                </a:schemeClr>
              </a:solidFill>
            </a:endParaRPr>
          </a:p>
        </p:txBody>
      </p:sp>
    </p:spTree>
    <p:extLst>
      <p:ext uri="{BB962C8B-B14F-4D97-AF65-F5344CB8AC3E}">
        <p14:creationId xmlns:p14="http://schemas.microsoft.com/office/powerpoint/2010/main" val="4260723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5163-D2B3-4DF7-A62A-1145D517861C}"/>
              </a:ext>
            </a:extLst>
          </p:cNvPr>
          <p:cNvSpPr>
            <a:spLocks noGrp="1"/>
          </p:cNvSpPr>
          <p:nvPr>
            <p:ph type="title"/>
          </p:nvPr>
        </p:nvSpPr>
        <p:spPr/>
        <p:txBody>
          <a:bodyPr/>
          <a:lstStyle/>
          <a:p>
            <a:r>
              <a:rPr lang="en-US" b="1" dirty="0"/>
              <a:t>Membrane Bioreactors for Biofuel Production</a:t>
            </a:r>
            <a:endParaRPr lang="en-MY" dirty="0"/>
          </a:p>
        </p:txBody>
      </p:sp>
      <p:pic>
        <p:nvPicPr>
          <p:cNvPr id="3" name="Picture 2">
            <a:extLst>
              <a:ext uri="{FF2B5EF4-FFF2-40B4-BE49-F238E27FC236}">
                <a16:creationId xmlns:a16="http://schemas.microsoft.com/office/drawing/2014/main" id="{408DF06C-62EF-47C9-9F35-1C19AE4D0253}"/>
              </a:ext>
            </a:extLst>
          </p:cNvPr>
          <p:cNvPicPr>
            <a:picLocks noChangeAspect="1"/>
          </p:cNvPicPr>
          <p:nvPr/>
        </p:nvPicPr>
        <p:blipFill>
          <a:blip r:embed="rId2"/>
          <a:stretch>
            <a:fillRect/>
          </a:stretch>
        </p:blipFill>
        <p:spPr>
          <a:xfrm>
            <a:off x="838200" y="1500266"/>
            <a:ext cx="9613831" cy="4189472"/>
          </a:xfrm>
          <a:prstGeom prst="rect">
            <a:avLst/>
          </a:prstGeom>
        </p:spPr>
      </p:pic>
      <p:sp>
        <p:nvSpPr>
          <p:cNvPr id="4" name="Rectangle 3">
            <a:extLst>
              <a:ext uri="{FF2B5EF4-FFF2-40B4-BE49-F238E27FC236}">
                <a16:creationId xmlns:a16="http://schemas.microsoft.com/office/drawing/2014/main" id="{0183C8E6-1E38-4F5A-80DC-F3C67124C56F}"/>
              </a:ext>
            </a:extLst>
          </p:cNvPr>
          <p:cNvSpPr/>
          <p:nvPr/>
        </p:nvSpPr>
        <p:spPr>
          <a:xfrm>
            <a:off x="1110490" y="5689738"/>
            <a:ext cx="4823171" cy="646331"/>
          </a:xfrm>
          <a:prstGeom prst="rect">
            <a:avLst/>
          </a:prstGeom>
        </p:spPr>
        <p:txBody>
          <a:bodyPr wrap="square">
            <a:spAutoFit/>
          </a:bodyPr>
          <a:lstStyle/>
          <a:p>
            <a:r>
              <a:rPr lang="en-US" dirty="0"/>
              <a:t> Bioreactor with recirculation in an external side stream cross-flow membrane module</a:t>
            </a:r>
            <a:endParaRPr lang="en-MY" dirty="0"/>
          </a:p>
        </p:txBody>
      </p:sp>
      <p:sp>
        <p:nvSpPr>
          <p:cNvPr id="7" name="Rectangle 6">
            <a:extLst>
              <a:ext uri="{FF2B5EF4-FFF2-40B4-BE49-F238E27FC236}">
                <a16:creationId xmlns:a16="http://schemas.microsoft.com/office/drawing/2014/main" id="{A5B2FD13-D52B-4B8E-B1CD-7BDC3AEE73F8}"/>
              </a:ext>
            </a:extLst>
          </p:cNvPr>
          <p:cNvSpPr/>
          <p:nvPr/>
        </p:nvSpPr>
        <p:spPr>
          <a:xfrm>
            <a:off x="6096000" y="5689738"/>
            <a:ext cx="4032285" cy="646331"/>
          </a:xfrm>
          <a:prstGeom prst="rect">
            <a:avLst/>
          </a:prstGeom>
        </p:spPr>
        <p:txBody>
          <a:bodyPr wrap="square">
            <a:spAutoFit/>
          </a:bodyPr>
          <a:lstStyle/>
          <a:p>
            <a:r>
              <a:rPr lang="en-US" dirty="0"/>
              <a:t>Submerged membrane bioreactor with</a:t>
            </a:r>
          </a:p>
          <a:p>
            <a:r>
              <a:rPr lang="en-US" dirty="0"/>
              <a:t>internal membrane module</a:t>
            </a:r>
            <a:endParaRPr lang="en-MY" dirty="0"/>
          </a:p>
        </p:txBody>
      </p:sp>
    </p:spTree>
    <p:extLst>
      <p:ext uri="{BB962C8B-B14F-4D97-AF65-F5344CB8AC3E}">
        <p14:creationId xmlns:p14="http://schemas.microsoft.com/office/powerpoint/2010/main" val="153664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643FBA0-9CCD-47B1-89A0-F4081F24CF69}"/>
              </a:ext>
            </a:extLst>
          </p:cNvPr>
          <p:cNvPicPr>
            <a:picLocks noChangeAspect="1" noChangeArrowheads="1"/>
          </p:cNvPicPr>
          <p:nvPr/>
        </p:nvPicPr>
        <p:blipFill>
          <a:blip r:embed="rId2"/>
          <a:srcRect/>
          <a:stretch>
            <a:fillRect/>
          </a:stretch>
        </p:blipFill>
        <p:spPr bwMode="auto">
          <a:xfrm>
            <a:off x="1581840" y="2551220"/>
            <a:ext cx="8610600" cy="3505200"/>
          </a:xfrm>
          <a:prstGeom prst="rect">
            <a:avLst/>
          </a:prstGeom>
          <a:noFill/>
          <a:ln w="9525">
            <a:noFill/>
            <a:miter lim="800000"/>
            <a:headEnd/>
            <a:tailEnd/>
          </a:ln>
        </p:spPr>
      </p:pic>
      <p:sp>
        <p:nvSpPr>
          <p:cNvPr id="5" name="Rectangle 4">
            <a:extLst>
              <a:ext uri="{FF2B5EF4-FFF2-40B4-BE49-F238E27FC236}">
                <a16:creationId xmlns:a16="http://schemas.microsoft.com/office/drawing/2014/main" id="{652E6266-B8F2-4C3E-B35A-E399D2C08031}"/>
              </a:ext>
            </a:extLst>
          </p:cNvPr>
          <p:cNvSpPr/>
          <p:nvPr/>
        </p:nvSpPr>
        <p:spPr>
          <a:xfrm>
            <a:off x="838200" y="801580"/>
            <a:ext cx="10586884" cy="1569660"/>
          </a:xfrm>
          <a:prstGeom prst="rect">
            <a:avLst/>
          </a:prstGeom>
        </p:spPr>
        <p:txBody>
          <a:bodyPr wrap="square">
            <a:spAutoFit/>
          </a:bodyPr>
          <a:lstStyle/>
          <a:p>
            <a:pPr algn="just"/>
            <a:r>
              <a:rPr lang="en-US" sz="2400" dirty="0"/>
              <a:t>Industrial membrane processes may be classified according to the size range of materials which they are to separate and the driving force used in separation. There is always a degree of arbitrariness about such classifications, and the distinctions which are typically drawn are shown in Table below:</a:t>
            </a:r>
          </a:p>
        </p:txBody>
      </p:sp>
    </p:spTree>
    <p:extLst>
      <p:ext uri="{BB962C8B-B14F-4D97-AF65-F5344CB8AC3E}">
        <p14:creationId xmlns:p14="http://schemas.microsoft.com/office/powerpoint/2010/main" val="13584950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3AB9-7663-46F4-8B6F-63651413DD4C}"/>
              </a:ext>
            </a:extLst>
          </p:cNvPr>
          <p:cNvSpPr>
            <a:spLocks noGrp="1"/>
          </p:cNvSpPr>
          <p:nvPr>
            <p:ph type="title"/>
          </p:nvPr>
        </p:nvSpPr>
        <p:spPr/>
        <p:txBody>
          <a:bodyPr/>
          <a:lstStyle/>
          <a:p>
            <a:r>
              <a:rPr lang="en-MY" b="1" dirty="0">
                <a:solidFill>
                  <a:schemeClr val="accent1">
                    <a:lumMod val="75000"/>
                  </a:schemeClr>
                </a:solidFill>
              </a:rPr>
              <a:t>Bioethanol production</a:t>
            </a:r>
          </a:p>
        </p:txBody>
      </p:sp>
      <p:pic>
        <p:nvPicPr>
          <p:cNvPr id="4" name="Picture 3">
            <a:extLst>
              <a:ext uri="{FF2B5EF4-FFF2-40B4-BE49-F238E27FC236}">
                <a16:creationId xmlns:a16="http://schemas.microsoft.com/office/drawing/2014/main" id="{636FA498-4AAE-40E4-A6AF-05C94F86A662}"/>
              </a:ext>
            </a:extLst>
          </p:cNvPr>
          <p:cNvPicPr>
            <a:picLocks noChangeAspect="1"/>
          </p:cNvPicPr>
          <p:nvPr/>
        </p:nvPicPr>
        <p:blipFill>
          <a:blip r:embed="rId2"/>
          <a:stretch>
            <a:fillRect/>
          </a:stretch>
        </p:blipFill>
        <p:spPr>
          <a:xfrm>
            <a:off x="414337" y="2028825"/>
            <a:ext cx="11363325" cy="1400175"/>
          </a:xfrm>
          <a:prstGeom prst="rect">
            <a:avLst/>
          </a:prstGeom>
        </p:spPr>
      </p:pic>
      <p:pic>
        <p:nvPicPr>
          <p:cNvPr id="5" name="Picture 4">
            <a:extLst>
              <a:ext uri="{FF2B5EF4-FFF2-40B4-BE49-F238E27FC236}">
                <a16:creationId xmlns:a16="http://schemas.microsoft.com/office/drawing/2014/main" id="{83FFABAF-BAD4-426F-8B56-19AC4BE55201}"/>
              </a:ext>
            </a:extLst>
          </p:cNvPr>
          <p:cNvPicPr>
            <a:picLocks noChangeAspect="1"/>
          </p:cNvPicPr>
          <p:nvPr/>
        </p:nvPicPr>
        <p:blipFill>
          <a:blip r:embed="rId3"/>
          <a:stretch>
            <a:fillRect/>
          </a:stretch>
        </p:blipFill>
        <p:spPr>
          <a:xfrm>
            <a:off x="1428130" y="3644615"/>
            <a:ext cx="8988080" cy="3186614"/>
          </a:xfrm>
          <a:prstGeom prst="rect">
            <a:avLst/>
          </a:prstGeom>
        </p:spPr>
      </p:pic>
    </p:spTree>
    <p:extLst>
      <p:ext uri="{BB962C8B-B14F-4D97-AF65-F5344CB8AC3E}">
        <p14:creationId xmlns:p14="http://schemas.microsoft.com/office/powerpoint/2010/main" val="32985443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73B3-B237-4854-8DD2-0E41ED3A1D39}"/>
              </a:ext>
            </a:extLst>
          </p:cNvPr>
          <p:cNvSpPr>
            <a:spLocks noGrp="1"/>
          </p:cNvSpPr>
          <p:nvPr>
            <p:ph type="title"/>
          </p:nvPr>
        </p:nvSpPr>
        <p:spPr/>
        <p:txBody>
          <a:bodyPr/>
          <a:lstStyle/>
          <a:p>
            <a:r>
              <a:rPr lang="en-MY" dirty="0"/>
              <a:t>Advantages of membrane bioreactors</a:t>
            </a:r>
            <a:br>
              <a:rPr lang="en-MY" dirty="0"/>
            </a:br>
            <a:r>
              <a:rPr lang="en-MY" sz="3600" b="1" i="1" dirty="0">
                <a:solidFill>
                  <a:schemeClr val="accent1">
                    <a:lumMod val="75000"/>
                  </a:schemeClr>
                </a:solidFill>
                <a:latin typeface="+mn-lt"/>
              </a:rPr>
              <a:t>Bioethanol production</a:t>
            </a:r>
            <a:endParaRPr lang="en-MY" b="1" i="1"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DD636AD5-5104-4D63-8309-088548611254}"/>
              </a:ext>
            </a:extLst>
          </p:cNvPr>
          <p:cNvSpPr>
            <a:spLocks noGrp="1"/>
          </p:cNvSpPr>
          <p:nvPr>
            <p:ph idx="1"/>
          </p:nvPr>
        </p:nvSpPr>
        <p:spPr/>
        <p:txBody>
          <a:bodyPr/>
          <a:lstStyle/>
          <a:p>
            <a:r>
              <a:rPr lang="en-US" dirty="0"/>
              <a:t>Achieve high cell concentration retention to improve productivities, with simultaneous removal of ethanol and by-products to avoid inhibition. </a:t>
            </a:r>
          </a:p>
          <a:p>
            <a:r>
              <a:rPr lang="en-US" dirty="0"/>
              <a:t>Enrich fermentation product to high grade ethanol </a:t>
            </a:r>
            <a:r>
              <a:rPr lang="en-US" i="1" dirty="0"/>
              <a:t>&gt;</a:t>
            </a:r>
            <a:r>
              <a:rPr lang="en-US" dirty="0"/>
              <a:t>98%, using low energy intensive processes. </a:t>
            </a:r>
          </a:p>
          <a:p>
            <a:r>
              <a:rPr lang="en-US" dirty="0"/>
              <a:t>Reduce costs with hydrolytic enzymes in saccharification stage and remove solids and inhibitory compounds from the stream fed to the fermentation. </a:t>
            </a:r>
            <a:br>
              <a:rPr lang="en-US" dirty="0"/>
            </a:br>
            <a:endParaRPr lang="en-MY" dirty="0"/>
          </a:p>
        </p:txBody>
      </p:sp>
    </p:spTree>
    <p:extLst>
      <p:ext uri="{BB962C8B-B14F-4D97-AF65-F5344CB8AC3E}">
        <p14:creationId xmlns:p14="http://schemas.microsoft.com/office/powerpoint/2010/main" val="16710481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3ACD8-67B7-4A4C-B68B-91F3E69621EC}"/>
              </a:ext>
            </a:extLst>
          </p:cNvPr>
          <p:cNvSpPr>
            <a:spLocks noGrp="1"/>
          </p:cNvSpPr>
          <p:nvPr>
            <p:ph idx="1"/>
          </p:nvPr>
        </p:nvSpPr>
        <p:spPr>
          <a:xfrm>
            <a:off x="838200" y="586409"/>
            <a:ext cx="10515600" cy="5590554"/>
          </a:xfrm>
        </p:spPr>
        <p:txBody>
          <a:bodyPr>
            <a:normAutofit fontScale="92500" lnSpcReduction="20000"/>
          </a:bodyPr>
          <a:lstStyle/>
          <a:p>
            <a:pPr marL="0" indent="0">
              <a:buNone/>
            </a:pPr>
            <a:r>
              <a:rPr lang="en-US" b="1" i="1" dirty="0">
                <a:solidFill>
                  <a:schemeClr val="accent1">
                    <a:lumMod val="75000"/>
                  </a:schemeClr>
                </a:solidFill>
              </a:rPr>
              <a:t>Upstream saccharification stage: Retention of hydrolytic enzymes</a:t>
            </a:r>
            <a:br>
              <a:rPr lang="en-US" b="1" i="1" dirty="0">
                <a:solidFill>
                  <a:schemeClr val="accent1">
                    <a:lumMod val="75000"/>
                  </a:schemeClr>
                </a:solidFill>
              </a:rPr>
            </a:br>
            <a:r>
              <a:rPr lang="en-US" b="1" i="1" dirty="0">
                <a:solidFill>
                  <a:schemeClr val="accent1">
                    <a:lumMod val="75000"/>
                  </a:schemeClr>
                </a:solidFill>
              </a:rPr>
              <a:t>and sugar permeation</a:t>
            </a:r>
            <a:r>
              <a:rPr lang="en-US" dirty="0">
                <a:solidFill>
                  <a:schemeClr val="accent1">
                    <a:lumMod val="75000"/>
                  </a:schemeClr>
                </a:solidFill>
              </a:rPr>
              <a:t> </a:t>
            </a:r>
          </a:p>
          <a:p>
            <a:pPr algn="just"/>
            <a:r>
              <a:rPr lang="en-US" dirty="0"/>
              <a:t>Saccharification of starch and lignocellulosic compounds into sugar monomers is required prior to their fermentation into ethanol.</a:t>
            </a:r>
          </a:p>
          <a:p>
            <a:pPr algn="just"/>
            <a:r>
              <a:rPr lang="en-US" dirty="0"/>
              <a:t>But chemical hydrolysis enzyme is toxic to microorganism.</a:t>
            </a:r>
          </a:p>
          <a:p>
            <a:pPr algn="just"/>
            <a:r>
              <a:rPr lang="en-US" dirty="0"/>
              <a:t>Retention of enzyme with membranes as alternative</a:t>
            </a:r>
          </a:p>
          <a:p>
            <a:pPr algn="just"/>
            <a:r>
              <a:rPr lang="en-US" dirty="0"/>
              <a:t>This alternative would allow: </a:t>
            </a:r>
          </a:p>
          <a:p>
            <a:pPr marL="571500" indent="-571500" algn="just">
              <a:buAutoNum type="romanLcParenBoth"/>
            </a:pPr>
            <a:r>
              <a:rPr lang="en-US" dirty="0"/>
              <a:t>recycling enzymes, bringing down operation costs</a:t>
            </a:r>
          </a:p>
          <a:p>
            <a:pPr marL="571500" indent="-571500" algn="just">
              <a:buAutoNum type="romanLcParenBoth"/>
            </a:pPr>
            <a:r>
              <a:rPr lang="en-US" dirty="0"/>
              <a:t>maintaining a constant product flux, with continuously permeation of cellobiose and glucose formed, which are strong inhibitors of the hydrolytic enzymes</a:t>
            </a:r>
          </a:p>
          <a:p>
            <a:pPr marL="571500" indent="-571500" algn="just">
              <a:buAutoNum type="romanLcParenBoth"/>
            </a:pPr>
            <a:r>
              <a:rPr lang="en-US" dirty="0"/>
              <a:t>Retaining suspended solids and cellulosic compounds contributing to a fully substrate hydrolysis and a cleaner fermentation feeding stream, with reduced suspended solids and macromolecules toxic to microorganisms used in ethanol fermentation. </a:t>
            </a:r>
            <a:endParaRPr lang="en-MY" dirty="0"/>
          </a:p>
        </p:txBody>
      </p:sp>
    </p:spTree>
    <p:extLst>
      <p:ext uri="{BB962C8B-B14F-4D97-AF65-F5344CB8AC3E}">
        <p14:creationId xmlns:p14="http://schemas.microsoft.com/office/powerpoint/2010/main" val="25961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9D4A-7289-4E0F-B1D0-15C0A7F1F419}"/>
              </a:ext>
            </a:extLst>
          </p:cNvPr>
          <p:cNvSpPr>
            <a:spLocks noGrp="1"/>
          </p:cNvSpPr>
          <p:nvPr>
            <p:ph type="title"/>
          </p:nvPr>
        </p:nvSpPr>
        <p:spPr>
          <a:xfrm>
            <a:off x="838200" y="365125"/>
            <a:ext cx="10515600" cy="1325563"/>
          </a:xfrm>
        </p:spPr>
        <p:txBody>
          <a:bodyPr/>
          <a:lstStyle/>
          <a:p>
            <a:r>
              <a:rPr lang="en-MY" b="1" dirty="0">
                <a:solidFill>
                  <a:schemeClr val="accent1">
                    <a:lumMod val="75000"/>
                  </a:schemeClr>
                </a:solidFill>
                <a:latin typeface="+mn-lt"/>
              </a:rPr>
              <a:t>Biodiesel production</a:t>
            </a:r>
          </a:p>
        </p:txBody>
      </p:sp>
      <p:pic>
        <p:nvPicPr>
          <p:cNvPr id="5" name="Picture 4">
            <a:extLst>
              <a:ext uri="{FF2B5EF4-FFF2-40B4-BE49-F238E27FC236}">
                <a16:creationId xmlns:a16="http://schemas.microsoft.com/office/drawing/2014/main" id="{9CD8AEFC-F735-43F7-8D56-4D2C388C6BB1}"/>
              </a:ext>
            </a:extLst>
          </p:cNvPr>
          <p:cNvPicPr>
            <a:picLocks noChangeAspect="1"/>
          </p:cNvPicPr>
          <p:nvPr/>
        </p:nvPicPr>
        <p:blipFill>
          <a:blip r:embed="rId2"/>
          <a:stretch>
            <a:fillRect/>
          </a:stretch>
        </p:blipFill>
        <p:spPr>
          <a:xfrm>
            <a:off x="1633536" y="1589314"/>
            <a:ext cx="8772525" cy="609600"/>
          </a:xfrm>
          <a:prstGeom prst="rect">
            <a:avLst/>
          </a:prstGeom>
        </p:spPr>
      </p:pic>
      <p:pic>
        <p:nvPicPr>
          <p:cNvPr id="6" name="Picture 5">
            <a:extLst>
              <a:ext uri="{FF2B5EF4-FFF2-40B4-BE49-F238E27FC236}">
                <a16:creationId xmlns:a16="http://schemas.microsoft.com/office/drawing/2014/main" id="{51C6E1F6-7518-4D5D-A982-4D68410C6634}"/>
              </a:ext>
            </a:extLst>
          </p:cNvPr>
          <p:cNvPicPr>
            <a:picLocks noChangeAspect="1"/>
          </p:cNvPicPr>
          <p:nvPr/>
        </p:nvPicPr>
        <p:blipFill>
          <a:blip r:embed="rId3"/>
          <a:stretch>
            <a:fillRect/>
          </a:stretch>
        </p:blipFill>
        <p:spPr>
          <a:xfrm>
            <a:off x="1508186" y="2333314"/>
            <a:ext cx="8905368" cy="4524685"/>
          </a:xfrm>
          <a:prstGeom prst="rect">
            <a:avLst/>
          </a:prstGeom>
        </p:spPr>
      </p:pic>
    </p:spTree>
    <p:extLst>
      <p:ext uri="{BB962C8B-B14F-4D97-AF65-F5344CB8AC3E}">
        <p14:creationId xmlns:p14="http://schemas.microsoft.com/office/powerpoint/2010/main" val="3173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08BFD0-6204-4F2C-9D95-C007A8053CA5}"/>
              </a:ext>
            </a:extLst>
          </p:cNvPr>
          <p:cNvPicPr>
            <a:picLocks noChangeAspect="1"/>
          </p:cNvPicPr>
          <p:nvPr/>
        </p:nvPicPr>
        <p:blipFill>
          <a:blip r:embed="rId2"/>
          <a:stretch>
            <a:fillRect/>
          </a:stretch>
        </p:blipFill>
        <p:spPr>
          <a:xfrm>
            <a:off x="4372950" y="1027906"/>
            <a:ext cx="7400925" cy="4619625"/>
          </a:xfrm>
          <a:prstGeom prst="rect">
            <a:avLst/>
          </a:prstGeom>
        </p:spPr>
      </p:pic>
      <p:sp>
        <p:nvSpPr>
          <p:cNvPr id="5" name="Rectangle 4">
            <a:extLst>
              <a:ext uri="{FF2B5EF4-FFF2-40B4-BE49-F238E27FC236}">
                <a16:creationId xmlns:a16="http://schemas.microsoft.com/office/drawing/2014/main" id="{415E00AC-F998-4049-A4D7-D2D5950EEA9D}"/>
              </a:ext>
            </a:extLst>
          </p:cNvPr>
          <p:cNvSpPr/>
          <p:nvPr/>
        </p:nvSpPr>
        <p:spPr>
          <a:xfrm>
            <a:off x="838200" y="1210469"/>
            <a:ext cx="4452257" cy="1938992"/>
          </a:xfrm>
          <a:prstGeom prst="rect">
            <a:avLst/>
          </a:prstGeom>
        </p:spPr>
        <p:txBody>
          <a:bodyPr wrap="square">
            <a:spAutoFit/>
          </a:bodyPr>
          <a:lstStyle/>
          <a:p>
            <a:pPr algn="just"/>
            <a:r>
              <a:rPr lang="en-MY" sz="2000" dirty="0"/>
              <a:t>Ultrafiltration membrane reactor operate based on </a:t>
            </a:r>
            <a:r>
              <a:rPr lang="en-US" sz="2000" dirty="0"/>
              <a:t>reversed micellar medium because the </a:t>
            </a:r>
            <a:r>
              <a:rPr lang="en-US" sz="2000" dirty="0" err="1"/>
              <a:t>cutinase</a:t>
            </a:r>
            <a:r>
              <a:rPr lang="en-US" sz="2000" dirty="0"/>
              <a:t> is confined in the reaction medium, while allowing the enzyme re-use and the removal of the products.</a:t>
            </a:r>
            <a:endParaRPr lang="en-MY" sz="2000" dirty="0"/>
          </a:p>
        </p:txBody>
      </p:sp>
      <p:sp>
        <p:nvSpPr>
          <p:cNvPr id="6" name="Rectangle 5">
            <a:extLst>
              <a:ext uri="{FF2B5EF4-FFF2-40B4-BE49-F238E27FC236}">
                <a16:creationId xmlns:a16="http://schemas.microsoft.com/office/drawing/2014/main" id="{870AC9AB-CC7B-41CB-BB1B-287465C183BF}"/>
              </a:ext>
            </a:extLst>
          </p:cNvPr>
          <p:cNvSpPr/>
          <p:nvPr/>
        </p:nvSpPr>
        <p:spPr>
          <a:xfrm>
            <a:off x="838200" y="3812242"/>
            <a:ext cx="4363720" cy="1631216"/>
          </a:xfrm>
          <a:prstGeom prst="rect">
            <a:avLst/>
          </a:prstGeom>
        </p:spPr>
        <p:txBody>
          <a:bodyPr wrap="square">
            <a:spAutoFit/>
          </a:bodyPr>
          <a:lstStyle/>
          <a:p>
            <a:pPr algn="just"/>
            <a:r>
              <a:rPr lang="en-MY" sz="2000" dirty="0"/>
              <a:t>Membrane: tubular ceramic membrane, made on Zirconium </a:t>
            </a:r>
            <a:r>
              <a:rPr lang="en-US" sz="2000" dirty="0"/>
              <a:t>layer over a porous carbon support and it is highly resistant to pressure, temperature, pH, and organic solvents. </a:t>
            </a:r>
            <a:endParaRPr lang="en-MY" sz="2000" dirty="0"/>
          </a:p>
        </p:txBody>
      </p:sp>
    </p:spTree>
    <p:extLst>
      <p:ext uri="{BB962C8B-B14F-4D97-AF65-F5344CB8AC3E}">
        <p14:creationId xmlns:p14="http://schemas.microsoft.com/office/powerpoint/2010/main" val="14410866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92CA-A222-483F-9DD1-8C7CDED6284D}"/>
              </a:ext>
            </a:extLst>
          </p:cNvPr>
          <p:cNvSpPr>
            <a:spLocks noGrp="1"/>
          </p:cNvSpPr>
          <p:nvPr>
            <p:ph type="title"/>
          </p:nvPr>
        </p:nvSpPr>
        <p:spPr/>
        <p:txBody>
          <a:bodyPr/>
          <a:lstStyle/>
          <a:p>
            <a:r>
              <a:rPr lang="en-MY" b="1" dirty="0">
                <a:solidFill>
                  <a:schemeClr val="accent1">
                    <a:lumMod val="75000"/>
                  </a:schemeClr>
                </a:solidFill>
              </a:rPr>
              <a:t>Biogas production</a:t>
            </a:r>
            <a:endParaRPr lang="en-MY" dirty="0"/>
          </a:p>
        </p:txBody>
      </p:sp>
      <p:sp>
        <p:nvSpPr>
          <p:cNvPr id="3" name="Content Placeholder 2">
            <a:extLst>
              <a:ext uri="{FF2B5EF4-FFF2-40B4-BE49-F238E27FC236}">
                <a16:creationId xmlns:a16="http://schemas.microsoft.com/office/drawing/2014/main" id="{65E128E6-878B-4845-A5BB-4ED3E2659934}"/>
              </a:ext>
            </a:extLst>
          </p:cNvPr>
          <p:cNvSpPr>
            <a:spLocks noGrp="1"/>
          </p:cNvSpPr>
          <p:nvPr>
            <p:ph idx="1"/>
          </p:nvPr>
        </p:nvSpPr>
        <p:spPr>
          <a:xfrm>
            <a:off x="838199" y="2822574"/>
            <a:ext cx="10515600" cy="3183392"/>
          </a:xfrm>
        </p:spPr>
        <p:txBody>
          <a:bodyPr/>
          <a:lstStyle/>
          <a:p>
            <a:r>
              <a:rPr lang="en-US" dirty="0"/>
              <a:t>Biogas is usually produced by anaerobic digestion of different wastes. </a:t>
            </a:r>
            <a:endParaRPr lang="en-MY" dirty="0"/>
          </a:p>
        </p:txBody>
      </p:sp>
      <p:pic>
        <p:nvPicPr>
          <p:cNvPr id="4" name="Picture 3">
            <a:extLst>
              <a:ext uri="{FF2B5EF4-FFF2-40B4-BE49-F238E27FC236}">
                <a16:creationId xmlns:a16="http://schemas.microsoft.com/office/drawing/2014/main" id="{103D33A7-6076-4BB8-A00F-F823E6027303}"/>
              </a:ext>
            </a:extLst>
          </p:cNvPr>
          <p:cNvPicPr>
            <a:picLocks noChangeAspect="1"/>
          </p:cNvPicPr>
          <p:nvPr/>
        </p:nvPicPr>
        <p:blipFill rotWithShape="1">
          <a:blip r:embed="rId2"/>
          <a:srcRect t="10396"/>
          <a:stretch/>
        </p:blipFill>
        <p:spPr>
          <a:xfrm>
            <a:off x="2852737" y="1825625"/>
            <a:ext cx="6486525" cy="862012"/>
          </a:xfrm>
          <a:prstGeom prst="rect">
            <a:avLst/>
          </a:prstGeom>
        </p:spPr>
      </p:pic>
      <p:pic>
        <p:nvPicPr>
          <p:cNvPr id="5" name="Picture 4">
            <a:extLst>
              <a:ext uri="{FF2B5EF4-FFF2-40B4-BE49-F238E27FC236}">
                <a16:creationId xmlns:a16="http://schemas.microsoft.com/office/drawing/2014/main" id="{BE4FBE19-4A6B-4B52-AB07-595355ECDF3E}"/>
              </a:ext>
            </a:extLst>
          </p:cNvPr>
          <p:cNvPicPr>
            <a:picLocks noChangeAspect="1"/>
          </p:cNvPicPr>
          <p:nvPr/>
        </p:nvPicPr>
        <p:blipFill>
          <a:blip r:embed="rId3"/>
          <a:stretch>
            <a:fillRect/>
          </a:stretch>
        </p:blipFill>
        <p:spPr>
          <a:xfrm>
            <a:off x="2852737" y="3707603"/>
            <a:ext cx="5653945" cy="3150397"/>
          </a:xfrm>
          <a:prstGeom prst="rect">
            <a:avLst/>
          </a:prstGeom>
        </p:spPr>
      </p:pic>
    </p:spTree>
    <p:extLst>
      <p:ext uri="{BB962C8B-B14F-4D97-AF65-F5344CB8AC3E}">
        <p14:creationId xmlns:p14="http://schemas.microsoft.com/office/powerpoint/2010/main" val="35723236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EF1A-5309-4612-952E-A5D3EEDEF966}"/>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F68B1CE-1010-4DEE-82FE-CB4177AE4107}"/>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E397F4D1-14A2-4F71-A300-FEB25C97C4ED}"/>
              </a:ext>
            </a:extLst>
          </p:cNvPr>
          <p:cNvPicPr>
            <a:picLocks noChangeAspect="1"/>
          </p:cNvPicPr>
          <p:nvPr/>
        </p:nvPicPr>
        <p:blipFill>
          <a:blip r:embed="rId2"/>
          <a:stretch>
            <a:fillRect/>
          </a:stretch>
        </p:blipFill>
        <p:spPr>
          <a:xfrm>
            <a:off x="2090530" y="681037"/>
            <a:ext cx="7772400" cy="4972050"/>
          </a:xfrm>
          <a:prstGeom prst="rect">
            <a:avLst/>
          </a:prstGeom>
        </p:spPr>
      </p:pic>
      <p:sp>
        <p:nvSpPr>
          <p:cNvPr id="5" name="Rectangle 4">
            <a:extLst>
              <a:ext uri="{FF2B5EF4-FFF2-40B4-BE49-F238E27FC236}">
                <a16:creationId xmlns:a16="http://schemas.microsoft.com/office/drawing/2014/main" id="{99240B5C-95A9-475F-B158-848D8CB69963}"/>
              </a:ext>
            </a:extLst>
          </p:cNvPr>
          <p:cNvSpPr/>
          <p:nvPr/>
        </p:nvSpPr>
        <p:spPr>
          <a:xfrm>
            <a:off x="1010478" y="5788024"/>
            <a:ext cx="10343322" cy="400110"/>
          </a:xfrm>
          <a:prstGeom prst="rect">
            <a:avLst/>
          </a:prstGeom>
        </p:spPr>
        <p:txBody>
          <a:bodyPr wrap="square">
            <a:spAutoFit/>
          </a:bodyPr>
          <a:lstStyle/>
          <a:p>
            <a:pPr algn="ctr"/>
            <a:r>
              <a:rPr lang="en-US" sz="2000" b="1" dirty="0"/>
              <a:t>Bioreactors with recirculation into external cross flow membrane module for biogas production</a:t>
            </a:r>
            <a:endParaRPr lang="en-MY" sz="2000" b="1" dirty="0"/>
          </a:p>
        </p:txBody>
      </p:sp>
    </p:spTree>
    <p:extLst>
      <p:ext uri="{BB962C8B-B14F-4D97-AF65-F5344CB8AC3E}">
        <p14:creationId xmlns:p14="http://schemas.microsoft.com/office/powerpoint/2010/main" val="23710558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3BAC-AA6D-46EC-8A64-4A19C9CA68A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43A9F9ED-E9A0-4EAD-B430-E64793994658}"/>
              </a:ext>
            </a:extLst>
          </p:cNvPr>
          <p:cNvSpPr>
            <a:spLocks noGrp="1"/>
          </p:cNvSpPr>
          <p:nvPr>
            <p:ph idx="1"/>
          </p:nvPr>
        </p:nvSpPr>
        <p:spPr/>
        <p:txBody>
          <a:bodyPr/>
          <a:lstStyle/>
          <a:p>
            <a:r>
              <a:rPr lang="en-US" dirty="0"/>
              <a:t>The main challenge for anaerobic membrane bioreactors has been the fouling of membranes. </a:t>
            </a:r>
          </a:p>
          <a:p>
            <a:r>
              <a:rPr lang="en-US" dirty="0"/>
              <a:t>Membrane fouling is the result of adsorption of organic matter, precipitation of inorganic matter, and adhesion of microbial cells to the membrane surface.</a:t>
            </a:r>
          </a:p>
          <a:p>
            <a:r>
              <a:rPr lang="en-US" b="1" dirty="0"/>
              <a:t>Submerged membrane </a:t>
            </a:r>
            <a:r>
              <a:rPr lang="en-US" dirty="0"/>
              <a:t>bioreactor technology had been applied as a strategy to control the development of fouling by cake layer formation. </a:t>
            </a:r>
            <a:br>
              <a:rPr lang="en-US" dirty="0"/>
            </a:br>
            <a:endParaRPr lang="en-MY" dirty="0"/>
          </a:p>
        </p:txBody>
      </p:sp>
    </p:spTree>
    <p:extLst>
      <p:ext uri="{BB962C8B-B14F-4D97-AF65-F5344CB8AC3E}">
        <p14:creationId xmlns:p14="http://schemas.microsoft.com/office/powerpoint/2010/main" val="16413379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D189-868F-449F-9840-066727AFEC6F}"/>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89AD9BBB-AC45-471E-A96D-9A01D842BCE4}"/>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40C5C556-A267-4474-BB53-175FAD721070}"/>
              </a:ext>
            </a:extLst>
          </p:cNvPr>
          <p:cNvPicPr>
            <a:picLocks noChangeAspect="1"/>
          </p:cNvPicPr>
          <p:nvPr/>
        </p:nvPicPr>
        <p:blipFill>
          <a:blip r:embed="rId2"/>
          <a:stretch>
            <a:fillRect/>
          </a:stretch>
        </p:blipFill>
        <p:spPr>
          <a:xfrm>
            <a:off x="533400" y="1105373"/>
            <a:ext cx="10544175" cy="4343400"/>
          </a:xfrm>
          <a:prstGeom prst="rect">
            <a:avLst/>
          </a:prstGeom>
        </p:spPr>
      </p:pic>
      <p:sp>
        <p:nvSpPr>
          <p:cNvPr id="5" name="Rectangle 4">
            <a:extLst>
              <a:ext uri="{FF2B5EF4-FFF2-40B4-BE49-F238E27FC236}">
                <a16:creationId xmlns:a16="http://schemas.microsoft.com/office/drawing/2014/main" id="{D16DFE0C-3A63-4698-ACCE-9E4DB8BCD25F}"/>
              </a:ext>
            </a:extLst>
          </p:cNvPr>
          <p:cNvSpPr/>
          <p:nvPr/>
        </p:nvSpPr>
        <p:spPr>
          <a:xfrm>
            <a:off x="1861456" y="5988966"/>
            <a:ext cx="8643258" cy="400110"/>
          </a:xfrm>
          <a:prstGeom prst="rect">
            <a:avLst/>
          </a:prstGeom>
        </p:spPr>
        <p:txBody>
          <a:bodyPr wrap="square">
            <a:spAutoFit/>
          </a:bodyPr>
          <a:lstStyle/>
          <a:p>
            <a:r>
              <a:rPr lang="en-US" sz="2000" b="1" dirty="0"/>
              <a:t>Submerged internal membrane bioreactors system for biogas production</a:t>
            </a:r>
            <a:endParaRPr lang="en-MY" sz="2000" b="1" dirty="0"/>
          </a:p>
        </p:txBody>
      </p:sp>
    </p:spTree>
    <p:extLst>
      <p:ext uri="{BB962C8B-B14F-4D97-AF65-F5344CB8AC3E}">
        <p14:creationId xmlns:p14="http://schemas.microsoft.com/office/powerpoint/2010/main" val="23100712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19E0-ECCC-436A-9CCD-660FB9C72821}"/>
              </a:ext>
            </a:extLst>
          </p:cNvPr>
          <p:cNvSpPr>
            <a:spLocks noGrp="1"/>
          </p:cNvSpPr>
          <p:nvPr>
            <p:ph type="title"/>
          </p:nvPr>
        </p:nvSpPr>
        <p:spPr/>
        <p:txBody>
          <a:bodyPr/>
          <a:lstStyle/>
          <a:p>
            <a:r>
              <a:rPr lang="en-MY" dirty="0"/>
              <a:t>Applications of membrane bioreactors</a:t>
            </a:r>
          </a:p>
        </p:txBody>
      </p:sp>
      <p:sp>
        <p:nvSpPr>
          <p:cNvPr id="3" name="Content Placeholder 2">
            <a:extLst>
              <a:ext uri="{FF2B5EF4-FFF2-40B4-BE49-F238E27FC236}">
                <a16:creationId xmlns:a16="http://schemas.microsoft.com/office/drawing/2014/main" id="{39DD1B0F-CCDE-43AC-B80A-E9DFFE2DD6AA}"/>
              </a:ext>
            </a:extLst>
          </p:cNvPr>
          <p:cNvSpPr>
            <a:spLocks noGrp="1"/>
          </p:cNvSpPr>
          <p:nvPr>
            <p:ph idx="1"/>
          </p:nvPr>
        </p:nvSpPr>
        <p:spPr/>
        <p:txBody>
          <a:bodyPr/>
          <a:lstStyle/>
          <a:p>
            <a:r>
              <a:rPr lang="en-US" dirty="0"/>
              <a:t>Biobutanol recovery from fermentation broth</a:t>
            </a:r>
          </a:p>
          <a:p>
            <a:r>
              <a:rPr lang="en-MY" dirty="0"/>
              <a:t>Algae harvesting for biodiesel</a:t>
            </a:r>
          </a:p>
          <a:p>
            <a:r>
              <a:rPr lang="en-MY" dirty="0"/>
              <a:t>Purification of biohydrogen</a:t>
            </a:r>
          </a:p>
        </p:txBody>
      </p:sp>
    </p:spTree>
    <p:extLst>
      <p:ext uri="{BB962C8B-B14F-4D97-AF65-F5344CB8AC3E}">
        <p14:creationId xmlns:p14="http://schemas.microsoft.com/office/powerpoint/2010/main" val="520804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5382</Words>
  <Application>Microsoft Office PowerPoint</Application>
  <PresentationFormat>Widescreen</PresentationFormat>
  <Paragraphs>454</Paragraphs>
  <Slides>109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109</vt:i4>
      </vt:variant>
    </vt:vector>
  </HeadingPairs>
  <TitlesOfParts>
    <vt:vector size="116" baseType="lpstr">
      <vt:lpstr>Optima</vt:lpstr>
      <vt:lpstr>Arial</vt:lpstr>
      <vt:lpstr>Arial Narrow</vt:lpstr>
      <vt:lpstr>Calibri</vt:lpstr>
      <vt:lpstr>Calibri Light</vt:lpstr>
      <vt:lpstr>Wingdings</vt:lpstr>
      <vt:lpstr>Office Theme</vt:lpstr>
      <vt:lpstr>EKC 464 BIOREFINERY ENGINEERING</vt:lpstr>
      <vt:lpstr>MEMBRANE SEPARATION</vt:lpstr>
      <vt:lpstr>PowerPoint Presentation</vt:lpstr>
      <vt:lpstr>PowerPoint Presentation</vt:lpstr>
      <vt:lpstr>PowerPoint Presentation</vt:lpstr>
      <vt:lpstr>PowerPoint Presentation</vt:lpstr>
      <vt:lpstr>Membrane separation</vt:lpstr>
      <vt:lpstr>Separation triangle</vt:lpstr>
      <vt:lpstr>PowerPoint Presentation</vt:lpstr>
      <vt:lpstr>Membrane material</vt:lpstr>
      <vt:lpstr>Membrane modules</vt:lpstr>
      <vt:lpstr>PowerPoint Presentation</vt:lpstr>
      <vt:lpstr>PowerPoint Presentation</vt:lpstr>
      <vt:lpstr>Design and operation of membrane plants</vt:lpstr>
      <vt:lpstr>Economic considerations </vt:lpstr>
      <vt:lpstr>Process Design</vt:lpstr>
      <vt:lpstr>PowerPoint Presentation</vt:lpstr>
      <vt:lpstr>PowerPoint Presentation</vt:lpstr>
      <vt:lpstr>PowerPoint Presentation</vt:lpstr>
      <vt:lpstr>Operating parameters</vt:lpstr>
      <vt:lpstr>Pressure</vt:lpstr>
      <vt:lpstr>PowerPoint Presentation</vt:lpstr>
      <vt:lpstr>PowerPoint Presentation</vt:lpstr>
      <vt:lpstr>PowerPoint Presentation</vt:lpstr>
      <vt:lpstr>PowerPoint Presentation</vt:lpstr>
      <vt:lpstr>PowerPoint Presentation</vt:lpstr>
      <vt:lpstr>Temperature</vt:lpstr>
      <vt:lpstr>Concentration</vt:lpstr>
      <vt:lpstr>Diafiltration</vt:lpstr>
      <vt:lpstr>Fouling and cleaning</vt:lpstr>
      <vt:lpstr>PowerPoint Presentation</vt:lpstr>
      <vt:lpstr>Pretreatment</vt:lpstr>
      <vt:lpstr>Cleaning</vt:lpstr>
      <vt:lpstr>Nanofiltration examples in biorefineries</vt:lpstr>
      <vt:lpstr>PowerPoint Presentation</vt:lpstr>
      <vt:lpstr>PowerPoint Presentation</vt:lpstr>
      <vt:lpstr>PowerPoint Presentation</vt:lpstr>
      <vt:lpstr>Membrane pervaporation</vt:lpstr>
      <vt:lpstr>Drawbacks of the Existing Method (Distillation)</vt:lpstr>
      <vt:lpstr>PowerPoint Presentation</vt:lpstr>
      <vt:lpstr>Applications of pervaporation </vt:lpstr>
      <vt:lpstr>Challenge for industrialization of pervaporation</vt:lpstr>
      <vt:lpstr>Pervaporation mechanism</vt:lpstr>
      <vt:lpstr>Pervaporation performance parameter</vt:lpstr>
      <vt:lpstr>Design principles of the pervaporation membrane</vt:lpstr>
      <vt:lpstr>Example of membrane selection</vt:lpstr>
      <vt:lpstr>PowerPoint Presentation</vt:lpstr>
      <vt:lpstr>PowerPoint Presentation</vt:lpstr>
      <vt:lpstr>PowerPoint Presentation</vt:lpstr>
      <vt:lpstr>Membrane morphology</vt:lpstr>
      <vt:lpstr>Pervaporation in the current integrated biorefinery system  Process designs of butanol production </vt:lpstr>
      <vt:lpstr>In the production of high concentrated ethanol from untreated sugar cane, integration of ultrafiltration and pervaporation processes are employed downstream of the bioreactor. </vt:lpstr>
      <vt:lpstr>Illustration of hybrid system for biorefinery via synergetic recovery-dehydration pervaporation processes. </vt:lpstr>
      <vt:lpstr>Membrane Distillation</vt:lpstr>
      <vt:lpstr>Transport mechanism</vt:lpstr>
      <vt:lpstr>Characteristics of MD</vt:lpstr>
      <vt:lpstr>Advantages of MD</vt:lpstr>
      <vt:lpstr>Configuration types of MD</vt:lpstr>
      <vt:lpstr>PowerPoint Presentation</vt:lpstr>
      <vt:lpstr>Application of MD in biorefineries</vt:lpstr>
      <vt:lpstr>Challenges</vt:lpstr>
      <vt:lpstr>SOLID-LIQUID SEPARATION</vt:lpstr>
      <vt:lpstr>Principles solid-liquid extractions</vt:lpstr>
      <vt:lpstr>Extraction mode</vt:lpstr>
      <vt:lpstr>Extraction mode</vt:lpstr>
      <vt:lpstr>PowerPoint Presentation</vt:lpstr>
      <vt:lpstr>Solvent extraction</vt:lpstr>
      <vt:lpstr>High pressure extraction</vt:lpstr>
      <vt:lpstr>Ultrasonic-assisted extraction</vt:lpstr>
      <vt:lpstr>Microwave-assisted extraction</vt:lpstr>
      <vt:lpstr>Heat reflux extraction</vt:lpstr>
      <vt:lpstr>Current technology for SLE</vt:lpstr>
      <vt:lpstr>SLE process for biorefineries</vt:lpstr>
      <vt:lpstr>Pretreatment of raw materials</vt:lpstr>
      <vt:lpstr>Cont..</vt:lpstr>
      <vt:lpstr>Cont..</vt:lpstr>
      <vt:lpstr>Solid–liquid extraction</vt:lpstr>
      <vt:lpstr>PowerPoint Presentation</vt:lpstr>
      <vt:lpstr>Solubility in SLE</vt:lpstr>
      <vt:lpstr>PowerPoint Presentation</vt:lpstr>
      <vt:lpstr>Solvent-to-solid ratio</vt:lpstr>
      <vt:lpstr>PowerPoint Presentation</vt:lpstr>
      <vt:lpstr>Operational setup for SLE</vt:lpstr>
      <vt:lpstr>Industrial extractors</vt:lpstr>
      <vt:lpstr>Future for SLE</vt:lpstr>
      <vt:lpstr>HYBRID/INTEGRATED REACTION-SEPARATION SYSTEMS—PROCESS INTENSIFICATION </vt:lpstr>
      <vt:lpstr>PowerPoint Presentation</vt:lpstr>
      <vt:lpstr>PowerPoint Presentation</vt:lpstr>
      <vt:lpstr>Membrane Bioreactors for Biofuel Production</vt:lpstr>
      <vt:lpstr>Bioethanol production</vt:lpstr>
      <vt:lpstr>Advantages of membrane bioreactors Bioethanol production</vt:lpstr>
      <vt:lpstr>PowerPoint Presentation</vt:lpstr>
      <vt:lpstr>Biodiesel production</vt:lpstr>
      <vt:lpstr>PowerPoint Presentation</vt:lpstr>
      <vt:lpstr>Biogas production</vt:lpstr>
      <vt:lpstr>PowerPoint Presentation</vt:lpstr>
      <vt:lpstr>PowerPoint Presentation</vt:lpstr>
      <vt:lpstr>PowerPoint Presentation</vt:lpstr>
      <vt:lpstr>Applications of membrane bioreactors</vt:lpstr>
      <vt:lpstr>Extraction-Fermentation Hybrid</vt:lpstr>
      <vt:lpstr>PowerPoint Presentation</vt:lpstr>
      <vt:lpstr>PowerPoint Presentation</vt:lpstr>
      <vt:lpstr>Extractive fermentation for organic acids production</vt:lpstr>
      <vt:lpstr>PowerPoint Presentation</vt:lpstr>
      <vt:lpstr>Reactive Distillation</vt:lpstr>
      <vt:lpstr>Limitation</vt:lpstr>
      <vt:lpstr>Flow diagram for biodiesel synthesis via reactive distillation </vt:lpstr>
      <vt:lpstr>Process concept for ethyl lactate production via reactive distillation</vt:lpstr>
      <vt:lpstr>Reactive distillation for glycerol esterification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EKC 464 BIOREFINERY ENGINEERING</dc:title>
  <dc:creator>ayshah rosli</dc:creator>
  <cp:lastModifiedBy>ayshah rosli</cp:lastModifiedBy>
  <cp:revision>3</cp:revision>
  <dcterms:created xsi:type="dcterms:W3CDTF">2019-12-09T00:49:36Z</dcterms:created>
  <dcterms:modified xsi:type="dcterms:W3CDTF">2019-12-09T06:24:19Z</dcterms:modified>
</cp:coreProperties>
</file>